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3" r:id="rId4"/>
    <p:sldId id="261" r:id="rId5"/>
    <p:sldId id="280" r:id="rId6"/>
    <p:sldId id="267" r:id="rId7"/>
    <p:sldId id="276" r:id="rId8"/>
    <p:sldId id="277" r:id="rId9"/>
    <p:sldId id="278" r:id="rId10"/>
    <p:sldId id="279" r:id="rId11"/>
    <p:sldId id="282" r:id="rId12"/>
    <p:sldId id="262" r:id="rId13"/>
    <p:sldId id="274" r:id="rId14"/>
    <p:sldId id="271" r:id="rId15"/>
    <p:sldId id="260" r:id="rId16"/>
    <p:sldId id="272" r:id="rId17"/>
    <p:sldId id="270" r:id="rId18"/>
    <p:sldId id="263" r:id="rId19"/>
    <p:sldId id="268" r:id="rId20"/>
    <p:sldId id="269" r:id="rId21"/>
    <p:sldId id="283" r:id="rId22"/>
    <p:sldId id="259" r:id="rId23"/>
    <p:sldId id="281" r:id="rId24"/>
    <p:sldId id="265" r:id="rId25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8637"/>
    <a:srgbClr val="6FBF51"/>
    <a:srgbClr val="65C4D8"/>
    <a:srgbClr val="00FFFF"/>
    <a:srgbClr val="15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57" autoAdjust="0"/>
  </p:normalViewPr>
  <p:slideViewPr>
    <p:cSldViewPr snapToGrid="0">
      <p:cViewPr varScale="1">
        <p:scale>
          <a:sx n="64" d="100"/>
          <a:sy n="64" d="100"/>
        </p:scale>
        <p:origin x="7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63B6A-BAD9-4DDB-97E5-62EDF3E79ACC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C554C-CE65-469B-A2A1-660741CB4E2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166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C-CE65-469B-A2A1-660741CB4E2F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935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C-CE65-469B-A2A1-660741CB4E2F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091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C-CE65-469B-A2A1-660741CB4E2F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859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C-CE65-469B-A2A1-660741CB4E2F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223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C-CE65-469B-A2A1-660741CB4E2F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195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C-CE65-469B-A2A1-660741CB4E2F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27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14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419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650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983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452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29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049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486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390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590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163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4745-8FEE-42F6-980F-1ECAA769499F}" type="datetimeFigureOut">
              <a:rPr lang="ca-ES" smtClean="0"/>
              <a:t>26/06/2024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80C6-C390-4FD6-B7D5-6CA83D4D904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834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hyperlink" Target="https://culturadigital.blog.gencat.cat/wp-content/uploads/2024/05/llibre_accessibilitat_cat_web-Accessible_ac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6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ulturadigital.blog.gencat.cat/wp-content/uploads/2023/07/acomplimentTAula.pdf" TargetMode="External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DJjOWNjYzQtN2E5ZS00MWU5LTliMmItNjYwZTQ3MmIxNTI5IiwidCI6IjNiOTQyN2RjLWQzMGUtNDNiYy04YzA2LWZmNzI1MzY3NmZlYyIsImMiOjh9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759"/>
            <a:ext cx="12275127" cy="6904759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1422400" y="4904508"/>
            <a:ext cx="66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3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3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531089" y="273241"/>
            <a:ext cx="665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WIFI: CONVIDATS </a:t>
            </a:r>
          </a:p>
          <a:p>
            <a:r>
              <a:rPr lang="ca-ES" sz="3200" dirty="0" err="1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</a:t>
            </a:r>
            <a:r>
              <a:rPr lang="ca-ES" sz="32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Cult_conv_2015</a:t>
            </a:r>
            <a:endParaRPr lang="ca-ES" sz="32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1" y="2383412"/>
            <a:ext cx="9018769" cy="4312181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Taula del Videojoc 2024-2025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6006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/>
              <a:t>Proposta final de la </a:t>
            </a:r>
            <a:r>
              <a:rPr lang="es-ES" dirty="0" err="1"/>
              <a:t>graella</a:t>
            </a:r>
            <a:r>
              <a:rPr lang="es-ES" dirty="0"/>
              <a:t> </a:t>
            </a:r>
            <a:r>
              <a:rPr lang="es-ES" dirty="0" err="1"/>
              <a:t>d’actuacions</a:t>
            </a:r>
            <a:r>
              <a:rPr lang="es-ES" dirty="0"/>
              <a:t> Taula </a:t>
            </a:r>
            <a:r>
              <a:rPr lang="es-ES" dirty="0" smtClean="0"/>
              <a:t>2024-2025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70" y="891118"/>
            <a:ext cx="855323" cy="1064682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893" y="2072470"/>
            <a:ext cx="3907857" cy="606393"/>
          </a:xfrm>
          <a:prstGeom prst="rect">
            <a:avLst/>
          </a:prstGeom>
        </p:spPr>
      </p:pic>
      <p:sp>
        <p:nvSpPr>
          <p:cNvPr id="15" name="QuadreDeText 14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Oval 16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8" name="Imat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9" name="Connector recte 18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Taula del Videojoc 2024-2025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6006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/>
              <a:t>Proposta final de la </a:t>
            </a:r>
            <a:r>
              <a:rPr lang="es-ES" dirty="0" err="1"/>
              <a:t>graella</a:t>
            </a:r>
            <a:r>
              <a:rPr lang="es-ES" dirty="0"/>
              <a:t> </a:t>
            </a:r>
            <a:r>
              <a:rPr lang="es-ES" dirty="0" err="1"/>
              <a:t>d’actuacions</a:t>
            </a:r>
            <a:r>
              <a:rPr lang="es-ES" dirty="0"/>
              <a:t> Taula </a:t>
            </a:r>
            <a:r>
              <a:rPr lang="es-ES" dirty="0" smtClean="0"/>
              <a:t>2024-2025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70" y="891118"/>
            <a:ext cx="855323" cy="1064682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750" y="2073680"/>
            <a:ext cx="8133259" cy="4962387"/>
          </a:xfrm>
          <a:prstGeom prst="rect">
            <a:avLst/>
          </a:prstGeom>
        </p:spPr>
      </p:pic>
      <p:sp>
        <p:nvSpPr>
          <p:cNvPr id="14" name="QuadreDeText 13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Oval 15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8" name="Connector recte 17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Taula del Videojoc 2024-2025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6006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/>
              <a:t>Proposta de </a:t>
            </a:r>
            <a:r>
              <a:rPr lang="es-ES" dirty="0" err="1"/>
              <a:t>seguiment</a:t>
            </a:r>
            <a:r>
              <a:rPr lang="es-ES" dirty="0"/>
              <a:t> i </a:t>
            </a:r>
            <a:r>
              <a:rPr lang="es-ES" dirty="0" err="1"/>
              <a:t>treball</a:t>
            </a:r>
            <a:endParaRPr lang="es-ES" dirty="0"/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52" name="Imatg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205429"/>
            <a:ext cx="10058400" cy="4720114"/>
          </a:xfrm>
          <a:prstGeom prst="rect">
            <a:avLst/>
          </a:prstGeom>
        </p:spPr>
      </p:pic>
      <p:pic>
        <p:nvPicPr>
          <p:cNvPr id="53" name="Imatg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70" y="891118"/>
            <a:ext cx="855323" cy="1064682"/>
          </a:xfrm>
          <a:prstGeom prst="rect">
            <a:avLst/>
          </a:prstGeom>
        </p:spPr>
      </p:pic>
      <p:sp>
        <p:nvSpPr>
          <p:cNvPr id="12" name="QuadreDeText 11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Oval 13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Imat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6" name="Connector recte 15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2108"/>
            <a:ext cx="6858000" cy="1217392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699" y="2484657"/>
            <a:ext cx="7013064" cy="2552701"/>
          </a:xfrm>
          <a:prstGeom prst="rect">
            <a:avLst/>
          </a:prstGeom>
        </p:spPr>
      </p:pic>
      <p:sp>
        <p:nvSpPr>
          <p:cNvPr id="14" name="QuadreDeText 13"/>
          <p:cNvSpPr txBox="1"/>
          <p:nvPr/>
        </p:nvSpPr>
        <p:spPr>
          <a:xfrm>
            <a:off x="4171615" y="207581"/>
            <a:ext cx="5145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280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/>
              <a:t>Reunió plenària</a:t>
            </a:r>
          </a:p>
          <a:p>
            <a:r>
              <a:rPr lang="ca-ES" dirty="0"/>
              <a:t>Barcelona, 30 de maig de 2024</a:t>
            </a:r>
          </a:p>
        </p:txBody>
      </p:sp>
      <p:pic>
        <p:nvPicPr>
          <p:cNvPr id="15" name="Imat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1" y="137343"/>
            <a:ext cx="3383665" cy="1109065"/>
          </a:xfrm>
          <a:prstGeom prst="rect">
            <a:avLst/>
          </a:prstGeom>
        </p:spPr>
      </p:pic>
      <p:cxnSp>
        <p:nvCxnSpPr>
          <p:cNvPr id="16" name="Connector recte 15"/>
          <p:cNvCxnSpPr/>
          <p:nvPr/>
        </p:nvCxnSpPr>
        <p:spPr>
          <a:xfrm>
            <a:off x="3944620" y="147503"/>
            <a:ext cx="0" cy="1014185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QuadreDeText 7"/>
          <p:cNvSpPr txBox="1"/>
          <p:nvPr/>
        </p:nvSpPr>
        <p:spPr>
          <a:xfrm>
            <a:off x="1836656" y="5037358"/>
            <a:ext cx="5941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Llibre Blanc Indústria Catalana del Videojoc 2023</a:t>
            </a:r>
          </a:p>
          <a:p>
            <a:pPr lvl="1"/>
            <a:r>
              <a:rPr lang="ca-ES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continguts previstos videojocscatalans.cat</a:t>
            </a:r>
          </a:p>
          <a:p>
            <a:pPr lvl="1"/>
            <a:r>
              <a:rPr lang="ca-ES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Llibre blanc de l’accessibilitat en els videojocs</a:t>
            </a:r>
          </a:p>
          <a:p>
            <a:pPr lvl="1"/>
            <a:r>
              <a:rPr lang="ca-ES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 itinerància Exposició Nova Pantalla</a:t>
            </a:r>
          </a:p>
          <a:p>
            <a:pPr lvl="1"/>
            <a:r>
              <a:rPr lang="ca-ES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TalentDevDay 2024</a:t>
            </a:r>
          </a:p>
          <a:p>
            <a:pPr lvl="1"/>
            <a:endParaRPr lang="ca-ES" dirty="0" smtClean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a-ES" dirty="0" smtClean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a-ES" dirty="0" smtClean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Informacions generals d’interès per a la </a:t>
            </a:r>
            <a:r>
              <a:rPr lang="ca-ES" dirty="0" smtClean="0"/>
              <a:t>Taula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6514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 err="1"/>
              <a:t>Llibre</a:t>
            </a:r>
            <a:r>
              <a:rPr lang="es-ES" dirty="0"/>
              <a:t> </a:t>
            </a:r>
            <a:r>
              <a:rPr lang="es-ES" dirty="0" err="1"/>
              <a:t>Blanc</a:t>
            </a:r>
            <a:r>
              <a:rPr lang="es-ES" dirty="0"/>
              <a:t> de la </a:t>
            </a:r>
            <a:r>
              <a:rPr lang="es-ES" dirty="0" err="1"/>
              <a:t>Indústria</a:t>
            </a:r>
            <a:r>
              <a:rPr lang="es-ES" dirty="0"/>
              <a:t> Catalana del </a:t>
            </a:r>
            <a:r>
              <a:rPr lang="es-ES" dirty="0" err="1"/>
              <a:t>Videojoc</a:t>
            </a:r>
            <a:r>
              <a:rPr lang="es-ES" dirty="0"/>
              <a:t> 2023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38" y="855157"/>
            <a:ext cx="540955" cy="778642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b="8363"/>
          <a:stretch/>
        </p:blipFill>
        <p:spPr>
          <a:xfrm>
            <a:off x="1507789" y="2150263"/>
            <a:ext cx="9260624" cy="4582479"/>
          </a:xfrm>
          <a:prstGeom prst="rect">
            <a:avLst/>
          </a:prstGeom>
        </p:spPr>
      </p:pic>
      <p:sp>
        <p:nvSpPr>
          <p:cNvPr id="13" name="QuadreDeText 12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Oval 14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7" name="Connector recte 16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Informacions generals d’interès per a la </a:t>
            </a:r>
            <a:r>
              <a:rPr lang="ca-ES" dirty="0" smtClean="0"/>
              <a:t>Taula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6514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 err="1"/>
              <a:t>Llibre</a:t>
            </a:r>
            <a:r>
              <a:rPr lang="es-ES" dirty="0"/>
              <a:t> </a:t>
            </a:r>
            <a:r>
              <a:rPr lang="es-ES" dirty="0" err="1"/>
              <a:t>Blanc</a:t>
            </a:r>
            <a:r>
              <a:rPr lang="es-ES" dirty="0"/>
              <a:t> de la </a:t>
            </a:r>
            <a:r>
              <a:rPr lang="es-ES" dirty="0" err="1"/>
              <a:t>Indústria</a:t>
            </a:r>
            <a:r>
              <a:rPr lang="es-ES" dirty="0"/>
              <a:t> Catalana del </a:t>
            </a:r>
            <a:r>
              <a:rPr lang="es-ES" dirty="0" err="1"/>
              <a:t>Videojoc</a:t>
            </a:r>
            <a:r>
              <a:rPr lang="es-ES" dirty="0"/>
              <a:t> 2023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38" y="855157"/>
            <a:ext cx="540955" cy="778642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/>
          <a:stretch/>
        </p:blipFill>
        <p:spPr>
          <a:xfrm>
            <a:off x="2032396" y="2133118"/>
            <a:ext cx="8671633" cy="4701486"/>
          </a:xfrm>
          <a:prstGeom prst="rect">
            <a:avLst/>
          </a:prstGeom>
        </p:spPr>
      </p:pic>
      <p:sp>
        <p:nvSpPr>
          <p:cNvPr id="14" name="QuadreDeText 13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Oval 15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8" name="Connector recte 17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1"/>
          <a:stretch/>
        </p:blipFill>
        <p:spPr>
          <a:xfrm>
            <a:off x="1724650" y="1890858"/>
            <a:ext cx="8826901" cy="4824574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Informacions generals d’interès per a la </a:t>
            </a:r>
            <a:r>
              <a:rPr lang="ca-ES" dirty="0" smtClean="0"/>
              <a:t>Taula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6514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 err="1"/>
              <a:t>Llibre</a:t>
            </a:r>
            <a:r>
              <a:rPr lang="es-ES" dirty="0"/>
              <a:t> </a:t>
            </a:r>
            <a:r>
              <a:rPr lang="es-ES" dirty="0" err="1"/>
              <a:t>Blanc</a:t>
            </a:r>
            <a:r>
              <a:rPr lang="es-ES" dirty="0"/>
              <a:t> de la </a:t>
            </a:r>
            <a:r>
              <a:rPr lang="es-ES" dirty="0" err="1"/>
              <a:t>Indústria</a:t>
            </a:r>
            <a:r>
              <a:rPr lang="es-ES" dirty="0"/>
              <a:t> Catalana del </a:t>
            </a:r>
            <a:r>
              <a:rPr lang="es-ES" dirty="0" err="1"/>
              <a:t>Videojoc</a:t>
            </a:r>
            <a:r>
              <a:rPr lang="es-ES" dirty="0"/>
              <a:t> 2023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38" y="855157"/>
            <a:ext cx="540955" cy="778642"/>
          </a:xfrm>
          <a:prstGeom prst="rect">
            <a:avLst/>
          </a:prstGeom>
        </p:spPr>
      </p:pic>
      <p:sp>
        <p:nvSpPr>
          <p:cNvPr id="13" name="QuadreDeText 12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Oval 14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7" name="Connector recte 16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Informacions generals d’interès per a la </a:t>
            </a:r>
            <a:r>
              <a:rPr lang="ca-ES" dirty="0" smtClean="0"/>
              <a:t>Taula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6514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 err="1" smtClean="0"/>
              <a:t>Alumnes</a:t>
            </a:r>
            <a:r>
              <a:rPr lang="es-ES" dirty="0"/>
              <a:t> </a:t>
            </a:r>
            <a:r>
              <a:rPr lang="es-ES" dirty="0" err="1" smtClean="0"/>
              <a:t>estudis</a:t>
            </a:r>
            <a:r>
              <a:rPr lang="es-ES" dirty="0" smtClean="0"/>
              <a:t> </a:t>
            </a:r>
            <a:r>
              <a:rPr lang="es-ES" dirty="0" err="1" smtClean="0"/>
              <a:t>universitaris</a:t>
            </a:r>
            <a:r>
              <a:rPr lang="es-ES" dirty="0" smtClean="0"/>
              <a:t> en </a:t>
            </a:r>
            <a:r>
              <a:rPr lang="es-ES" dirty="0" err="1" smtClean="0"/>
              <a:t>videojocs</a:t>
            </a:r>
            <a:r>
              <a:rPr lang="es-ES" dirty="0" smtClean="0"/>
              <a:t> </a:t>
            </a:r>
            <a:r>
              <a:rPr lang="es-ES" dirty="0" err="1" smtClean="0"/>
              <a:t>curs</a:t>
            </a:r>
            <a:r>
              <a:rPr lang="es-ES" dirty="0" smtClean="0"/>
              <a:t> 2023-2024</a:t>
            </a:r>
            <a:endParaRPr lang="es-ES" dirty="0"/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38" y="855157"/>
            <a:ext cx="540955" cy="778642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/>
          <a:stretch/>
        </p:blipFill>
        <p:spPr>
          <a:xfrm>
            <a:off x="1751484" y="2177048"/>
            <a:ext cx="8773233" cy="46809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1484" y="2177049"/>
            <a:ext cx="1973493" cy="691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QuadreDeText 12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Oval 14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7" name="Connector recte 16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0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Informacions generals d’interès per a la </a:t>
            </a:r>
            <a:r>
              <a:rPr lang="ca-ES" dirty="0" smtClean="0"/>
              <a:t>Taula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587972" y="155232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 err="1" smtClean="0"/>
              <a:t>Versió</a:t>
            </a:r>
            <a:r>
              <a:rPr lang="es-ES" dirty="0" smtClean="0"/>
              <a:t> </a:t>
            </a:r>
            <a:r>
              <a:rPr lang="es-ES" dirty="0" err="1" smtClean="0"/>
              <a:t>anglesa</a:t>
            </a:r>
            <a:r>
              <a:rPr lang="es-ES" dirty="0" smtClean="0"/>
              <a:t> del </a:t>
            </a:r>
            <a:r>
              <a:rPr lang="es-ES" dirty="0"/>
              <a:t>portal videojocscatalans.cat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t="348" r="-337" b="42891"/>
          <a:stretch/>
        </p:blipFill>
        <p:spPr>
          <a:xfrm>
            <a:off x="1086293" y="2363759"/>
            <a:ext cx="2931525" cy="3195033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0" b="23791"/>
          <a:stretch/>
        </p:blipFill>
        <p:spPr>
          <a:xfrm>
            <a:off x="1101534" y="5558792"/>
            <a:ext cx="2903730" cy="1051473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38" y="855157"/>
            <a:ext cx="540955" cy="778642"/>
          </a:xfrm>
          <a:prstGeom prst="rect">
            <a:avLst/>
          </a:prstGeom>
        </p:spPr>
      </p:pic>
      <p:sp>
        <p:nvSpPr>
          <p:cNvPr id="13" name="QuadreDeText 12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Oval 15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8" name="Connector recte 17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2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Informacions generals d’interès per a la </a:t>
            </a:r>
            <a:r>
              <a:rPr lang="ca-ES" dirty="0" smtClean="0"/>
              <a:t>Taula</a:t>
            </a:r>
            <a:endParaRPr lang="ca-ES" dirty="0"/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38" y="855157"/>
            <a:ext cx="540955" cy="778642"/>
          </a:xfrm>
          <a:prstGeom prst="rect">
            <a:avLst/>
          </a:prstGeom>
        </p:spPr>
      </p:pic>
      <p:pic>
        <p:nvPicPr>
          <p:cNvPr id="8" name="Imatg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74" y="2212430"/>
            <a:ext cx="3027526" cy="4284462"/>
          </a:xfrm>
          <a:prstGeom prst="rect">
            <a:avLst/>
          </a:prstGeom>
        </p:spPr>
      </p:pic>
      <p:sp>
        <p:nvSpPr>
          <p:cNvPr id="15" name="QuadreDeText 14"/>
          <p:cNvSpPr txBox="1"/>
          <p:nvPr/>
        </p:nvSpPr>
        <p:spPr>
          <a:xfrm>
            <a:off x="4201987" y="2964315"/>
            <a:ext cx="7665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 err="1"/>
              <a:t>Versió</a:t>
            </a:r>
            <a:r>
              <a:rPr lang="es-ES" dirty="0"/>
              <a:t> catalana </a:t>
            </a:r>
            <a:r>
              <a:rPr lang="es-ES" dirty="0" smtClean="0"/>
              <a:t>del </a:t>
            </a:r>
            <a:r>
              <a:rPr lang="es-ES" dirty="0" err="1" smtClean="0"/>
              <a:t>Llibre</a:t>
            </a:r>
            <a:r>
              <a:rPr lang="es-ES" dirty="0" smtClean="0"/>
              <a:t> </a:t>
            </a:r>
            <a:r>
              <a:rPr lang="es-ES" dirty="0" err="1" smtClean="0"/>
              <a:t>Blanc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d’Accessibilitat</a:t>
            </a:r>
            <a:r>
              <a:rPr lang="es-ES" dirty="0" smtClean="0"/>
              <a:t> </a:t>
            </a:r>
            <a:r>
              <a:rPr lang="es-ES" dirty="0"/>
              <a:t>per al </a:t>
            </a:r>
            <a:r>
              <a:rPr lang="es-ES" dirty="0" smtClean="0"/>
              <a:t>Desenvolupament</a:t>
            </a:r>
          </a:p>
          <a:p>
            <a:pPr lvl="1"/>
            <a:r>
              <a:rPr lang="es-ES" dirty="0" smtClean="0"/>
              <a:t>de </a:t>
            </a:r>
            <a:r>
              <a:rPr lang="es-ES" dirty="0" err="1" smtClean="0"/>
              <a:t>videojocs</a:t>
            </a:r>
            <a:endParaRPr lang="es-ES" dirty="0" smtClean="0"/>
          </a:p>
          <a:p>
            <a:pPr lvl="1"/>
            <a:r>
              <a:rPr lang="es-ES" dirty="0" smtClean="0"/>
              <a:t>(AEVI + ONCE + </a:t>
            </a:r>
            <a:r>
              <a:rPr lang="es-ES" dirty="0" err="1" smtClean="0"/>
              <a:t>Departament</a:t>
            </a:r>
            <a:r>
              <a:rPr lang="es-ES" dirty="0" smtClean="0"/>
              <a:t> de Cultura) </a:t>
            </a:r>
            <a:endParaRPr lang="es-ES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Oval 15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8" name="Connector recte 17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2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Oval 3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9" name="Connector recte 8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t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134"/>
            <a:ext cx="12192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Informacions generals d’interès per a la </a:t>
            </a:r>
            <a:r>
              <a:rPr lang="ca-ES" dirty="0" smtClean="0"/>
              <a:t>Taula</a:t>
            </a:r>
            <a:endParaRPr lang="ca-ES" dirty="0"/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38" y="855157"/>
            <a:ext cx="540955" cy="778642"/>
          </a:xfrm>
          <a:prstGeom prst="rect">
            <a:avLst/>
          </a:prstGeom>
        </p:spPr>
      </p:pic>
      <p:pic>
        <p:nvPicPr>
          <p:cNvPr id="2050" name="Picture 2" descr="Exposició NOVA PANTALLA. EL VIDEOJOC A CATALUNYA - La Paeria - Ajuntament  de Lle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1" y="2466429"/>
            <a:ext cx="3736197" cy="373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QuadreDeText 15"/>
          <p:cNvSpPr txBox="1"/>
          <p:nvPr/>
        </p:nvSpPr>
        <p:spPr>
          <a:xfrm>
            <a:off x="4009660" y="2466429"/>
            <a:ext cx="808929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 err="1" smtClean="0"/>
              <a:t>Calendari</a:t>
            </a:r>
            <a:r>
              <a:rPr lang="es-ES" dirty="0" smtClean="0"/>
              <a:t> </a:t>
            </a:r>
            <a:r>
              <a:rPr lang="es-ES" dirty="0" err="1" smtClean="0"/>
              <a:t>itinerància</a:t>
            </a:r>
            <a:endParaRPr lang="es-ES" dirty="0"/>
          </a:p>
          <a:p>
            <a:pPr lvl="1"/>
            <a:r>
              <a:rPr lang="es-ES" dirty="0" err="1" smtClean="0"/>
              <a:t>Exposició</a:t>
            </a:r>
            <a:r>
              <a:rPr lang="es-ES" dirty="0" smtClean="0"/>
              <a:t> Nova Pantalla</a:t>
            </a:r>
          </a:p>
          <a:p>
            <a:pPr lvl="1"/>
            <a:endParaRPr lang="es-E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4-26/6: </a:t>
            </a:r>
            <a:r>
              <a:rPr lang="es-ES" sz="2400" dirty="0" err="1" smtClean="0"/>
              <a:t>Tecnocampus</a:t>
            </a:r>
            <a:r>
              <a:rPr lang="es-ES" sz="2400" dirty="0" smtClean="0"/>
              <a:t> </a:t>
            </a:r>
            <a:r>
              <a:rPr lang="es-ES" sz="2400" b="1" dirty="0" smtClean="0"/>
              <a:t>Mataró</a:t>
            </a:r>
            <a:r>
              <a:rPr lang="es-ES" sz="2400" dirty="0" smtClean="0"/>
              <a:t> (Espai Torres Garcia)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10/7-22/8: </a:t>
            </a:r>
            <a:r>
              <a:rPr lang="es-ES" sz="2400" b="1" dirty="0" smtClean="0"/>
              <a:t>La </a:t>
            </a:r>
            <a:r>
              <a:rPr lang="es-ES" sz="2400" b="1" dirty="0" err="1" smtClean="0"/>
              <a:t>Seu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d’Urgell</a:t>
            </a:r>
            <a:r>
              <a:rPr lang="es-ES" sz="2400" b="1" dirty="0" smtClean="0"/>
              <a:t> </a:t>
            </a:r>
            <a:r>
              <a:rPr lang="es-ES" sz="2400" dirty="0" smtClean="0"/>
              <a:t>(Museu de la Ciutat)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2/9-4/10: </a:t>
            </a:r>
            <a:r>
              <a:rPr lang="es-ES" sz="2400" b="1" dirty="0" smtClean="0"/>
              <a:t>Reus</a:t>
            </a:r>
            <a:r>
              <a:rPr lang="es-ES" sz="2400" dirty="0" smtClean="0"/>
              <a:t> (Espai </a:t>
            </a:r>
            <a:r>
              <a:rPr lang="es-ES" sz="2400" dirty="0" err="1" smtClean="0"/>
              <a:t>Llimoner</a:t>
            </a:r>
            <a:r>
              <a:rPr lang="es-ES" sz="24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11/11-17/12: </a:t>
            </a:r>
            <a:r>
              <a:rPr lang="es-ES" sz="2400" b="1" dirty="0" smtClean="0"/>
              <a:t>Vic</a:t>
            </a:r>
            <a:r>
              <a:rPr lang="es-ES" sz="2400" dirty="0" smtClean="0"/>
              <a:t> (Claustre del CC Joan </a:t>
            </a:r>
            <a:r>
              <a:rPr lang="es-ES" sz="2400" dirty="0" err="1" smtClean="0"/>
              <a:t>Triadú</a:t>
            </a:r>
            <a:r>
              <a:rPr lang="es-ES" sz="2400" dirty="0" smtClean="0"/>
              <a:t>)</a:t>
            </a:r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Oval 14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8" name="Connector recte 17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Informacions generals d’interès per a la </a:t>
            </a:r>
            <a:r>
              <a:rPr lang="ca-ES" dirty="0" smtClean="0"/>
              <a:t>Taula</a:t>
            </a:r>
            <a:endParaRPr lang="ca-ES" dirty="0"/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38" y="855157"/>
            <a:ext cx="540955" cy="778642"/>
          </a:xfrm>
          <a:prstGeom prst="rect">
            <a:avLst/>
          </a:prstGeom>
        </p:spPr>
      </p:pic>
      <p:pic>
        <p:nvPicPr>
          <p:cNvPr id="3074" name="Picture 2" descr="Cultura Digital on X: &quot;🔊Col·laborem amb l' @IndieDevDay en una nova  activitat, el TALENT DEV DAY‼️ Una jornada de trobada entre les empreses  del sector dels videojocs que busquen talent i e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4"/>
          <a:stretch/>
        </p:blipFill>
        <p:spPr bwMode="auto">
          <a:xfrm>
            <a:off x="519938" y="1786114"/>
            <a:ext cx="5801459" cy="50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QuadreDeText 14"/>
          <p:cNvSpPr txBox="1"/>
          <p:nvPr/>
        </p:nvSpPr>
        <p:spPr>
          <a:xfrm>
            <a:off x="6556443" y="2466429"/>
            <a:ext cx="5542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b="1" dirty="0" smtClean="0"/>
              <a:t>TalentDevDay</a:t>
            </a:r>
          </a:p>
          <a:p>
            <a:pPr lvl="1"/>
            <a:r>
              <a:rPr lang="es-ES" dirty="0" err="1" smtClean="0"/>
              <a:t>Fira</a:t>
            </a:r>
            <a:r>
              <a:rPr lang="es-ES" dirty="0" smtClean="0"/>
              <a:t> </a:t>
            </a:r>
            <a:r>
              <a:rPr lang="es-ES" dirty="0" err="1" smtClean="0"/>
              <a:t>d’ocupació</a:t>
            </a:r>
            <a:endParaRPr lang="es-ES" dirty="0" smtClean="0"/>
          </a:p>
          <a:p>
            <a:pPr lvl="1"/>
            <a:r>
              <a:rPr lang="es-ES" dirty="0" smtClean="0"/>
              <a:t>27 de </a:t>
            </a:r>
            <a:r>
              <a:rPr lang="es-ES" dirty="0" err="1" smtClean="0"/>
              <a:t>setembre</a:t>
            </a:r>
            <a:r>
              <a:rPr lang="es-ES" dirty="0" smtClean="0"/>
              <a:t> de 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9805" y="5486400"/>
            <a:ext cx="141275" cy="267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QuadreDeText 16"/>
          <p:cNvSpPr txBox="1"/>
          <p:nvPr/>
        </p:nvSpPr>
        <p:spPr>
          <a:xfrm>
            <a:off x="1471596" y="5468380"/>
            <a:ext cx="88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sz="1800" dirty="0" smtClean="0">
                <a:solidFill>
                  <a:srgbClr val="CC8637"/>
                </a:solidFill>
                <a:latin typeface="Agency FB" panose="020B0503020202020204" pitchFamily="34" charset="0"/>
              </a:rPr>
              <a:t>27</a:t>
            </a:r>
            <a:endParaRPr lang="es-ES" sz="2400" dirty="0" smtClean="0">
              <a:solidFill>
                <a:srgbClr val="CC8637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Oval 18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" name="Imat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21" name="Connector recte 20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Informacions generals d’interès per a la </a:t>
            </a:r>
            <a:r>
              <a:rPr lang="ca-ES" dirty="0" smtClean="0"/>
              <a:t>Taula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6514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ca-ES" dirty="0"/>
              <a:t>Pla de Cultura Digital del Departament de Cultura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11481" r="11250" b="9014"/>
          <a:stretch/>
        </p:blipFill>
        <p:spPr>
          <a:xfrm>
            <a:off x="2681883" y="2518700"/>
            <a:ext cx="6043735" cy="4212300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573" y="5524698"/>
            <a:ext cx="1810384" cy="1261533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45" y="3609946"/>
            <a:ext cx="1408138" cy="1839504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0" y="2337777"/>
            <a:ext cx="1241425" cy="1241425"/>
          </a:xfrm>
          <a:prstGeom prst="rect">
            <a:avLst/>
          </a:prstGeom>
        </p:spPr>
      </p:pic>
      <p:sp>
        <p:nvSpPr>
          <p:cNvPr id="14" name="QuadreDeText 13"/>
          <p:cNvSpPr txBox="1"/>
          <p:nvPr/>
        </p:nvSpPr>
        <p:spPr>
          <a:xfrm>
            <a:off x="9042400" y="3911013"/>
            <a:ext cx="2734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HelveticaNeueLT Com 57 Cn" panose="020B0506030502030204" pitchFamily="34" charset="0"/>
              </a:rPr>
              <a:t>“[…] el Pla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entoma</a:t>
            </a:r>
            <a:r>
              <a:rPr lang="es-ES" i="1" dirty="0" smtClean="0">
                <a:latin typeface="HelveticaNeueLT Com 57 Cn" panose="020B0506030502030204" pitchFamily="34" charset="0"/>
              </a:rPr>
              <a:t> les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línies</a:t>
            </a:r>
            <a:r>
              <a:rPr lang="es-ES" i="1" dirty="0" smtClean="0">
                <a:latin typeface="HelveticaNeueLT Com 57 Cn" panose="020B0506030502030204" pitchFamily="34" charset="0"/>
              </a:rPr>
              <a:t>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estratègiques</a:t>
            </a:r>
            <a:r>
              <a:rPr lang="es-ES" i="1" dirty="0" smtClean="0">
                <a:latin typeface="HelveticaNeueLT Com 57 Cn" panose="020B0506030502030204" pitchFamily="34" charset="0"/>
              </a:rPr>
              <a:t> que es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desenvoluparan</a:t>
            </a:r>
            <a:r>
              <a:rPr lang="es-ES" i="1" dirty="0" smtClean="0">
                <a:latin typeface="HelveticaNeueLT Com 57 Cn" panose="020B0506030502030204" pitchFamily="34" charset="0"/>
              </a:rPr>
              <a:t> en el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marc</a:t>
            </a:r>
            <a:r>
              <a:rPr lang="es-ES" i="1" dirty="0" smtClean="0">
                <a:latin typeface="HelveticaNeueLT Com 57 Cn" panose="020B0506030502030204" pitchFamily="34" charset="0"/>
              </a:rPr>
              <a:t> de la Taula del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Videojoc</a:t>
            </a:r>
            <a:r>
              <a:rPr lang="es-ES" i="1" dirty="0" smtClean="0">
                <a:latin typeface="HelveticaNeueLT Com 57 Cn" panose="020B0506030502030204" pitchFamily="34" charset="0"/>
              </a:rPr>
              <a:t> de Catalunya,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òrgan</a:t>
            </a:r>
            <a:r>
              <a:rPr lang="es-ES" i="1" dirty="0" smtClean="0">
                <a:latin typeface="HelveticaNeueLT Com 57 Cn" panose="020B0506030502030204" pitchFamily="34" charset="0"/>
              </a:rPr>
              <a:t> de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coordinació</a:t>
            </a:r>
            <a:r>
              <a:rPr lang="es-ES" i="1" dirty="0" smtClean="0">
                <a:latin typeface="HelveticaNeueLT Com 57 Cn" panose="020B0506030502030204" pitchFamily="34" charset="0"/>
              </a:rPr>
              <a:t> i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concertació</a:t>
            </a:r>
            <a:r>
              <a:rPr lang="es-ES" i="1" dirty="0" smtClean="0">
                <a:latin typeface="HelveticaNeueLT Com 57 Cn" panose="020B0506030502030204" pitchFamily="34" charset="0"/>
              </a:rPr>
              <a:t> de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l’ecosistema</a:t>
            </a:r>
            <a:r>
              <a:rPr lang="es-ES" i="1" dirty="0" smtClean="0">
                <a:latin typeface="HelveticaNeueLT Com 57 Cn" panose="020B0506030502030204" pitchFamily="34" charset="0"/>
              </a:rPr>
              <a:t>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català</a:t>
            </a:r>
            <a:r>
              <a:rPr lang="es-ES" i="1" dirty="0" smtClean="0">
                <a:latin typeface="HelveticaNeueLT Com 57 Cn" panose="020B0506030502030204" pitchFamily="34" charset="0"/>
              </a:rPr>
              <a:t> del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videojoc</a:t>
            </a:r>
            <a:r>
              <a:rPr lang="es-ES" i="1" dirty="0" smtClean="0">
                <a:latin typeface="HelveticaNeueLT Com 57 Cn" panose="020B0506030502030204" pitchFamily="34" charset="0"/>
              </a:rPr>
              <a:t> i la Generalitat de Catalunya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coordinat</a:t>
            </a:r>
            <a:r>
              <a:rPr lang="es-ES" i="1" dirty="0" smtClean="0">
                <a:latin typeface="HelveticaNeueLT Com 57 Cn" panose="020B0506030502030204" pitchFamily="34" charset="0"/>
              </a:rPr>
              <a:t>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pel</a:t>
            </a:r>
            <a:r>
              <a:rPr lang="es-ES" i="1" dirty="0" smtClean="0">
                <a:latin typeface="HelveticaNeueLT Com 57 Cn" panose="020B0506030502030204" pitchFamily="34" charset="0"/>
              </a:rPr>
              <a:t> </a:t>
            </a:r>
            <a:r>
              <a:rPr lang="es-ES" i="1" dirty="0" err="1" smtClean="0">
                <a:latin typeface="HelveticaNeueLT Com 57 Cn" panose="020B0506030502030204" pitchFamily="34" charset="0"/>
              </a:rPr>
              <a:t>Departament</a:t>
            </a:r>
            <a:r>
              <a:rPr lang="es-ES" i="1" dirty="0" smtClean="0">
                <a:latin typeface="HelveticaNeueLT Com 57 Cn" panose="020B0506030502030204" pitchFamily="34" charset="0"/>
              </a:rPr>
              <a:t> de Cultura”</a:t>
            </a:r>
            <a:endParaRPr lang="ca-ES" i="1" dirty="0">
              <a:latin typeface="HelveticaNeueLT Com 57 Cn" panose="020B0506030502030204" pitchFamily="34" charset="0"/>
            </a:endParaRPr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38" y="855157"/>
            <a:ext cx="540955" cy="778642"/>
          </a:xfrm>
          <a:prstGeom prst="rect">
            <a:avLst/>
          </a:prstGeom>
        </p:spPr>
      </p:pic>
      <p:sp>
        <p:nvSpPr>
          <p:cNvPr id="17" name="QuadreDeText 16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Oval 18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" name="Imat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21" name="Connector recte 20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2108"/>
            <a:ext cx="6858000" cy="1217392"/>
          </a:xfrm>
          <a:prstGeom prst="rect">
            <a:avLst/>
          </a:prstGeom>
        </p:spPr>
      </p:pic>
      <p:sp>
        <p:nvSpPr>
          <p:cNvPr id="14" name="QuadreDeText 13"/>
          <p:cNvSpPr txBox="1"/>
          <p:nvPr/>
        </p:nvSpPr>
        <p:spPr>
          <a:xfrm>
            <a:off x="4171614" y="207581"/>
            <a:ext cx="5353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28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28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t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1" y="137343"/>
            <a:ext cx="3383665" cy="1109065"/>
          </a:xfrm>
          <a:prstGeom prst="rect">
            <a:avLst/>
          </a:prstGeom>
        </p:spPr>
      </p:pic>
      <p:cxnSp>
        <p:nvCxnSpPr>
          <p:cNvPr id="16" name="Connector recte 15"/>
          <p:cNvCxnSpPr/>
          <p:nvPr/>
        </p:nvCxnSpPr>
        <p:spPr>
          <a:xfrm>
            <a:off x="3944620" y="147503"/>
            <a:ext cx="0" cy="1014185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2527300"/>
            <a:ext cx="6795516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759"/>
            <a:ext cx="12275127" cy="6904759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1422400" y="5031508"/>
            <a:ext cx="560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MOLTES GRÀCIES!</a:t>
            </a:r>
            <a:endParaRPr lang="ca-ES" sz="3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QuadreDeText 6"/>
          <p:cNvSpPr txBox="1"/>
          <p:nvPr/>
        </p:nvSpPr>
        <p:spPr>
          <a:xfrm>
            <a:off x="4171614" y="207581"/>
            <a:ext cx="5213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28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28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1" y="137343"/>
            <a:ext cx="3383665" cy="1109065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3944620" y="147503"/>
            <a:ext cx="0" cy="1014185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2108"/>
            <a:ext cx="6858000" cy="4340506"/>
          </a:xfrm>
          <a:prstGeom prst="rect">
            <a:avLst/>
          </a:prstGeom>
        </p:spPr>
      </p:pic>
      <p:sp>
        <p:nvSpPr>
          <p:cNvPr id="8" name="QuadreDeText 7"/>
          <p:cNvSpPr txBox="1"/>
          <p:nvPr/>
        </p:nvSpPr>
        <p:spPr>
          <a:xfrm>
            <a:off x="1309167" y="4351139"/>
            <a:ext cx="6446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 i </a:t>
            </a:r>
            <a:r>
              <a:rPr lang="ca-ES" dirty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a-ES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erspectiva</a:t>
            </a:r>
          </a:p>
          <a:p>
            <a:pPr lvl="1"/>
            <a:r>
              <a:rPr lang="ca-ES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Graella d’actuacions Taula del Videojoc 2024-2025</a:t>
            </a:r>
          </a:p>
          <a:p>
            <a:pPr lvl="1"/>
            <a:r>
              <a:rPr lang="ca-ES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calendari 2024-2025</a:t>
            </a:r>
          </a:p>
          <a:p>
            <a:pPr lvl="1"/>
            <a:r>
              <a:rPr lang="ca-ES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 Passem Pantalla 2024</a:t>
            </a:r>
          </a:p>
          <a:p>
            <a:endParaRPr lang="ca-ES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/>
          </a:lstStyle>
          <a:p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Taula del Videojoc 2024-2025</a:t>
            </a: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6006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</a:lstStyle>
          <a:p>
            <a:pPr lvl="1"/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Introducció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 perspectiva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83252" y="2083625"/>
            <a:ext cx="1549400" cy="149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70" y="891118"/>
            <a:ext cx="855323" cy="1064682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9" y="2049888"/>
            <a:ext cx="1733639" cy="2197213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3" y="3462717"/>
            <a:ext cx="2877653" cy="1756944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46" y="2171700"/>
            <a:ext cx="7399259" cy="4282097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112396" y="2334483"/>
            <a:ext cx="188383" cy="188383"/>
          </a:xfrm>
          <a:prstGeom prst="ellipse">
            <a:avLst/>
          </a:prstGeom>
          <a:solidFill>
            <a:srgbClr val="6FB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Oval 18"/>
          <p:cNvSpPr/>
          <p:nvPr/>
        </p:nvSpPr>
        <p:spPr>
          <a:xfrm>
            <a:off x="6112396" y="3970524"/>
            <a:ext cx="188383" cy="188383"/>
          </a:xfrm>
          <a:prstGeom prst="ellipse">
            <a:avLst/>
          </a:prstGeom>
          <a:solidFill>
            <a:srgbClr val="6FB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Oval 20"/>
          <p:cNvSpPr/>
          <p:nvPr/>
        </p:nvSpPr>
        <p:spPr>
          <a:xfrm>
            <a:off x="9046097" y="6125563"/>
            <a:ext cx="188383" cy="188383"/>
          </a:xfrm>
          <a:prstGeom prst="ellipse">
            <a:avLst/>
          </a:prstGeom>
          <a:solidFill>
            <a:srgbClr val="6FB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Oval 21"/>
          <p:cNvSpPr/>
          <p:nvPr/>
        </p:nvSpPr>
        <p:spPr>
          <a:xfrm>
            <a:off x="9410164" y="6125563"/>
            <a:ext cx="188383" cy="188383"/>
          </a:xfrm>
          <a:prstGeom prst="ellipse">
            <a:avLst/>
          </a:prstGeom>
          <a:solidFill>
            <a:srgbClr val="6FB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3" name="Imatge 22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71" y="5337767"/>
            <a:ext cx="1569262" cy="1177677"/>
          </a:xfrm>
          <a:prstGeom prst="rect">
            <a:avLst/>
          </a:prstGeom>
        </p:spPr>
      </p:pic>
      <p:sp>
        <p:nvSpPr>
          <p:cNvPr id="20" name="QuadreDeText 19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Oval 24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6" name="Imatg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27" name="Connector recte 26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/>
          </a:lstStyle>
          <a:p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Taula del Videojoc 2024-2025</a:t>
            </a: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6006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</a:lstStyle>
          <a:p>
            <a:pPr lvl="1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Proposta final de la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graella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d’actuacions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Taula 2024-2025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0" name="Imatge 9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591" y="2305719"/>
            <a:ext cx="10541542" cy="43871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139388" y="2083625"/>
            <a:ext cx="1549400" cy="149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581" y="2176759"/>
            <a:ext cx="1205740" cy="1205740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70" y="891118"/>
            <a:ext cx="855323" cy="1064682"/>
          </a:xfrm>
          <a:prstGeom prst="rect">
            <a:avLst/>
          </a:prstGeom>
        </p:spPr>
      </p:pic>
      <p:sp>
        <p:nvSpPr>
          <p:cNvPr id="15" name="QuadreDeText 14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Oval 16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8" name="Imat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9" name="Connector recte 18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3" y="2457387"/>
            <a:ext cx="8769801" cy="4483330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Taula del Videojoc 2024-2025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6006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/>
              <a:t>Proposta final de la </a:t>
            </a:r>
            <a:r>
              <a:rPr lang="es-ES" dirty="0" err="1"/>
              <a:t>graella</a:t>
            </a:r>
            <a:r>
              <a:rPr lang="es-ES" dirty="0"/>
              <a:t> </a:t>
            </a:r>
            <a:r>
              <a:rPr lang="es-ES" dirty="0" err="1"/>
              <a:t>d’actuacions</a:t>
            </a:r>
            <a:r>
              <a:rPr lang="es-ES" dirty="0"/>
              <a:t> Taula </a:t>
            </a:r>
            <a:r>
              <a:rPr lang="es-ES" dirty="0" smtClean="0"/>
              <a:t>2024-2025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70" y="891118"/>
            <a:ext cx="855323" cy="1064682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350" y="2037837"/>
            <a:ext cx="3840480" cy="548641"/>
          </a:xfrm>
          <a:prstGeom prst="rect">
            <a:avLst/>
          </a:prstGeom>
        </p:spPr>
      </p:pic>
      <p:sp>
        <p:nvSpPr>
          <p:cNvPr id="15" name="QuadreDeText 14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Oval 16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8" name="Imat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9" name="Connector recte 18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Taula del Videojoc 2024-2025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6006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/>
              <a:t>Proposta final de la </a:t>
            </a:r>
            <a:r>
              <a:rPr lang="es-ES" dirty="0" err="1"/>
              <a:t>graella</a:t>
            </a:r>
            <a:r>
              <a:rPr lang="es-ES" dirty="0"/>
              <a:t> </a:t>
            </a:r>
            <a:r>
              <a:rPr lang="es-ES" dirty="0" err="1"/>
              <a:t>d’actuacions</a:t>
            </a:r>
            <a:r>
              <a:rPr lang="es-ES" dirty="0"/>
              <a:t> Taula </a:t>
            </a:r>
            <a:r>
              <a:rPr lang="es-ES" dirty="0" smtClean="0"/>
              <a:t>2024-2025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70" y="891118"/>
            <a:ext cx="855323" cy="1064682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" y="2507426"/>
            <a:ext cx="8680007" cy="4362098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475" y="2055366"/>
            <a:ext cx="3850105" cy="543455"/>
          </a:xfrm>
          <a:prstGeom prst="rect">
            <a:avLst/>
          </a:prstGeom>
        </p:spPr>
      </p:pic>
      <p:sp>
        <p:nvSpPr>
          <p:cNvPr id="15" name="QuadreDeText 14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Oval 16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8" name="Imat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9" name="Connector recte 18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Taula del Videojoc 2024-2025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6006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/>
              <a:t>Proposta final de la </a:t>
            </a:r>
            <a:r>
              <a:rPr lang="es-ES" dirty="0" err="1"/>
              <a:t>graella</a:t>
            </a:r>
            <a:r>
              <a:rPr lang="es-ES" dirty="0"/>
              <a:t> </a:t>
            </a:r>
            <a:r>
              <a:rPr lang="es-ES" dirty="0" err="1"/>
              <a:t>d’actuacions</a:t>
            </a:r>
            <a:r>
              <a:rPr lang="es-ES" dirty="0"/>
              <a:t> Taula </a:t>
            </a:r>
            <a:r>
              <a:rPr lang="es-ES" dirty="0" smtClean="0"/>
              <a:t>2024-2025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70" y="891118"/>
            <a:ext cx="855323" cy="1064682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350" y="2578100"/>
            <a:ext cx="9074616" cy="3723290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893" y="2054036"/>
            <a:ext cx="3869356" cy="587141"/>
          </a:xfrm>
          <a:prstGeom prst="rect">
            <a:avLst/>
          </a:prstGeom>
        </p:spPr>
      </p:pic>
      <p:sp>
        <p:nvSpPr>
          <p:cNvPr id="14" name="QuadreDeText 13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Oval 16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8" name="Imat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9" name="Connector recte 18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0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0" y="2480748"/>
            <a:ext cx="8769801" cy="4502381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1060893" y="1007472"/>
            <a:ext cx="106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 b="1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/>
          </a:lstStyle>
          <a:p>
            <a:r>
              <a:rPr lang="ca-ES" dirty="0"/>
              <a:t>Taula del Videojoc 2024-2025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600672" y="1559098"/>
            <a:ext cx="1097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3600">
                <a:solidFill>
                  <a:srgbClr val="1540C0"/>
                </a:solidFill>
                <a:latin typeface="HelveticaNeueLT Com 57 Cn" panose="020B0506030502030204" pitchFamily="34" charset="0"/>
              </a:defRPr>
            </a:lvl1pPr>
            <a:lvl2pPr lv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s-ES" dirty="0"/>
              <a:t>Proposta final de la </a:t>
            </a:r>
            <a:r>
              <a:rPr lang="es-ES" dirty="0" err="1"/>
              <a:t>graella</a:t>
            </a:r>
            <a:r>
              <a:rPr lang="es-ES" dirty="0"/>
              <a:t> </a:t>
            </a:r>
            <a:r>
              <a:rPr lang="es-ES" dirty="0" err="1"/>
              <a:t>d’actuacions</a:t>
            </a:r>
            <a:r>
              <a:rPr lang="es-ES" dirty="0"/>
              <a:t> Taula </a:t>
            </a:r>
            <a:r>
              <a:rPr lang="es-ES" dirty="0" smtClean="0"/>
              <a:t>2024-2025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15" y="165222"/>
            <a:ext cx="1554144" cy="40803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70" y="891118"/>
            <a:ext cx="855323" cy="1064682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280" y="2062163"/>
            <a:ext cx="3830855" cy="577516"/>
          </a:xfrm>
          <a:prstGeom prst="rect">
            <a:avLst/>
          </a:prstGeom>
        </p:spPr>
      </p:pic>
      <p:sp>
        <p:nvSpPr>
          <p:cNvPr id="15" name="QuadreDeText 14"/>
          <p:cNvSpPr txBox="1"/>
          <p:nvPr/>
        </p:nvSpPr>
        <p:spPr>
          <a:xfrm>
            <a:off x="2451179" y="57189"/>
            <a:ext cx="34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 plenària</a:t>
            </a:r>
          </a:p>
          <a:p>
            <a:r>
              <a:rPr lang="ca-ES" sz="1600" dirty="0" smtClean="0">
                <a:solidFill>
                  <a:srgbClr val="154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30 de maig de 2024</a:t>
            </a:r>
            <a:endParaRPr lang="ca-ES" sz="1600" dirty="0">
              <a:solidFill>
                <a:srgbClr val="154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38387"/>
            <a:ext cx="5354319" cy="596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Oval 16"/>
          <p:cNvSpPr/>
          <p:nvPr/>
        </p:nvSpPr>
        <p:spPr>
          <a:xfrm>
            <a:off x="5323840" y="738388"/>
            <a:ext cx="54494" cy="54494"/>
          </a:xfrm>
          <a:prstGeom prst="ellipse">
            <a:avLst/>
          </a:prstGeom>
          <a:solidFill>
            <a:srgbClr val="154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8" name="Imat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23043"/>
            <a:ext cx="1992459" cy="653069"/>
          </a:xfrm>
          <a:prstGeom prst="rect">
            <a:avLst/>
          </a:prstGeom>
        </p:spPr>
      </p:pic>
      <p:cxnSp>
        <p:nvCxnSpPr>
          <p:cNvPr id="19" name="Connector recte 18"/>
          <p:cNvCxnSpPr/>
          <p:nvPr/>
        </p:nvCxnSpPr>
        <p:spPr>
          <a:xfrm>
            <a:off x="2357120" y="33203"/>
            <a:ext cx="0" cy="642717"/>
          </a:xfrm>
          <a:prstGeom prst="line">
            <a:avLst/>
          </a:prstGeom>
          <a:ln w="9525">
            <a:solidFill>
              <a:srgbClr val="15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0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586</Words>
  <Application>Microsoft Office PowerPoint</Application>
  <PresentationFormat>Pantalla panoràmica</PresentationFormat>
  <Paragraphs>114</Paragraphs>
  <Slides>24</Slides>
  <Notes>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24</vt:i4>
      </vt:variant>
    </vt:vector>
  </HeadingPairs>
  <TitlesOfParts>
    <vt:vector size="30" baseType="lpstr">
      <vt:lpstr>Agency FB</vt:lpstr>
      <vt:lpstr>Arial</vt:lpstr>
      <vt:lpstr>Calibri</vt:lpstr>
      <vt:lpstr>Calibri Light</vt:lpstr>
      <vt:lpstr>HelveticaNeueLT Com 57 Cn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T-Systems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Gimeno Alcañiz, Daniel</dc:creator>
  <cp:lastModifiedBy>Gimeno Alcañiz, Daniel</cp:lastModifiedBy>
  <cp:revision>35</cp:revision>
  <dcterms:created xsi:type="dcterms:W3CDTF">2024-05-27T08:19:31Z</dcterms:created>
  <dcterms:modified xsi:type="dcterms:W3CDTF">2024-06-27T11:10:58Z</dcterms:modified>
</cp:coreProperties>
</file>