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53"/>
  </p:notesMasterIdLst>
  <p:sldIdLst>
    <p:sldId id="288" r:id="rId2"/>
    <p:sldId id="338" r:id="rId3"/>
    <p:sldId id="4262" r:id="rId4"/>
    <p:sldId id="4155" r:id="rId5"/>
    <p:sldId id="4248" r:id="rId6"/>
    <p:sldId id="4162" r:id="rId7"/>
    <p:sldId id="4268" r:id="rId8"/>
    <p:sldId id="4163" r:id="rId9"/>
    <p:sldId id="4166" r:id="rId10"/>
    <p:sldId id="4175" r:id="rId11"/>
    <p:sldId id="4165" r:id="rId12"/>
    <p:sldId id="4164" r:id="rId13"/>
    <p:sldId id="4171" r:id="rId14"/>
    <p:sldId id="4278" r:id="rId15"/>
    <p:sldId id="4280" r:id="rId16"/>
    <p:sldId id="4156" r:id="rId17"/>
    <p:sldId id="4263" r:id="rId18"/>
    <p:sldId id="4255" r:id="rId19"/>
    <p:sldId id="4257" r:id="rId20"/>
    <p:sldId id="4256" r:id="rId21"/>
    <p:sldId id="4258" r:id="rId22"/>
    <p:sldId id="4279" r:id="rId23"/>
    <p:sldId id="4281" r:id="rId24"/>
    <p:sldId id="4282" r:id="rId25"/>
    <p:sldId id="4285" r:id="rId26"/>
    <p:sldId id="4259" r:id="rId27"/>
    <p:sldId id="4251" r:id="rId28"/>
    <p:sldId id="4239" r:id="rId29"/>
    <p:sldId id="4265" r:id="rId30"/>
    <p:sldId id="4249" r:id="rId31"/>
    <p:sldId id="4168" r:id="rId32"/>
    <p:sldId id="4269" r:id="rId33"/>
    <p:sldId id="4167" r:id="rId34"/>
    <p:sldId id="4169" r:id="rId35"/>
    <p:sldId id="4254" r:id="rId36"/>
    <p:sldId id="4170" r:id="rId37"/>
    <p:sldId id="4173" r:id="rId38"/>
    <p:sldId id="4242" r:id="rId39"/>
    <p:sldId id="4240" r:id="rId40"/>
    <p:sldId id="4266" r:id="rId41"/>
    <p:sldId id="4245" r:id="rId42"/>
    <p:sldId id="4264" r:id="rId43"/>
    <p:sldId id="4287" r:id="rId44"/>
    <p:sldId id="4270" r:id="rId45"/>
    <p:sldId id="4275" r:id="rId46"/>
    <p:sldId id="4276" r:id="rId47"/>
    <p:sldId id="4277" r:id="rId48"/>
    <p:sldId id="4273" r:id="rId49"/>
    <p:sldId id="4274" r:id="rId50"/>
    <p:sldId id="4261" r:id="rId51"/>
    <p:sldId id="297" r:id="rId5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CCIÓ: Institutional" id="{194ACCD9-0AC4-5C4B-A031-1C66841165AF}">
          <p14:sldIdLst>
            <p14:sldId id="288"/>
            <p14:sldId id="338"/>
            <p14:sldId id="4262"/>
            <p14:sldId id="4155"/>
            <p14:sldId id="4248"/>
            <p14:sldId id="4162"/>
            <p14:sldId id="4268"/>
            <p14:sldId id="4163"/>
            <p14:sldId id="4166"/>
            <p14:sldId id="4175"/>
            <p14:sldId id="4165"/>
            <p14:sldId id="4164"/>
            <p14:sldId id="4171"/>
            <p14:sldId id="4278"/>
            <p14:sldId id="4280"/>
            <p14:sldId id="4156"/>
            <p14:sldId id="4263"/>
            <p14:sldId id="4255"/>
            <p14:sldId id="4257"/>
            <p14:sldId id="4256"/>
            <p14:sldId id="4258"/>
            <p14:sldId id="4279"/>
            <p14:sldId id="4281"/>
            <p14:sldId id="4282"/>
            <p14:sldId id="4285"/>
            <p14:sldId id="4259"/>
            <p14:sldId id="4251"/>
            <p14:sldId id="4239"/>
            <p14:sldId id="4265"/>
            <p14:sldId id="4249"/>
            <p14:sldId id="4168"/>
            <p14:sldId id="4269"/>
            <p14:sldId id="4167"/>
            <p14:sldId id="4169"/>
            <p14:sldId id="4254"/>
            <p14:sldId id="4170"/>
            <p14:sldId id="4173"/>
            <p14:sldId id="4242"/>
            <p14:sldId id="4240"/>
            <p14:sldId id="4266"/>
            <p14:sldId id="4245"/>
            <p14:sldId id="4264"/>
            <p14:sldId id="4287"/>
            <p14:sldId id="4270"/>
            <p14:sldId id="4275"/>
            <p14:sldId id="4276"/>
            <p14:sldId id="4277"/>
            <p14:sldId id="4273"/>
            <p14:sldId id="4274"/>
            <p14:sldId id="4261"/>
            <p14:sldId id="29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5A0820-26ED-5179-8C23-83D0849095EC}" name="Marc Pons Garcia" initials="MPG" userId="S::mpons@officeaccio.onmicrosoft.com::d1eb1853-7eaf-43f1-afe9-f1239fcde9a9" providerId="AD"/>
  <p188:author id="{60231455-BC6A-E0B6-3C7B-3F8673CCBEF2}" name="Giulia Diamante" initials="GD" userId="S::GDiamante@officeaccio.onmicrosoft.com::6c34e198-6c5e-4793-b634-a8e884460c89" providerId="AD"/>
  <p188:author id="{0825789B-55A9-5DDA-B7EC-E6EDEE296F20}" name="Traductor 01" initials="T0" userId="Traductor 01" providerId="None"/>
  <p188:author id="{34BCF7B9-FF97-68B3-F30D-B2565E7D4DDF}" name="Marc" initials="M" userId="Marc"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iulia Diamante" initials="GD" lastIdx="8" clrIdx="0">
    <p:extLst>
      <p:ext uri="{19B8F6BF-5375-455C-9EA6-DF929625EA0E}">
        <p15:presenceInfo xmlns:p15="http://schemas.microsoft.com/office/powerpoint/2012/main" userId="S::GDiamante@officeaccio.onmicrosoft.com::6c34e198-6c5e-4793-b634-a8e884460c89" providerId="AD"/>
      </p:ext>
    </p:extLst>
  </p:cmAuthor>
  <p:cmAuthor id="2" name="Gisela Muñoz" initials="GM" lastIdx="16" clrIdx="1">
    <p:extLst>
      <p:ext uri="{19B8F6BF-5375-455C-9EA6-DF929625EA0E}">
        <p15:presenceInfo xmlns:p15="http://schemas.microsoft.com/office/powerpoint/2012/main" userId="S::g.munoz@catalonia.com::5eaa7082-3454-4dc5-bc66-315ed0b09bf2" providerId="AD"/>
      </p:ext>
    </p:extLst>
  </p:cmAuthor>
  <p:cmAuthor id="3" name="Inma Rodriguez" initials="IR" lastIdx="11" clrIdx="2">
    <p:extLst>
      <p:ext uri="{19B8F6BF-5375-455C-9EA6-DF929625EA0E}">
        <p15:presenceInfo xmlns:p15="http://schemas.microsoft.com/office/powerpoint/2012/main" userId="S::irodriguez@officeaccio.onmicrosoft.com::4ac47abd-4f26-4c87-8c3e-79c69d9ed383" providerId="AD"/>
      </p:ext>
    </p:extLst>
  </p:cmAuthor>
  <p:cmAuthor id="4" name="Andrea Granell" initials="AG" lastIdx="1" clrIdx="3">
    <p:extLst>
      <p:ext uri="{19B8F6BF-5375-455C-9EA6-DF929625EA0E}">
        <p15:presenceInfo xmlns:p15="http://schemas.microsoft.com/office/powerpoint/2012/main" userId="S::Andrea.Granell@officeaccio.onmicrosoft.com::af3e9ec5-1423-4fc3-a206-484609b828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00D0"/>
    <a:srgbClr val="424242"/>
    <a:srgbClr val="000000"/>
    <a:srgbClr val="78003A"/>
    <a:srgbClr val="FFFFFF"/>
    <a:srgbClr val="D6D6D6"/>
    <a:srgbClr val="F1E5EB"/>
    <a:srgbClr val="B2B2B2"/>
    <a:srgbClr val="F0F0F0"/>
    <a:srgbClr val="F2E6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EC20E35-A176-4012-BC5E-935CFFF8708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Estilo o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1EBBBCC-DAD2-459C-BE2E-F6DE35CF9A28}" styleName="Estilo oscuro 2 - Énfasis 3/Énfasis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Sense estil ni q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46F890A9-2807-4EBB-B81D-B2AA78EC7F39}" styleName="Estil fosc 2 - èmfasi 5/èmfasi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076" autoAdjust="0"/>
    <p:restoredTop sz="95033" autoAdjust="0"/>
  </p:normalViewPr>
  <p:slideViewPr>
    <p:cSldViewPr snapToGrid="0" snapToObjects="1">
      <p:cViewPr varScale="1">
        <p:scale>
          <a:sx n="115" d="100"/>
          <a:sy n="115" d="100"/>
        </p:scale>
        <p:origin x="654" y="108"/>
      </p:cViewPr>
      <p:guideLst/>
    </p:cSldViewPr>
  </p:slideViewPr>
  <p:outlineViewPr>
    <p:cViewPr>
      <p:scale>
        <a:sx n="33" d="100"/>
        <a:sy n="33" d="100"/>
      </p:scale>
      <p:origin x="0" y="-11645"/>
    </p:cViewPr>
  </p:outlineViewPr>
  <p:notesTextViewPr>
    <p:cViewPr>
      <p:scale>
        <a:sx n="3" d="2"/>
        <a:sy n="3" d="2"/>
      </p:scale>
      <p:origin x="0" y="0"/>
    </p:cViewPr>
  </p:notesTextViewPr>
  <p:sorterViewPr>
    <p:cViewPr>
      <p:scale>
        <a:sx n="80" d="100"/>
        <a:sy n="80" d="100"/>
      </p:scale>
      <p:origin x="0" y="-674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Llibre1"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193;ngela\Downloads\Software%20Development%20Engineer.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193;ngela\Downloads\Video%20Game%20Designer.xlsx" TargetMode="External"/><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sfi02.acc10.cat\EIC\MERCAT\SECTORIALS\VIDEOJOCS\2023\Estad&#237;stiques\Global%20video%20game%20market%20revenue%202017-2027,%20by%20segmen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sfi02.acc10.cat\EIC\MERCAT\SECTORIALS\VIDEOJOCS\2023\Estad&#237;stiques\Number%20of%20video%20gamers%20worldwide%202017-2027,%20by%20segmen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193;ngela\Downloads\statistic_id490480_worldwide-esports-viewer-numbers-2020-2025-by-type.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193;ngela\Downloads\statistic_id490522_revenue-of-the-global-esports-market-2020-2025.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a-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Hoja1!$B$1</c:f>
              <c:strCache>
                <c:ptCount val="1"/>
                <c:pt idx="0">
                  <c:v>Títol del gràfic</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356-0149-96EA-388B73803BE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356-0149-96EA-388B73803BE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356-0149-96EA-388B73803BE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356-0149-96EA-388B73803BE2}"/>
              </c:ext>
            </c:extLst>
          </c:dPt>
          <c:cat>
            <c:strRef>
              <c:f>Hoja1!$A$2:$A$5</c:f>
              <c:strCache>
                <c:ptCount val="4"/>
                <c:pt idx="0">
                  <c:v>1r trim.</c:v>
                </c:pt>
                <c:pt idx="1">
                  <c:v>2n trim.</c:v>
                </c:pt>
                <c:pt idx="2">
                  <c:v>3r trim.</c:v>
                </c:pt>
                <c:pt idx="3">
                  <c:v>4t trim.</c:v>
                </c:pt>
              </c:strCache>
            </c:strRef>
          </c:cat>
          <c:val>
            <c:numRef>
              <c:f>Hoja1!$B$2:$B$5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4356-0149-96EA-388B73803BE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a-E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a-E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a-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GB" sz="1200" b="0" i="0" u="none" strike="noStrike" kern="1200" spc="0" baseline="0" noProof="0">
                <a:solidFill>
                  <a:srgbClr val="000000"/>
                </a:solidFill>
                <a:latin typeface="HelveticaNeueLT Std" panose="020B0604020202020204" pitchFamily="34" charset="0"/>
                <a:ea typeface="+mn-ea"/>
                <a:cs typeface="+mn-cs"/>
              </a:defRPr>
            </a:pPr>
            <a:r>
              <a:rPr lang="en-US" sz="1200" b="0" noProof="0">
                <a:solidFill>
                  <a:srgbClr val="000000"/>
                </a:solidFill>
                <a:latin typeface="HelveticaNeueLT Std" panose="020B0604020202020204" pitchFamily="34" charset="0"/>
              </a:rPr>
              <a:t>Centers that offer </a:t>
            </a:r>
            <a:r>
              <a:rPr lang="en-US" sz="1200" b="1" noProof="0">
                <a:solidFill>
                  <a:srgbClr val="4A00D0"/>
                </a:solidFill>
                <a:latin typeface="HelveticaNeueLT Std" panose="020B0604020202020204" pitchFamily="34" charset="0"/>
              </a:rPr>
              <a:t>bootcamps in Barcelona </a:t>
            </a:r>
            <a:r>
              <a:rPr lang="en-US" sz="1200" b="0" noProof="0">
                <a:solidFill>
                  <a:srgbClr val="000000"/>
                </a:solidFill>
                <a:latin typeface="HelveticaNeueLT Std" panose="020B0604020202020204" pitchFamily="34" charset="0"/>
              </a:rPr>
              <a:t>by year of creation</a:t>
            </a:r>
          </a:p>
        </c:rich>
      </c:tx>
      <c:layout>
        <c:manualLayout>
          <c:xMode val="edge"/>
          <c:yMode val="edge"/>
          <c:x val="0.13193875568543226"/>
          <c:y val="6.1757119875213318E-2"/>
        </c:manualLayout>
      </c:layout>
      <c:overlay val="0"/>
      <c:spPr>
        <a:noFill/>
        <a:ln>
          <a:noFill/>
        </a:ln>
        <a:effectLst/>
      </c:spPr>
      <c:txPr>
        <a:bodyPr rot="0" spcFirstLastPara="1" vertOverflow="ellipsis" vert="horz" wrap="square" anchor="ctr" anchorCtr="1"/>
        <a:lstStyle/>
        <a:p>
          <a:pPr>
            <a:defRPr lang="en-GB" sz="1200" b="0" i="0" u="none" strike="noStrike" kern="1200" spc="0" baseline="0" noProof="0">
              <a:solidFill>
                <a:srgbClr val="000000"/>
              </a:solidFill>
              <a:latin typeface="HelveticaNeueLT Std" panose="020B0604020202020204" pitchFamily="34" charset="0"/>
              <a:ea typeface="+mn-ea"/>
              <a:cs typeface="+mn-cs"/>
            </a:defRPr>
          </a:pPr>
          <a:endParaRPr lang="ca-ES"/>
        </a:p>
      </c:txPr>
    </c:title>
    <c:autoTitleDeleted val="0"/>
    <c:plotArea>
      <c:layout>
        <c:manualLayout>
          <c:layoutTarget val="inner"/>
          <c:xMode val="edge"/>
          <c:yMode val="edge"/>
          <c:x val="1.5080487217352148E-2"/>
          <c:y val="0.17481677762205092"/>
          <c:w val="0.9167394561679455"/>
          <c:h val="0.58600648213034334"/>
        </c:manualLayout>
      </c:layout>
      <c:barChart>
        <c:barDir val="col"/>
        <c:grouping val="clustered"/>
        <c:varyColors val="0"/>
        <c:ser>
          <c:idx val="0"/>
          <c:order val="0"/>
          <c:tx>
            <c:strRef>
              <c:f>Full1!$B$1</c:f>
              <c:strCache>
                <c:ptCount val="1"/>
                <c:pt idx="0">
                  <c:v>New centers</c:v>
                </c:pt>
              </c:strCache>
            </c:strRef>
          </c:tx>
          <c:spPr>
            <a:solidFill>
              <a:schemeClr val="accent4"/>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HelveticaNeueLT Std" panose="020B0604020202020204"/>
                    <a:ea typeface="+mn-ea"/>
                    <a:cs typeface="+mn-cs"/>
                  </a:defRPr>
                </a:pPr>
                <a:endParaRPr lang="ca-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Full1!$A$3:$A$9</c:f>
              <c:numCache>
                <c:formatCode>General</c:formatCode>
                <c:ptCount val="7"/>
                <c:pt idx="0">
                  <c:v>2014</c:v>
                </c:pt>
                <c:pt idx="1">
                  <c:v>2015</c:v>
                </c:pt>
                <c:pt idx="2">
                  <c:v>2016</c:v>
                </c:pt>
                <c:pt idx="3">
                  <c:v>2017</c:v>
                </c:pt>
                <c:pt idx="4">
                  <c:v>2018</c:v>
                </c:pt>
                <c:pt idx="5">
                  <c:v>2019</c:v>
                </c:pt>
                <c:pt idx="6">
                  <c:v>2020</c:v>
                </c:pt>
              </c:numCache>
            </c:numRef>
          </c:cat>
          <c:val>
            <c:numRef>
              <c:f>Full1!$B$3:$B$9</c:f>
              <c:numCache>
                <c:formatCode>General</c:formatCode>
                <c:ptCount val="7"/>
                <c:pt idx="0">
                  <c:v>2</c:v>
                </c:pt>
                <c:pt idx="1">
                  <c:v>1</c:v>
                </c:pt>
                <c:pt idx="2">
                  <c:v>6</c:v>
                </c:pt>
                <c:pt idx="3">
                  <c:v>1</c:v>
                </c:pt>
                <c:pt idx="4">
                  <c:v>3</c:v>
                </c:pt>
                <c:pt idx="5">
                  <c:v>3</c:v>
                </c:pt>
                <c:pt idx="6">
                  <c:v>1</c:v>
                </c:pt>
              </c:numCache>
            </c:numRef>
          </c:val>
          <c:extLst>
            <c:ext xmlns:c16="http://schemas.microsoft.com/office/drawing/2014/chart" uri="{C3380CC4-5D6E-409C-BE32-E72D297353CC}">
              <c16:uniqueId val="{00000000-DE0C-4A2F-B569-ECAE34144C8E}"/>
            </c:ext>
          </c:extLst>
        </c:ser>
        <c:ser>
          <c:idx val="1"/>
          <c:order val="1"/>
          <c:tx>
            <c:strRef>
              <c:f>Full1!$C$1</c:f>
              <c:strCache>
                <c:ptCount val="1"/>
                <c:pt idx="0">
                  <c:v>Cumulative centers</c:v>
                </c:pt>
              </c:strCache>
            </c:strRef>
          </c:tx>
          <c:spPr>
            <a:solidFill>
              <a:srgbClr val="4A00D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HelveticaNeueLT Std" panose="020B0604020202020204"/>
                    <a:ea typeface="+mn-ea"/>
                    <a:cs typeface="+mn-cs"/>
                  </a:defRPr>
                </a:pPr>
                <a:endParaRPr lang="ca-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Full1!$A$3:$A$9</c:f>
              <c:numCache>
                <c:formatCode>General</c:formatCode>
                <c:ptCount val="7"/>
                <c:pt idx="0">
                  <c:v>2014</c:v>
                </c:pt>
                <c:pt idx="1">
                  <c:v>2015</c:v>
                </c:pt>
                <c:pt idx="2">
                  <c:v>2016</c:v>
                </c:pt>
                <c:pt idx="3">
                  <c:v>2017</c:v>
                </c:pt>
                <c:pt idx="4">
                  <c:v>2018</c:v>
                </c:pt>
                <c:pt idx="5">
                  <c:v>2019</c:v>
                </c:pt>
                <c:pt idx="6">
                  <c:v>2020</c:v>
                </c:pt>
              </c:numCache>
            </c:numRef>
          </c:cat>
          <c:val>
            <c:numRef>
              <c:f>Full1!$C$3:$C$9</c:f>
              <c:numCache>
                <c:formatCode>General</c:formatCode>
                <c:ptCount val="7"/>
                <c:pt idx="0">
                  <c:v>2</c:v>
                </c:pt>
                <c:pt idx="1">
                  <c:v>3</c:v>
                </c:pt>
                <c:pt idx="2">
                  <c:v>9</c:v>
                </c:pt>
                <c:pt idx="3">
                  <c:v>10</c:v>
                </c:pt>
                <c:pt idx="4">
                  <c:v>13</c:v>
                </c:pt>
                <c:pt idx="5">
                  <c:v>16</c:v>
                </c:pt>
                <c:pt idx="6">
                  <c:v>17</c:v>
                </c:pt>
              </c:numCache>
            </c:numRef>
          </c:val>
          <c:extLst>
            <c:ext xmlns:c16="http://schemas.microsoft.com/office/drawing/2014/chart" uri="{C3380CC4-5D6E-409C-BE32-E72D297353CC}">
              <c16:uniqueId val="{00000001-DE0C-4A2F-B569-ECAE34144C8E}"/>
            </c:ext>
          </c:extLst>
        </c:ser>
        <c:dLbls>
          <c:showLegendKey val="0"/>
          <c:showVal val="0"/>
          <c:showCatName val="0"/>
          <c:showSerName val="0"/>
          <c:showPercent val="0"/>
          <c:showBubbleSize val="0"/>
        </c:dLbls>
        <c:gapWidth val="70"/>
        <c:axId val="1664996031"/>
        <c:axId val="1664987295"/>
      </c:barChart>
      <c:catAx>
        <c:axId val="1664996031"/>
        <c:scaling>
          <c:orientation val="minMax"/>
        </c:scaling>
        <c:delete val="0"/>
        <c:axPos val="b"/>
        <c:numFmt formatCode="General" sourceLinked="1"/>
        <c:majorTickMark val="none"/>
        <c:minorTickMark val="none"/>
        <c:tickLblPos val="nextTo"/>
        <c:spPr>
          <a:noFill/>
          <a:ln w="9525" cap="flat" cmpd="sng" algn="ctr">
            <a:solidFill>
              <a:srgbClr val="FF0000"/>
            </a:solidFill>
            <a:round/>
          </a:ln>
          <a:effectLst/>
        </c:spPr>
        <c:txPr>
          <a:bodyPr rot="-60000000" spcFirstLastPara="1" vertOverflow="ellipsis" vert="horz" wrap="square" anchor="ctr" anchorCtr="1"/>
          <a:lstStyle/>
          <a:p>
            <a:pPr>
              <a:defRPr sz="1197" b="0" i="0" u="none" strike="noStrike" kern="1200" baseline="0">
                <a:solidFill>
                  <a:srgbClr val="000000"/>
                </a:solidFill>
                <a:latin typeface="HelveticaNeueLT Std" panose="020B0604020202020204"/>
                <a:ea typeface="+mn-ea"/>
                <a:cs typeface="+mn-cs"/>
              </a:defRPr>
            </a:pPr>
            <a:endParaRPr lang="ca-ES"/>
          </a:p>
        </c:txPr>
        <c:crossAx val="1664987295"/>
        <c:crosses val="autoZero"/>
        <c:auto val="1"/>
        <c:lblAlgn val="ctr"/>
        <c:lblOffset val="100"/>
        <c:noMultiLvlLbl val="0"/>
      </c:catAx>
      <c:valAx>
        <c:axId val="1664987295"/>
        <c:scaling>
          <c:orientation val="minMax"/>
        </c:scaling>
        <c:delete val="1"/>
        <c:axPos val="l"/>
        <c:numFmt formatCode="General" sourceLinked="1"/>
        <c:majorTickMark val="none"/>
        <c:minorTickMark val="none"/>
        <c:tickLblPos val="nextTo"/>
        <c:crossAx val="1664996031"/>
        <c:crosses val="autoZero"/>
        <c:crossBetween val="between"/>
      </c:valAx>
      <c:spPr>
        <a:noFill/>
        <a:ln>
          <a:noFill/>
        </a:ln>
        <a:effectLst/>
      </c:spPr>
    </c:plotArea>
    <c:legend>
      <c:legendPos val="b"/>
      <c:layout>
        <c:manualLayout>
          <c:xMode val="edge"/>
          <c:yMode val="edge"/>
          <c:x val="0.24563341290830296"/>
          <c:y val="0.86948094292610756"/>
          <c:w val="0.54711782850420898"/>
          <c:h val="6.5210201749583654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000000"/>
              </a:solidFill>
              <a:latin typeface="HelveticaNeueLT Std" panose="020B0604020202020204"/>
              <a:ea typeface="+mn-ea"/>
              <a:cs typeface="+mn-cs"/>
            </a:defRPr>
          </a:pPr>
          <a:endParaRPr lang="ca-E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a-E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a-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857687991021324"/>
          <c:y val="3.5277777777777776E-2"/>
          <c:w val="0.60026711560044899"/>
          <c:h val="0.92944444444444441"/>
        </c:manualLayout>
      </c:layout>
      <c:barChart>
        <c:barDir val="bar"/>
        <c:grouping val="clustered"/>
        <c:varyColors val="0"/>
        <c:ser>
          <c:idx val="0"/>
          <c:order val="0"/>
          <c:tx>
            <c:strRef>
              <c:f>Full1!$B$1</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2">
                        <a:lumMod val="25000"/>
                      </a:schemeClr>
                    </a:solidFill>
                    <a:latin typeface="HelveticaNeueLT Std" panose="020B0604020202020204"/>
                    <a:ea typeface="+mn-ea"/>
                    <a:cs typeface="+mn-cs"/>
                  </a:defRPr>
                </a:pPr>
                <a:endParaRPr lang="ca-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Full1!$A$2:$A$9</c:f>
              <c:strCache>
                <c:ptCount val="8"/>
                <c:pt idx="0">
                  <c:v>París</c:v>
                </c:pt>
                <c:pt idx="1">
                  <c:v>Brussel·les</c:v>
                </c:pt>
                <c:pt idx="2">
                  <c:v>Berlín</c:v>
                </c:pt>
                <c:pt idx="3">
                  <c:v>Amsterdam</c:v>
                </c:pt>
                <c:pt idx="4">
                  <c:v>Londres</c:v>
                </c:pt>
                <c:pt idx="5">
                  <c:v>Dublín</c:v>
                </c:pt>
                <c:pt idx="6">
                  <c:v>Madrid</c:v>
                </c:pt>
                <c:pt idx="7">
                  <c:v>Barcelona</c:v>
                </c:pt>
              </c:strCache>
            </c:strRef>
          </c:cat>
          <c:val>
            <c:numRef>
              <c:f>Full1!$B$2:$B$9</c:f>
              <c:numCache>
                <c:formatCode>#,##0</c:formatCode>
                <c:ptCount val="8"/>
                <c:pt idx="0">
                  <c:v>92336.15</c:v>
                </c:pt>
                <c:pt idx="1">
                  <c:v>83418.84</c:v>
                </c:pt>
                <c:pt idx="2">
                  <c:v>80728.289999999994</c:v>
                </c:pt>
                <c:pt idx="3">
                  <c:v>80547.88</c:v>
                </c:pt>
                <c:pt idx="4">
                  <c:v>78704.87</c:v>
                </c:pt>
                <c:pt idx="5">
                  <c:v>65490.93</c:v>
                </c:pt>
                <c:pt idx="6">
                  <c:v>59252.05</c:v>
                </c:pt>
                <c:pt idx="7">
                  <c:v>55085.7</c:v>
                </c:pt>
              </c:numCache>
            </c:numRef>
          </c:val>
          <c:extLst>
            <c:ext xmlns:c16="http://schemas.microsoft.com/office/drawing/2014/chart" uri="{C3380CC4-5D6E-409C-BE32-E72D297353CC}">
              <c16:uniqueId val="{00000000-58AD-49FF-B2B0-AD18C28495CF}"/>
            </c:ext>
          </c:extLst>
        </c:ser>
        <c:dLbls>
          <c:showLegendKey val="0"/>
          <c:showVal val="0"/>
          <c:showCatName val="0"/>
          <c:showSerName val="0"/>
          <c:showPercent val="0"/>
          <c:showBubbleSize val="0"/>
        </c:dLbls>
        <c:gapWidth val="182"/>
        <c:axId val="1622666784"/>
        <c:axId val="1621708864"/>
      </c:barChart>
      <c:catAx>
        <c:axId val="1622666784"/>
        <c:scaling>
          <c:orientation val="minMax"/>
        </c:scaling>
        <c:delete val="0"/>
        <c:axPos val="l"/>
        <c:numFmt formatCode="General" sourceLinked="1"/>
        <c:majorTickMark val="none"/>
        <c:minorTickMark val="none"/>
        <c:tickLblPos val="nextTo"/>
        <c:spPr>
          <a:noFill/>
          <a:ln w="9525" cap="flat" cmpd="sng" algn="ctr">
            <a:solidFill>
              <a:srgbClr val="FF0000"/>
            </a:solidFill>
            <a:round/>
          </a:ln>
          <a:effectLst/>
        </c:spPr>
        <c:txPr>
          <a:bodyPr rot="-60000000" spcFirstLastPara="1" vertOverflow="ellipsis" vert="horz" wrap="square" anchor="ctr" anchorCtr="1"/>
          <a:lstStyle/>
          <a:p>
            <a:pPr>
              <a:defRPr sz="1200" b="0" i="0" u="none" strike="noStrike" kern="1200" baseline="0">
                <a:solidFill>
                  <a:schemeClr val="bg2">
                    <a:lumMod val="25000"/>
                  </a:schemeClr>
                </a:solidFill>
                <a:latin typeface="HelveticaNeueLT Std" panose="020B0604020202020204"/>
                <a:ea typeface="+mn-ea"/>
                <a:cs typeface="+mn-cs"/>
              </a:defRPr>
            </a:pPr>
            <a:endParaRPr lang="ca-ES"/>
          </a:p>
        </c:txPr>
        <c:crossAx val="1621708864"/>
        <c:crosses val="autoZero"/>
        <c:auto val="1"/>
        <c:lblAlgn val="ctr"/>
        <c:lblOffset val="100"/>
        <c:noMultiLvlLbl val="0"/>
      </c:catAx>
      <c:valAx>
        <c:axId val="1621708864"/>
        <c:scaling>
          <c:orientation val="minMax"/>
        </c:scaling>
        <c:delete val="1"/>
        <c:axPos val="b"/>
        <c:numFmt formatCode="#,##0" sourceLinked="1"/>
        <c:majorTickMark val="none"/>
        <c:minorTickMark val="none"/>
        <c:tickLblPos val="nextTo"/>
        <c:crossAx val="162266678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a-E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a-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857687991021324"/>
          <c:y val="3.8307557310518811E-2"/>
          <c:w val="0.70004264870931543"/>
          <c:h val="0.92338488537896235"/>
        </c:manualLayout>
      </c:layout>
      <c:barChart>
        <c:barDir val="bar"/>
        <c:grouping val="clustered"/>
        <c:varyColors val="0"/>
        <c:ser>
          <c:idx val="0"/>
          <c:order val="0"/>
          <c:tx>
            <c:strRef>
              <c:f>Full1!$B$1</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2">
                        <a:lumMod val="25000"/>
                      </a:schemeClr>
                    </a:solidFill>
                    <a:latin typeface="HelveticaNeueLT Std" panose="020B0604020202020204"/>
                    <a:ea typeface="+mn-ea"/>
                    <a:cs typeface="+mn-cs"/>
                  </a:defRPr>
                </a:pPr>
                <a:endParaRPr lang="ca-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Full1!$A$2:$A$9</c:f>
              <c:strCache>
                <c:ptCount val="8"/>
                <c:pt idx="0">
                  <c:v>París</c:v>
                </c:pt>
                <c:pt idx="1">
                  <c:v>Londres</c:v>
                </c:pt>
                <c:pt idx="2">
                  <c:v>Amsterdam</c:v>
                </c:pt>
                <c:pt idx="3">
                  <c:v>Brussel·les</c:v>
                </c:pt>
                <c:pt idx="4">
                  <c:v>Berlín</c:v>
                </c:pt>
                <c:pt idx="5">
                  <c:v>Dublín</c:v>
                </c:pt>
                <c:pt idx="6">
                  <c:v>Madrid</c:v>
                </c:pt>
                <c:pt idx="7">
                  <c:v>Barcelona</c:v>
                </c:pt>
              </c:strCache>
            </c:strRef>
          </c:cat>
          <c:val>
            <c:numRef>
              <c:f>Full1!$B$2:$B$9</c:f>
              <c:numCache>
                <c:formatCode>#,##0</c:formatCode>
                <c:ptCount val="8"/>
                <c:pt idx="0">
                  <c:v>105712.96000000001</c:v>
                </c:pt>
                <c:pt idx="1">
                  <c:v>96487.82</c:v>
                </c:pt>
                <c:pt idx="2">
                  <c:v>94380.66</c:v>
                </c:pt>
                <c:pt idx="3">
                  <c:v>94316.17</c:v>
                </c:pt>
                <c:pt idx="4">
                  <c:v>92022.73</c:v>
                </c:pt>
                <c:pt idx="5">
                  <c:v>77608.490000000005</c:v>
                </c:pt>
                <c:pt idx="6">
                  <c:v>69671.31</c:v>
                </c:pt>
                <c:pt idx="7">
                  <c:v>64772.32</c:v>
                </c:pt>
              </c:numCache>
            </c:numRef>
          </c:val>
          <c:extLst>
            <c:ext xmlns:c16="http://schemas.microsoft.com/office/drawing/2014/chart" uri="{C3380CC4-5D6E-409C-BE32-E72D297353CC}">
              <c16:uniqueId val="{00000000-13DB-4DE6-B1FC-A396D20316FA}"/>
            </c:ext>
          </c:extLst>
        </c:ser>
        <c:dLbls>
          <c:showLegendKey val="0"/>
          <c:showVal val="0"/>
          <c:showCatName val="0"/>
          <c:showSerName val="0"/>
          <c:showPercent val="0"/>
          <c:showBubbleSize val="0"/>
        </c:dLbls>
        <c:gapWidth val="182"/>
        <c:axId val="1419685775"/>
        <c:axId val="1524820975"/>
      </c:barChart>
      <c:catAx>
        <c:axId val="1419685775"/>
        <c:scaling>
          <c:orientation val="minMax"/>
        </c:scaling>
        <c:delete val="0"/>
        <c:axPos val="l"/>
        <c:numFmt formatCode="General" sourceLinked="1"/>
        <c:majorTickMark val="none"/>
        <c:minorTickMark val="none"/>
        <c:tickLblPos val="nextTo"/>
        <c:spPr>
          <a:noFill/>
          <a:ln w="9525" cap="flat" cmpd="sng" algn="ctr">
            <a:solidFill>
              <a:srgbClr val="FF0000"/>
            </a:solidFill>
            <a:round/>
          </a:ln>
          <a:effectLst/>
        </c:spPr>
        <c:txPr>
          <a:bodyPr rot="-60000000" spcFirstLastPara="1" vertOverflow="ellipsis" vert="horz" wrap="square" anchor="ctr" anchorCtr="1"/>
          <a:lstStyle/>
          <a:p>
            <a:pPr>
              <a:defRPr sz="1200" b="0" i="0" u="none" strike="noStrike" kern="1200" baseline="0">
                <a:solidFill>
                  <a:schemeClr val="bg2">
                    <a:lumMod val="25000"/>
                  </a:schemeClr>
                </a:solidFill>
                <a:latin typeface="HelveticaNeueLT Std" panose="020B0604020202020204"/>
                <a:ea typeface="+mn-ea"/>
                <a:cs typeface="+mn-cs"/>
              </a:defRPr>
            </a:pPr>
            <a:endParaRPr lang="ca-ES"/>
          </a:p>
        </c:txPr>
        <c:crossAx val="1524820975"/>
        <c:crosses val="autoZero"/>
        <c:auto val="1"/>
        <c:lblAlgn val="ctr"/>
        <c:lblOffset val="100"/>
        <c:noMultiLvlLbl val="0"/>
      </c:catAx>
      <c:valAx>
        <c:axId val="1524820975"/>
        <c:scaling>
          <c:orientation val="minMax"/>
        </c:scaling>
        <c:delete val="1"/>
        <c:axPos val="b"/>
        <c:numFmt formatCode="#,##0" sourceLinked="1"/>
        <c:majorTickMark val="none"/>
        <c:minorTickMark val="none"/>
        <c:tickLblPos val="nextTo"/>
        <c:crossAx val="141968577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a-E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a-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857687991021324"/>
          <c:y val="3.8307557310518811E-2"/>
          <c:w val="0.60383052749719412"/>
          <c:h val="0.92338488537896235"/>
        </c:manualLayout>
      </c:layout>
      <c:barChart>
        <c:barDir val="bar"/>
        <c:grouping val="clustered"/>
        <c:varyColors val="0"/>
        <c:ser>
          <c:idx val="0"/>
          <c:order val="0"/>
          <c:tx>
            <c:strRef>
              <c:f>Full1!$B$1</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2">
                        <a:lumMod val="25000"/>
                      </a:schemeClr>
                    </a:solidFill>
                    <a:latin typeface="HelveticaNeueLT Std" panose="020B0604020202020204"/>
                    <a:ea typeface="+mn-ea"/>
                    <a:cs typeface="+mn-cs"/>
                  </a:defRPr>
                </a:pPr>
                <a:endParaRPr lang="ca-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Full1!$A$2:$A$9</c:f>
              <c:strCache>
                <c:ptCount val="8"/>
                <c:pt idx="0">
                  <c:v>París</c:v>
                </c:pt>
                <c:pt idx="1">
                  <c:v>Brussel·les</c:v>
                </c:pt>
                <c:pt idx="2">
                  <c:v>Berlín</c:v>
                </c:pt>
                <c:pt idx="3">
                  <c:v>Amsterdam</c:v>
                </c:pt>
                <c:pt idx="4">
                  <c:v>Londres</c:v>
                </c:pt>
                <c:pt idx="5">
                  <c:v>Dublín</c:v>
                </c:pt>
                <c:pt idx="6">
                  <c:v>Madrid</c:v>
                </c:pt>
                <c:pt idx="7">
                  <c:v>Barcelona</c:v>
                </c:pt>
              </c:strCache>
            </c:strRef>
          </c:cat>
          <c:val>
            <c:numRef>
              <c:f>Full1!$B$2:$B$9</c:f>
              <c:numCache>
                <c:formatCode>#,##0</c:formatCode>
                <c:ptCount val="8"/>
                <c:pt idx="0">
                  <c:v>92336.15</c:v>
                </c:pt>
                <c:pt idx="1">
                  <c:v>83418.84</c:v>
                </c:pt>
                <c:pt idx="2">
                  <c:v>80728.289999999994</c:v>
                </c:pt>
                <c:pt idx="3">
                  <c:v>80547.88</c:v>
                </c:pt>
                <c:pt idx="4">
                  <c:v>78704.87</c:v>
                </c:pt>
                <c:pt idx="5">
                  <c:v>65490.93</c:v>
                </c:pt>
                <c:pt idx="6">
                  <c:v>59252.05</c:v>
                </c:pt>
                <c:pt idx="7">
                  <c:v>55085.7</c:v>
                </c:pt>
              </c:numCache>
            </c:numRef>
          </c:val>
          <c:extLst>
            <c:ext xmlns:c16="http://schemas.microsoft.com/office/drawing/2014/chart" uri="{C3380CC4-5D6E-409C-BE32-E72D297353CC}">
              <c16:uniqueId val="{00000000-C32B-40F3-868E-B674D4B7CF43}"/>
            </c:ext>
          </c:extLst>
        </c:ser>
        <c:dLbls>
          <c:showLegendKey val="0"/>
          <c:showVal val="0"/>
          <c:showCatName val="0"/>
          <c:showSerName val="0"/>
          <c:showPercent val="0"/>
          <c:showBubbleSize val="0"/>
        </c:dLbls>
        <c:gapWidth val="182"/>
        <c:axId val="1624643199"/>
        <c:axId val="1524820495"/>
      </c:barChart>
      <c:catAx>
        <c:axId val="1624643199"/>
        <c:scaling>
          <c:orientation val="minMax"/>
        </c:scaling>
        <c:delete val="0"/>
        <c:axPos val="l"/>
        <c:numFmt formatCode="General" sourceLinked="1"/>
        <c:majorTickMark val="none"/>
        <c:minorTickMark val="none"/>
        <c:tickLblPos val="nextTo"/>
        <c:spPr>
          <a:noFill/>
          <a:ln w="9525" cap="flat" cmpd="sng" algn="ctr">
            <a:solidFill>
              <a:srgbClr val="FF0000"/>
            </a:solidFill>
            <a:round/>
          </a:ln>
          <a:effectLst/>
        </c:spPr>
        <c:txPr>
          <a:bodyPr rot="-60000000" spcFirstLastPara="1" vertOverflow="ellipsis" vert="horz" wrap="square" anchor="ctr" anchorCtr="1"/>
          <a:lstStyle/>
          <a:p>
            <a:pPr>
              <a:defRPr sz="1200" b="0" i="0" u="none" strike="noStrike" kern="1200" baseline="0">
                <a:solidFill>
                  <a:schemeClr val="bg2">
                    <a:lumMod val="25000"/>
                  </a:schemeClr>
                </a:solidFill>
                <a:latin typeface="HelveticaNeueLT Std" panose="020B0604020202020204"/>
                <a:ea typeface="+mn-ea"/>
                <a:cs typeface="+mn-cs"/>
              </a:defRPr>
            </a:pPr>
            <a:endParaRPr lang="ca-ES"/>
          </a:p>
        </c:txPr>
        <c:crossAx val="1524820495"/>
        <c:crosses val="autoZero"/>
        <c:auto val="1"/>
        <c:lblAlgn val="ctr"/>
        <c:lblOffset val="100"/>
        <c:noMultiLvlLbl val="0"/>
      </c:catAx>
      <c:valAx>
        <c:axId val="1524820495"/>
        <c:scaling>
          <c:orientation val="minMax"/>
        </c:scaling>
        <c:delete val="1"/>
        <c:axPos val="b"/>
        <c:numFmt formatCode="#,##0" sourceLinked="1"/>
        <c:majorTickMark val="none"/>
        <c:minorTickMark val="none"/>
        <c:tickLblPos val="nextTo"/>
        <c:crossAx val="162464319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a-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a-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a-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4"/>
                <c:pt idx="0">
                  <c:v>Categoria 1</c:v>
                </c:pt>
                <c:pt idx="1">
                  <c:v>Categoria 2</c:v>
                </c:pt>
                <c:pt idx="2">
                  <c:v>Categoria 3</c:v>
                </c:pt>
                <c:pt idx="3">
                  <c:v>Categoria 4</c:v>
                </c:pt>
              </c:strCache>
            </c:strRef>
          </c:cat>
          <c:val>
            <c:numRef>
              <c:f>Hoja1!$B$2:$B$5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F76B-1842-AA3D-10D21BE4580B}"/>
            </c:ext>
          </c:extLst>
        </c:ser>
        <c:ser>
          <c:idx val="1"/>
          <c:order val="1"/>
          <c:tx>
            <c:strRef>
              <c:f>Hoja1!$C$1</c:f>
              <c:strCache>
                <c:ptCount val="1"/>
                <c:pt idx="0">
                  <c:v>Serie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a-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4"/>
                <c:pt idx="0">
                  <c:v>Categoria 1</c:v>
                </c:pt>
                <c:pt idx="1">
                  <c:v>Categoria 2</c:v>
                </c:pt>
                <c:pt idx="2">
                  <c:v>Categoria 3</c:v>
                </c:pt>
                <c:pt idx="3">
                  <c:v>Categoria 4</c:v>
                </c:pt>
              </c:strCache>
            </c:strRef>
          </c:cat>
          <c:val>
            <c:numRef>
              <c:f>Hoja1!$C$2:$C$5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F76B-1842-AA3D-10D21BE4580B}"/>
            </c:ext>
          </c:extLst>
        </c:ser>
        <c:ser>
          <c:idx val="2"/>
          <c:order val="2"/>
          <c:tx>
            <c:strRef>
              <c:f>Hoja1!$D$1</c:f>
              <c:strCache>
                <c:ptCount val="1"/>
                <c:pt idx="0">
                  <c:v>Serie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a-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4"/>
                <c:pt idx="0">
                  <c:v>Categoria 1</c:v>
                </c:pt>
                <c:pt idx="1">
                  <c:v>Categoria 2</c:v>
                </c:pt>
                <c:pt idx="2">
                  <c:v>Categoria 3</c:v>
                </c:pt>
                <c:pt idx="3">
                  <c:v>Categoria 4</c:v>
                </c:pt>
              </c:strCache>
            </c:strRef>
          </c:cat>
          <c:val>
            <c:numRef>
              <c:f>Hoja1!$D$2:$D$5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F76B-1842-AA3D-10D21BE4580B}"/>
            </c:ext>
          </c:extLst>
        </c:ser>
        <c:dLbls>
          <c:showLegendKey val="0"/>
          <c:showVal val="1"/>
          <c:showCatName val="0"/>
          <c:showSerName val="0"/>
          <c:showPercent val="0"/>
          <c:showBubbleSize val="0"/>
        </c:dLbls>
        <c:gapWidth val="219"/>
        <c:overlap val="-27"/>
        <c:axId val="1938706880"/>
        <c:axId val="1938296736"/>
      </c:barChart>
      <c:catAx>
        <c:axId val="1938706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a-ES"/>
          </a:p>
        </c:txPr>
        <c:crossAx val="1938296736"/>
        <c:crosses val="autoZero"/>
        <c:auto val="1"/>
        <c:lblAlgn val="ctr"/>
        <c:lblOffset val="100"/>
        <c:noMultiLvlLbl val="0"/>
      </c:catAx>
      <c:valAx>
        <c:axId val="19382967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a-ES"/>
          </a:p>
        </c:txPr>
        <c:crossAx val="1938706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a-E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a-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a-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Càlculs!$J$4</c:f>
              <c:strCache>
                <c:ptCount val="1"/>
                <c:pt idx="0">
                  <c:v>Digital video games </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2">
                        <a:lumMod val="25000"/>
                      </a:schemeClr>
                    </a:solidFill>
                    <a:latin typeface="HelveticaNeueLT Std" panose="020B0604020202020204" pitchFamily="34" charset="0"/>
                    <a:ea typeface="+mn-ea"/>
                    <a:cs typeface="+mn-cs"/>
                  </a:defRPr>
                </a:pPr>
                <a:endParaRPr lang="ca-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Càlculs!$I$5:$I$15</c:f>
              <c:strCache>
                <c:ptCount val="11"/>
                <c:pt idx="0">
                  <c:v>2017</c:v>
                </c:pt>
                <c:pt idx="1">
                  <c:v>2018</c:v>
                </c:pt>
                <c:pt idx="2">
                  <c:v>2019</c:v>
                </c:pt>
                <c:pt idx="3">
                  <c:v>2020</c:v>
                </c:pt>
                <c:pt idx="4">
                  <c:v>2021</c:v>
                </c:pt>
                <c:pt idx="5">
                  <c:v>2022*</c:v>
                </c:pt>
                <c:pt idx="6">
                  <c:v>2023*</c:v>
                </c:pt>
                <c:pt idx="7">
                  <c:v>2024*</c:v>
                </c:pt>
                <c:pt idx="8">
                  <c:v>2025*</c:v>
                </c:pt>
                <c:pt idx="9">
                  <c:v>2026*</c:v>
                </c:pt>
                <c:pt idx="10">
                  <c:v>2027*</c:v>
                </c:pt>
              </c:strCache>
            </c:strRef>
          </c:cat>
          <c:val>
            <c:numRef>
              <c:f>Càlculs!$J$5:$J$15</c:f>
              <c:numCache>
                <c:formatCode>0%</c:formatCode>
                <c:ptCount val="11"/>
                <c:pt idx="0">
                  <c:v>0.8507699486700887</c:v>
                </c:pt>
                <c:pt idx="1">
                  <c:v>0.87304899424088134</c:v>
                </c:pt>
                <c:pt idx="2">
                  <c:v>0.89544396907603396</c:v>
                </c:pt>
                <c:pt idx="3">
                  <c:v>0.915268258095013</c:v>
                </c:pt>
                <c:pt idx="4">
                  <c:v>0.93257465129160588</c:v>
                </c:pt>
                <c:pt idx="5">
                  <c:v>0.94621800402645961</c:v>
                </c:pt>
                <c:pt idx="6">
                  <c:v>0.95152449468996236</c:v>
                </c:pt>
                <c:pt idx="7">
                  <c:v>0.95527419544510217</c:v>
                </c:pt>
                <c:pt idx="8">
                  <c:v>0.95747822235346236</c:v>
                </c:pt>
                <c:pt idx="9">
                  <c:v>0.95901955964462549</c:v>
                </c:pt>
                <c:pt idx="10">
                  <c:v>0.96046145075287559</c:v>
                </c:pt>
              </c:numCache>
            </c:numRef>
          </c:val>
          <c:smooth val="0"/>
          <c:extLst>
            <c:ext xmlns:c16="http://schemas.microsoft.com/office/drawing/2014/chart" uri="{C3380CC4-5D6E-409C-BE32-E72D297353CC}">
              <c16:uniqueId val="{00000000-74C2-427A-8245-2A6DE368F0A7}"/>
            </c:ext>
          </c:extLst>
        </c:ser>
        <c:ser>
          <c:idx val="1"/>
          <c:order val="1"/>
          <c:tx>
            <c:strRef>
              <c:f>Càlculs!$K$4</c:f>
              <c:strCache>
                <c:ptCount val="1"/>
                <c:pt idx="0">
                  <c:v>Physically sold video games </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2">
                        <a:lumMod val="25000"/>
                      </a:schemeClr>
                    </a:solidFill>
                    <a:latin typeface="HelveticaNeueLT Std" panose="020B0604020202020204" pitchFamily="34" charset="0"/>
                    <a:ea typeface="+mn-ea"/>
                    <a:cs typeface="+mn-cs"/>
                  </a:defRPr>
                </a:pPr>
                <a:endParaRPr lang="ca-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Càlculs!$I$5:$I$15</c:f>
              <c:strCache>
                <c:ptCount val="11"/>
                <c:pt idx="0">
                  <c:v>2017</c:v>
                </c:pt>
                <c:pt idx="1">
                  <c:v>2018</c:v>
                </c:pt>
                <c:pt idx="2">
                  <c:v>2019</c:v>
                </c:pt>
                <c:pt idx="3">
                  <c:v>2020</c:v>
                </c:pt>
                <c:pt idx="4">
                  <c:v>2021</c:v>
                </c:pt>
                <c:pt idx="5">
                  <c:v>2022*</c:v>
                </c:pt>
                <c:pt idx="6">
                  <c:v>2023*</c:v>
                </c:pt>
                <c:pt idx="7">
                  <c:v>2024*</c:v>
                </c:pt>
                <c:pt idx="8">
                  <c:v>2025*</c:v>
                </c:pt>
                <c:pt idx="9">
                  <c:v>2026*</c:v>
                </c:pt>
                <c:pt idx="10">
                  <c:v>2027*</c:v>
                </c:pt>
              </c:strCache>
            </c:strRef>
          </c:cat>
          <c:val>
            <c:numRef>
              <c:f>Càlculs!$K$5:$K$15</c:f>
              <c:numCache>
                <c:formatCode>0%</c:formatCode>
                <c:ptCount val="11"/>
                <c:pt idx="0">
                  <c:v>0.14923005132991135</c:v>
                </c:pt>
                <c:pt idx="1">
                  <c:v>0.12695100575911861</c:v>
                </c:pt>
                <c:pt idx="2">
                  <c:v>0.10455603092396608</c:v>
                </c:pt>
                <c:pt idx="3">
                  <c:v>8.4731741904987001E-2</c:v>
                </c:pt>
                <c:pt idx="4">
                  <c:v>6.7425348708394187E-2</c:v>
                </c:pt>
                <c:pt idx="5">
                  <c:v>5.3781995973540407E-2</c:v>
                </c:pt>
                <c:pt idx="6">
                  <c:v>4.8475505310037692E-2</c:v>
                </c:pt>
                <c:pt idx="7">
                  <c:v>4.4725804554897892E-2</c:v>
                </c:pt>
                <c:pt idx="8">
                  <c:v>4.252177764653773E-2</c:v>
                </c:pt>
                <c:pt idx="9">
                  <c:v>4.0980440355374508E-2</c:v>
                </c:pt>
                <c:pt idx="10">
                  <c:v>3.9538549247124313E-2</c:v>
                </c:pt>
              </c:numCache>
            </c:numRef>
          </c:val>
          <c:smooth val="0"/>
          <c:extLst>
            <c:ext xmlns:c16="http://schemas.microsoft.com/office/drawing/2014/chart" uri="{C3380CC4-5D6E-409C-BE32-E72D297353CC}">
              <c16:uniqueId val="{00000001-74C2-427A-8245-2A6DE368F0A7}"/>
            </c:ext>
          </c:extLst>
        </c:ser>
        <c:dLbls>
          <c:showLegendKey val="0"/>
          <c:showVal val="0"/>
          <c:showCatName val="0"/>
          <c:showSerName val="0"/>
          <c:showPercent val="0"/>
          <c:showBubbleSize val="0"/>
        </c:dLbls>
        <c:smooth val="0"/>
        <c:axId val="743881456"/>
        <c:axId val="743883120"/>
      </c:lineChart>
      <c:catAx>
        <c:axId val="743881456"/>
        <c:scaling>
          <c:orientation val="minMax"/>
        </c:scaling>
        <c:delete val="0"/>
        <c:axPos val="b"/>
        <c:numFmt formatCode="General" sourceLinked="1"/>
        <c:majorTickMark val="none"/>
        <c:minorTickMark val="none"/>
        <c:tickLblPos val="nextTo"/>
        <c:spPr>
          <a:noFill/>
          <a:ln w="9525" cap="flat" cmpd="sng" algn="ctr">
            <a:solidFill>
              <a:srgbClr val="FF0000"/>
            </a:solidFill>
            <a:round/>
          </a:ln>
          <a:effectLst/>
        </c:spPr>
        <c:txPr>
          <a:bodyPr rot="-60000000" spcFirstLastPara="1" vertOverflow="ellipsis" vert="horz" wrap="square" anchor="ctr" anchorCtr="1"/>
          <a:lstStyle/>
          <a:p>
            <a:pPr>
              <a:defRPr sz="1200" b="0" i="0" u="none" strike="noStrike" kern="1200" baseline="0">
                <a:solidFill>
                  <a:schemeClr val="bg2">
                    <a:lumMod val="25000"/>
                  </a:schemeClr>
                </a:solidFill>
                <a:latin typeface="HelveticaNeueLT Std" panose="020B0604020202020204" pitchFamily="34" charset="0"/>
                <a:ea typeface="+mn-ea"/>
                <a:cs typeface="+mn-cs"/>
              </a:defRPr>
            </a:pPr>
            <a:endParaRPr lang="ca-ES"/>
          </a:p>
        </c:txPr>
        <c:crossAx val="743883120"/>
        <c:crosses val="autoZero"/>
        <c:auto val="1"/>
        <c:lblAlgn val="ctr"/>
        <c:lblOffset val="100"/>
        <c:noMultiLvlLbl val="0"/>
      </c:catAx>
      <c:valAx>
        <c:axId val="743883120"/>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2">
                    <a:lumMod val="25000"/>
                  </a:schemeClr>
                </a:solidFill>
                <a:latin typeface="HelveticaNeueLT Std" panose="020B0604020202020204" pitchFamily="34" charset="0"/>
                <a:ea typeface="+mn-ea"/>
                <a:cs typeface="+mn-cs"/>
              </a:defRPr>
            </a:pPr>
            <a:endParaRPr lang="ca-ES"/>
          </a:p>
        </c:txPr>
        <c:crossAx val="743881456"/>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bg2">
                  <a:lumMod val="25000"/>
                </a:schemeClr>
              </a:solidFill>
              <a:latin typeface="HelveticaNeueLT Std" panose="020B0604020202020204" pitchFamily="34" charset="0"/>
              <a:ea typeface="+mn-ea"/>
              <a:cs typeface="+mn-cs"/>
            </a:defRPr>
          </a:pPr>
          <a:endParaRPr lang="ca-E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a-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a-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Càlculs!$J$3</c:f>
              <c:strCache>
                <c:ptCount val="1"/>
                <c:pt idx="0">
                  <c:v>Digital video games </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2">
                        <a:lumMod val="25000"/>
                      </a:schemeClr>
                    </a:solidFill>
                    <a:latin typeface="HelveticaNeueLT Std" panose="020B0604020202020204" pitchFamily="34" charset="0"/>
                    <a:ea typeface="+mn-ea"/>
                    <a:cs typeface="+mn-cs"/>
                  </a:defRPr>
                </a:pPr>
                <a:endParaRPr lang="ca-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Càlculs!$I$4:$I$14</c:f>
              <c:strCache>
                <c:ptCount val="11"/>
                <c:pt idx="0">
                  <c:v>2017</c:v>
                </c:pt>
                <c:pt idx="1">
                  <c:v>2018</c:v>
                </c:pt>
                <c:pt idx="2">
                  <c:v>2019</c:v>
                </c:pt>
                <c:pt idx="3">
                  <c:v>2020</c:v>
                </c:pt>
                <c:pt idx="4">
                  <c:v>2021</c:v>
                </c:pt>
                <c:pt idx="5">
                  <c:v>2022*</c:v>
                </c:pt>
                <c:pt idx="6">
                  <c:v>2023*</c:v>
                </c:pt>
                <c:pt idx="7">
                  <c:v>2024*</c:v>
                </c:pt>
                <c:pt idx="8">
                  <c:v>2025*</c:v>
                </c:pt>
                <c:pt idx="9">
                  <c:v>2026*</c:v>
                </c:pt>
                <c:pt idx="10">
                  <c:v>2027*</c:v>
                </c:pt>
              </c:strCache>
            </c:strRef>
          </c:cat>
          <c:val>
            <c:numRef>
              <c:f>Càlculs!$J$4:$J$14</c:f>
              <c:numCache>
                <c:formatCode>0%</c:formatCode>
                <c:ptCount val="11"/>
                <c:pt idx="0">
                  <c:v>0.5873714131023281</c:v>
                </c:pt>
                <c:pt idx="1">
                  <c:v>0.61871687678988785</c:v>
                </c:pt>
                <c:pt idx="2">
                  <c:v>0.64859996207572213</c:v>
                </c:pt>
                <c:pt idx="3">
                  <c:v>0.6643822473203761</c:v>
                </c:pt>
                <c:pt idx="4">
                  <c:v>0.68996543444418057</c:v>
                </c:pt>
                <c:pt idx="5">
                  <c:v>0.70683275428635994</c:v>
                </c:pt>
                <c:pt idx="6">
                  <c:v>0.71119124002439227</c:v>
                </c:pt>
                <c:pt idx="7">
                  <c:v>0.71103102396733786</c:v>
                </c:pt>
                <c:pt idx="8">
                  <c:v>0.71252234821581639</c:v>
                </c:pt>
                <c:pt idx="9">
                  <c:v>0.71469135507886139</c:v>
                </c:pt>
                <c:pt idx="10">
                  <c:v>0.71818245401347536</c:v>
                </c:pt>
              </c:numCache>
            </c:numRef>
          </c:val>
          <c:smooth val="0"/>
          <c:extLst>
            <c:ext xmlns:c16="http://schemas.microsoft.com/office/drawing/2014/chart" uri="{C3380CC4-5D6E-409C-BE32-E72D297353CC}">
              <c16:uniqueId val="{00000000-2CEE-4129-ACAC-610B4A3599D0}"/>
            </c:ext>
          </c:extLst>
        </c:ser>
        <c:ser>
          <c:idx val="1"/>
          <c:order val="1"/>
          <c:tx>
            <c:strRef>
              <c:f>Càlculs!$K$3</c:f>
              <c:strCache>
                <c:ptCount val="1"/>
                <c:pt idx="0">
                  <c:v>Physically sold video games </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2">
                        <a:lumMod val="25000"/>
                      </a:schemeClr>
                    </a:solidFill>
                    <a:latin typeface="HelveticaNeueLT Std" panose="020B0604020202020204" pitchFamily="34" charset="0"/>
                    <a:ea typeface="+mn-ea"/>
                    <a:cs typeface="+mn-cs"/>
                  </a:defRPr>
                </a:pPr>
                <a:endParaRPr lang="ca-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Càlculs!$I$4:$I$14</c:f>
              <c:strCache>
                <c:ptCount val="11"/>
                <c:pt idx="0">
                  <c:v>2017</c:v>
                </c:pt>
                <c:pt idx="1">
                  <c:v>2018</c:v>
                </c:pt>
                <c:pt idx="2">
                  <c:v>2019</c:v>
                </c:pt>
                <c:pt idx="3">
                  <c:v>2020</c:v>
                </c:pt>
                <c:pt idx="4">
                  <c:v>2021</c:v>
                </c:pt>
                <c:pt idx="5">
                  <c:v>2022*</c:v>
                </c:pt>
                <c:pt idx="6">
                  <c:v>2023*</c:v>
                </c:pt>
                <c:pt idx="7">
                  <c:v>2024*</c:v>
                </c:pt>
                <c:pt idx="8">
                  <c:v>2025*</c:v>
                </c:pt>
                <c:pt idx="9">
                  <c:v>2026*</c:v>
                </c:pt>
                <c:pt idx="10">
                  <c:v>2027*</c:v>
                </c:pt>
              </c:strCache>
            </c:strRef>
          </c:cat>
          <c:val>
            <c:numRef>
              <c:f>Càlculs!$K$4:$K$14</c:f>
              <c:numCache>
                <c:formatCode>0%</c:formatCode>
                <c:ptCount val="11"/>
                <c:pt idx="0">
                  <c:v>0.41262858689767196</c:v>
                </c:pt>
                <c:pt idx="1">
                  <c:v>0.38128312321011226</c:v>
                </c:pt>
                <c:pt idx="2">
                  <c:v>0.35140003792427787</c:v>
                </c:pt>
                <c:pt idx="3">
                  <c:v>0.3356177526796239</c:v>
                </c:pt>
                <c:pt idx="4">
                  <c:v>0.31003456555581943</c:v>
                </c:pt>
                <c:pt idx="5">
                  <c:v>0.29316724571364011</c:v>
                </c:pt>
                <c:pt idx="6">
                  <c:v>0.28880875997560784</c:v>
                </c:pt>
                <c:pt idx="7">
                  <c:v>0.28896897603266208</c:v>
                </c:pt>
                <c:pt idx="8">
                  <c:v>0.28747765178418355</c:v>
                </c:pt>
                <c:pt idx="9">
                  <c:v>0.28530864492113867</c:v>
                </c:pt>
                <c:pt idx="10">
                  <c:v>0.28181754598652459</c:v>
                </c:pt>
              </c:numCache>
            </c:numRef>
          </c:val>
          <c:smooth val="0"/>
          <c:extLst>
            <c:ext xmlns:c16="http://schemas.microsoft.com/office/drawing/2014/chart" uri="{C3380CC4-5D6E-409C-BE32-E72D297353CC}">
              <c16:uniqueId val="{00000001-2CEE-4129-ACAC-610B4A3599D0}"/>
            </c:ext>
          </c:extLst>
        </c:ser>
        <c:dLbls>
          <c:showLegendKey val="0"/>
          <c:showVal val="0"/>
          <c:showCatName val="0"/>
          <c:showSerName val="0"/>
          <c:showPercent val="0"/>
          <c:showBubbleSize val="0"/>
        </c:dLbls>
        <c:smooth val="0"/>
        <c:axId val="752515120"/>
        <c:axId val="752517200"/>
      </c:lineChart>
      <c:catAx>
        <c:axId val="752515120"/>
        <c:scaling>
          <c:orientation val="minMax"/>
        </c:scaling>
        <c:delete val="0"/>
        <c:axPos val="b"/>
        <c:numFmt formatCode="General" sourceLinked="1"/>
        <c:majorTickMark val="none"/>
        <c:minorTickMark val="none"/>
        <c:tickLblPos val="nextTo"/>
        <c:spPr>
          <a:noFill/>
          <a:ln w="9525" cap="flat" cmpd="sng" algn="ctr">
            <a:solidFill>
              <a:srgbClr val="FF0000"/>
            </a:solidFill>
            <a:round/>
          </a:ln>
          <a:effectLst/>
        </c:spPr>
        <c:txPr>
          <a:bodyPr rot="-60000000" spcFirstLastPara="1" vertOverflow="ellipsis" vert="horz" wrap="square" anchor="ctr" anchorCtr="1"/>
          <a:lstStyle/>
          <a:p>
            <a:pPr>
              <a:defRPr sz="1200" b="0" i="0" u="none" strike="noStrike" kern="1200" baseline="0">
                <a:solidFill>
                  <a:schemeClr val="bg2">
                    <a:lumMod val="25000"/>
                  </a:schemeClr>
                </a:solidFill>
                <a:latin typeface="HelveticaNeueLT Std" panose="020B0604020202020204" pitchFamily="34" charset="0"/>
                <a:ea typeface="+mn-ea"/>
                <a:cs typeface="+mn-cs"/>
              </a:defRPr>
            </a:pPr>
            <a:endParaRPr lang="ca-ES"/>
          </a:p>
        </c:txPr>
        <c:crossAx val="752517200"/>
        <c:crosses val="autoZero"/>
        <c:auto val="1"/>
        <c:lblAlgn val="ctr"/>
        <c:lblOffset val="100"/>
        <c:noMultiLvlLbl val="0"/>
      </c:catAx>
      <c:valAx>
        <c:axId val="752517200"/>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2">
                    <a:lumMod val="25000"/>
                  </a:schemeClr>
                </a:solidFill>
                <a:latin typeface="HelveticaNeueLT Std" panose="020B0604020202020204" pitchFamily="34" charset="0"/>
                <a:ea typeface="+mn-ea"/>
                <a:cs typeface="+mn-cs"/>
              </a:defRPr>
            </a:pPr>
            <a:endParaRPr lang="ca-ES"/>
          </a:p>
        </c:txPr>
        <c:crossAx val="752515120"/>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bg2">
                  <a:lumMod val="25000"/>
                </a:schemeClr>
              </a:solidFill>
              <a:latin typeface="HelveticaNeueLT Std" panose="020B0604020202020204" pitchFamily="34" charset="0"/>
              <a:ea typeface="+mn-ea"/>
              <a:cs typeface="+mn-cs"/>
            </a:defRPr>
          </a:pPr>
          <a:endParaRPr lang="ca-E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a-E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a-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88417882788973"/>
          <c:y val="4.6259362873386875E-2"/>
          <c:w val="0.85814879159910429"/>
          <c:h val="0.74653538676018905"/>
        </c:manualLayout>
      </c:layout>
      <c:barChart>
        <c:barDir val="col"/>
        <c:grouping val="stacked"/>
        <c:varyColors val="0"/>
        <c:ser>
          <c:idx val="0"/>
          <c:order val="0"/>
          <c:tx>
            <c:strRef>
              <c:f>Data!$C$5</c:f>
              <c:strCache>
                <c:ptCount val="1"/>
                <c:pt idx="0">
                  <c:v>Esport fans</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HelveticaNeueLT Std" panose="020B0604020202020204"/>
                    <a:ea typeface="+mn-ea"/>
                    <a:cs typeface="+mn-cs"/>
                  </a:defRPr>
                </a:pPr>
                <a:endParaRPr lang="ca-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Data!$B$6:$B$9</c:f>
              <c:strCache>
                <c:ptCount val="4"/>
                <c:pt idx="0">
                  <c:v>2020</c:v>
                </c:pt>
                <c:pt idx="1">
                  <c:v>2021</c:v>
                </c:pt>
                <c:pt idx="2">
                  <c:v>2022</c:v>
                </c:pt>
                <c:pt idx="3">
                  <c:v>2025*</c:v>
                </c:pt>
              </c:strCache>
            </c:strRef>
          </c:cat>
          <c:val>
            <c:numRef>
              <c:f>Data!$C$6:$C$9</c:f>
              <c:numCache>
                <c:formatCode>0.0</c:formatCode>
                <c:ptCount val="4"/>
                <c:pt idx="0">
                  <c:v>215.2</c:v>
                </c:pt>
                <c:pt idx="1">
                  <c:v>240</c:v>
                </c:pt>
                <c:pt idx="2">
                  <c:v>261.2</c:v>
                </c:pt>
                <c:pt idx="3">
                  <c:v>318.10000000000002</c:v>
                </c:pt>
              </c:numCache>
            </c:numRef>
          </c:val>
          <c:extLst>
            <c:ext xmlns:c16="http://schemas.microsoft.com/office/drawing/2014/chart" uri="{C3380CC4-5D6E-409C-BE32-E72D297353CC}">
              <c16:uniqueId val="{00000000-9582-4DE5-8EA1-5D712A2AF40F}"/>
            </c:ext>
          </c:extLst>
        </c:ser>
        <c:ser>
          <c:idx val="1"/>
          <c:order val="1"/>
          <c:tx>
            <c:strRef>
              <c:f>Data!$D$5</c:f>
              <c:strCache>
                <c:ptCount val="1"/>
                <c:pt idx="0">
                  <c:v>Occasional viewers</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5">
                        <a:lumMod val="25000"/>
                      </a:schemeClr>
                    </a:solidFill>
                    <a:latin typeface="HelveticaNeueLT Std" panose="020B0604020202020204"/>
                    <a:ea typeface="+mn-ea"/>
                    <a:cs typeface="+mn-cs"/>
                  </a:defRPr>
                </a:pPr>
                <a:endParaRPr lang="ca-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Data!$B$6:$B$9</c:f>
              <c:strCache>
                <c:ptCount val="4"/>
                <c:pt idx="0">
                  <c:v>2020</c:v>
                </c:pt>
                <c:pt idx="1">
                  <c:v>2021</c:v>
                </c:pt>
                <c:pt idx="2">
                  <c:v>2022</c:v>
                </c:pt>
                <c:pt idx="3">
                  <c:v>2025*</c:v>
                </c:pt>
              </c:strCache>
            </c:strRef>
          </c:cat>
          <c:val>
            <c:numRef>
              <c:f>Data!$D$6:$D$9</c:f>
              <c:numCache>
                <c:formatCode>0.0</c:formatCode>
                <c:ptCount val="4"/>
                <c:pt idx="0">
                  <c:v>220.5</c:v>
                </c:pt>
                <c:pt idx="1">
                  <c:v>249.5</c:v>
                </c:pt>
                <c:pt idx="2">
                  <c:v>270.89999999999998</c:v>
                </c:pt>
                <c:pt idx="3">
                  <c:v>322.7</c:v>
                </c:pt>
              </c:numCache>
            </c:numRef>
          </c:val>
          <c:extLst>
            <c:ext xmlns:c16="http://schemas.microsoft.com/office/drawing/2014/chart" uri="{C3380CC4-5D6E-409C-BE32-E72D297353CC}">
              <c16:uniqueId val="{00000001-9582-4DE5-8EA1-5D712A2AF40F}"/>
            </c:ext>
          </c:extLst>
        </c:ser>
        <c:dLbls>
          <c:showLegendKey val="0"/>
          <c:showVal val="0"/>
          <c:showCatName val="0"/>
          <c:showSerName val="0"/>
          <c:showPercent val="0"/>
          <c:showBubbleSize val="0"/>
        </c:dLbls>
        <c:gapWidth val="150"/>
        <c:overlap val="100"/>
        <c:axId val="2031915632"/>
        <c:axId val="748025984"/>
      </c:barChart>
      <c:catAx>
        <c:axId val="2031915632"/>
        <c:scaling>
          <c:orientation val="minMax"/>
        </c:scaling>
        <c:delete val="0"/>
        <c:axPos val="b"/>
        <c:numFmt formatCode="General" sourceLinked="1"/>
        <c:majorTickMark val="none"/>
        <c:minorTickMark val="none"/>
        <c:tickLblPos val="nextTo"/>
        <c:spPr>
          <a:noFill/>
          <a:ln w="9525" cap="flat" cmpd="sng" algn="ctr">
            <a:solidFill>
              <a:srgbClr val="FF0000"/>
            </a:solidFill>
            <a:round/>
          </a:ln>
          <a:effectLst/>
        </c:spPr>
        <c:txPr>
          <a:bodyPr rot="-60000000" spcFirstLastPara="1" vertOverflow="ellipsis" vert="horz" wrap="square" anchor="ctr" anchorCtr="1"/>
          <a:lstStyle/>
          <a:p>
            <a:pPr>
              <a:defRPr sz="1200" b="0" i="0" u="none" strike="noStrike" kern="1200" baseline="0">
                <a:solidFill>
                  <a:schemeClr val="accent5">
                    <a:lumMod val="25000"/>
                  </a:schemeClr>
                </a:solidFill>
                <a:latin typeface="HelveticaNeueLT Std" panose="020B0604020202020204"/>
                <a:ea typeface="+mn-ea"/>
                <a:cs typeface="+mn-cs"/>
              </a:defRPr>
            </a:pPr>
            <a:endParaRPr lang="ca-ES"/>
          </a:p>
        </c:txPr>
        <c:crossAx val="748025984"/>
        <c:crosses val="autoZero"/>
        <c:auto val="1"/>
        <c:lblAlgn val="ctr"/>
        <c:lblOffset val="100"/>
        <c:noMultiLvlLbl val="0"/>
      </c:catAx>
      <c:valAx>
        <c:axId val="748025984"/>
        <c:scaling>
          <c:orientation val="minMax"/>
          <c:max val="700"/>
          <c:min val="0"/>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accent5">
                    <a:lumMod val="25000"/>
                  </a:schemeClr>
                </a:solidFill>
                <a:latin typeface="HelveticaNeueLT Std" panose="020B0604020202020204"/>
                <a:ea typeface="+mn-ea"/>
                <a:cs typeface="+mn-cs"/>
              </a:defRPr>
            </a:pPr>
            <a:endParaRPr lang="ca-ES"/>
          </a:p>
        </c:txPr>
        <c:crossAx val="2031915632"/>
        <c:crosses val="autoZero"/>
        <c:crossBetween val="between"/>
        <c:majorUnit val="100"/>
        <c:minorUnit val="20"/>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accent5">
                  <a:lumMod val="25000"/>
                </a:schemeClr>
              </a:solidFill>
              <a:latin typeface="HelveticaNeueLT Std" panose="020B0604020202020204"/>
              <a:ea typeface="+mn-ea"/>
              <a:cs typeface="+mn-cs"/>
            </a:defRPr>
          </a:pPr>
          <a:endParaRPr lang="ca-ES"/>
        </a:p>
      </c:txPr>
    </c:legend>
    <c:plotVisOnly val="1"/>
    <c:dispBlanksAs val="gap"/>
    <c:showDLblsOverMax val="0"/>
  </c:chart>
  <c:spPr>
    <a:noFill/>
    <a:ln>
      <a:noFill/>
    </a:ln>
    <a:effectLst/>
  </c:spPr>
  <c:txPr>
    <a:bodyPr/>
    <a:lstStyle/>
    <a:p>
      <a:pPr>
        <a:defRPr/>
      </a:pPr>
      <a:endParaRPr lang="ca-E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a-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dLbl>
              <c:idx val="1"/>
              <c:tx>
                <c:rich>
                  <a:bodyPr/>
                  <a:lstStyle/>
                  <a:p>
                    <a:r>
                      <a:rPr lang="en-US"/>
                      <a:t>1.137</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418-4336-B825-4C7FD027D86C}"/>
                </c:ext>
              </c:extLst>
            </c:dLbl>
            <c:dLbl>
              <c:idx val="3"/>
              <c:tx>
                <c:rich>
                  <a:bodyPr/>
                  <a:lstStyle/>
                  <a:p>
                    <a:r>
                      <a:rPr lang="en-US"/>
                      <a:t>1.866</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418-4336-B825-4C7FD027D86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5">
                        <a:lumMod val="25000"/>
                      </a:schemeClr>
                    </a:solidFill>
                    <a:latin typeface="HelveticaNeueLT Std" panose="020B0604020202020204"/>
                    <a:ea typeface="+mn-ea"/>
                    <a:cs typeface="+mn-cs"/>
                  </a:defRPr>
                </a:pPr>
                <a:endParaRPr lang="ca-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Data!$B$6:$B$9</c:f>
              <c:strCache>
                <c:ptCount val="4"/>
                <c:pt idx="0">
                  <c:v>2020</c:v>
                </c:pt>
                <c:pt idx="1">
                  <c:v>2021</c:v>
                </c:pt>
                <c:pt idx="2">
                  <c:v>2022</c:v>
                </c:pt>
                <c:pt idx="3">
                  <c:v>2025*</c:v>
                </c:pt>
              </c:strCache>
            </c:strRef>
          </c:cat>
          <c:val>
            <c:numRef>
              <c:f>Data!$C$6:$C$9</c:f>
              <c:numCache>
                <c:formatCode>#,##0.00</c:formatCode>
                <c:ptCount val="4"/>
                <c:pt idx="0" formatCode="#,##0">
                  <c:v>996</c:v>
                </c:pt>
                <c:pt idx="1">
                  <c:v>1136.5</c:v>
                </c:pt>
                <c:pt idx="2" formatCode="#,##0">
                  <c:v>1384</c:v>
                </c:pt>
                <c:pt idx="3">
                  <c:v>1866.2</c:v>
                </c:pt>
              </c:numCache>
            </c:numRef>
          </c:val>
          <c:extLst>
            <c:ext xmlns:c16="http://schemas.microsoft.com/office/drawing/2014/chart" uri="{C3380CC4-5D6E-409C-BE32-E72D297353CC}">
              <c16:uniqueId val="{00000000-1295-49FC-9935-401230730A06}"/>
            </c:ext>
          </c:extLst>
        </c:ser>
        <c:dLbls>
          <c:showLegendKey val="0"/>
          <c:showVal val="0"/>
          <c:showCatName val="0"/>
          <c:showSerName val="0"/>
          <c:showPercent val="0"/>
          <c:showBubbleSize val="0"/>
        </c:dLbls>
        <c:gapWidth val="219"/>
        <c:overlap val="-27"/>
        <c:axId val="502283423"/>
        <c:axId val="1698066463"/>
      </c:barChart>
      <c:catAx>
        <c:axId val="502283423"/>
        <c:scaling>
          <c:orientation val="minMax"/>
        </c:scaling>
        <c:delete val="0"/>
        <c:axPos val="b"/>
        <c:numFmt formatCode="General" sourceLinked="1"/>
        <c:majorTickMark val="none"/>
        <c:minorTickMark val="none"/>
        <c:tickLblPos val="nextTo"/>
        <c:spPr>
          <a:noFill/>
          <a:ln w="9525" cap="flat" cmpd="sng" algn="ctr">
            <a:solidFill>
              <a:srgbClr val="FF0000"/>
            </a:solidFill>
            <a:round/>
          </a:ln>
          <a:effectLst/>
        </c:spPr>
        <c:txPr>
          <a:bodyPr rot="-60000000" spcFirstLastPara="1" vertOverflow="ellipsis" vert="horz" wrap="square" anchor="ctr" anchorCtr="1"/>
          <a:lstStyle/>
          <a:p>
            <a:pPr>
              <a:defRPr sz="1200" b="0" i="0" u="none" strike="noStrike" kern="1200" baseline="0">
                <a:solidFill>
                  <a:schemeClr val="accent5">
                    <a:lumMod val="25000"/>
                  </a:schemeClr>
                </a:solidFill>
                <a:latin typeface="HelveticaNeueLT Std" panose="020B0604020202020204"/>
                <a:ea typeface="+mn-ea"/>
                <a:cs typeface="+mn-cs"/>
              </a:defRPr>
            </a:pPr>
            <a:endParaRPr lang="ca-ES"/>
          </a:p>
        </c:txPr>
        <c:crossAx val="1698066463"/>
        <c:crosses val="autoZero"/>
        <c:auto val="1"/>
        <c:lblAlgn val="ctr"/>
        <c:lblOffset val="100"/>
        <c:noMultiLvlLbl val="0"/>
      </c:catAx>
      <c:valAx>
        <c:axId val="1698066463"/>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accent5">
                    <a:lumMod val="25000"/>
                  </a:schemeClr>
                </a:solidFill>
                <a:latin typeface="HelveticaNeueLT Std" panose="020B0604020202020204"/>
                <a:ea typeface="+mn-ea"/>
                <a:cs typeface="+mn-cs"/>
              </a:defRPr>
            </a:pPr>
            <a:endParaRPr lang="ca-ES"/>
          </a:p>
        </c:txPr>
        <c:crossAx val="50228342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a-E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a-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Hoja1!$B$1</c:f>
              <c:strCache>
                <c:ptCount val="1"/>
                <c:pt idx="0">
                  <c:v>Non-incorporated studies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HelveticaNeueLT Std" panose="020B0604020202020204"/>
                    <a:ea typeface="+mn-ea"/>
                    <a:cs typeface="+mn-cs"/>
                  </a:defRPr>
                </a:pPr>
                <a:endParaRPr lang="ca-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Hoja1!$A$2:$A$6</c:f>
              <c:numCache>
                <c:formatCode>General</c:formatCode>
                <c:ptCount val="5"/>
                <c:pt idx="0">
                  <c:v>2017</c:v>
                </c:pt>
                <c:pt idx="1">
                  <c:v>2018</c:v>
                </c:pt>
                <c:pt idx="2">
                  <c:v>2019</c:v>
                </c:pt>
                <c:pt idx="3">
                  <c:v>2020</c:v>
                </c:pt>
                <c:pt idx="4">
                  <c:v>2021</c:v>
                </c:pt>
              </c:numCache>
            </c:numRef>
          </c:cat>
          <c:val>
            <c:numRef>
              <c:f>Hoja1!$B$2:$B$6</c:f>
              <c:numCache>
                <c:formatCode>General</c:formatCode>
                <c:ptCount val="5"/>
                <c:pt idx="0">
                  <c:v>49</c:v>
                </c:pt>
                <c:pt idx="1">
                  <c:v>63</c:v>
                </c:pt>
                <c:pt idx="2">
                  <c:v>46</c:v>
                </c:pt>
                <c:pt idx="3">
                  <c:v>77</c:v>
                </c:pt>
                <c:pt idx="4">
                  <c:v>64</c:v>
                </c:pt>
              </c:numCache>
            </c:numRef>
          </c:val>
          <c:extLst>
            <c:ext xmlns:c16="http://schemas.microsoft.com/office/drawing/2014/chart" uri="{C3380CC4-5D6E-409C-BE32-E72D297353CC}">
              <c16:uniqueId val="{00000000-49F1-4FA6-B5C4-899EEADAFC89}"/>
            </c:ext>
          </c:extLst>
        </c:ser>
        <c:ser>
          <c:idx val="1"/>
          <c:order val="1"/>
          <c:tx>
            <c:strRef>
              <c:f>Hoja1!$C$1</c:f>
              <c:strCache>
                <c:ptCount val="1"/>
                <c:pt idx="0">
                  <c:v>Active companies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2">
                        <a:lumMod val="25000"/>
                      </a:schemeClr>
                    </a:solidFill>
                    <a:latin typeface="HelveticaNeueLT Std" panose="020B0604020202020204"/>
                    <a:ea typeface="+mn-ea"/>
                    <a:cs typeface="+mn-cs"/>
                  </a:defRPr>
                </a:pPr>
                <a:endParaRPr lang="ca-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Hoja1!$A$2:$A$6</c:f>
              <c:numCache>
                <c:formatCode>General</c:formatCode>
                <c:ptCount val="5"/>
                <c:pt idx="0">
                  <c:v>2017</c:v>
                </c:pt>
                <c:pt idx="1">
                  <c:v>2018</c:v>
                </c:pt>
                <c:pt idx="2">
                  <c:v>2019</c:v>
                </c:pt>
                <c:pt idx="3">
                  <c:v>2020</c:v>
                </c:pt>
                <c:pt idx="4">
                  <c:v>2021</c:v>
                </c:pt>
              </c:numCache>
            </c:numRef>
          </c:cat>
          <c:val>
            <c:numRef>
              <c:f>Hoja1!$C$2:$C$6</c:f>
              <c:numCache>
                <c:formatCode>General</c:formatCode>
                <c:ptCount val="5"/>
                <c:pt idx="0">
                  <c:v>117</c:v>
                </c:pt>
                <c:pt idx="1">
                  <c:v>127</c:v>
                </c:pt>
                <c:pt idx="2">
                  <c:v>121</c:v>
                </c:pt>
                <c:pt idx="3">
                  <c:v>123</c:v>
                </c:pt>
                <c:pt idx="4">
                  <c:v>132</c:v>
                </c:pt>
              </c:numCache>
            </c:numRef>
          </c:val>
          <c:extLst>
            <c:ext xmlns:c16="http://schemas.microsoft.com/office/drawing/2014/chart" uri="{C3380CC4-5D6E-409C-BE32-E72D297353CC}">
              <c16:uniqueId val="{00000001-49F1-4FA6-B5C4-899EEADAFC89}"/>
            </c:ext>
          </c:extLst>
        </c:ser>
        <c:dLbls>
          <c:showLegendKey val="0"/>
          <c:showVal val="0"/>
          <c:showCatName val="0"/>
          <c:showSerName val="0"/>
          <c:showPercent val="0"/>
          <c:showBubbleSize val="0"/>
        </c:dLbls>
        <c:gapWidth val="150"/>
        <c:overlap val="100"/>
        <c:axId val="1194225023"/>
        <c:axId val="980806543"/>
      </c:barChart>
      <c:catAx>
        <c:axId val="1194225023"/>
        <c:scaling>
          <c:orientation val="minMax"/>
        </c:scaling>
        <c:delete val="0"/>
        <c:axPos val="b"/>
        <c:numFmt formatCode="General" sourceLinked="1"/>
        <c:majorTickMark val="none"/>
        <c:minorTickMark val="none"/>
        <c:tickLblPos val="nextTo"/>
        <c:spPr>
          <a:noFill/>
          <a:ln w="9525" cap="flat" cmpd="sng" algn="ctr">
            <a:solidFill>
              <a:srgbClr val="FF0000"/>
            </a:solidFill>
            <a:round/>
          </a:ln>
          <a:effectLst/>
        </c:spPr>
        <c:txPr>
          <a:bodyPr rot="-60000000" spcFirstLastPara="1" vertOverflow="ellipsis" vert="horz" wrap="square" anchor="ctr" anchorCtr="1"/>
          <a:lstStyle/>
          <a:p>
            <a:pPr>
              <a:defRPr sz="1200" b="0" i="0" u="none" strike="noStrike" kern="1200" baseline="0">
                <a:solidFill>
                  <a:schemeClr val="bg2">
                    <a:lumMod val="25000"/>
                  </a:schemeClr>
                </a:solidFill>
                <a:latin typeface="HelveticaNeueLT Std" panose="020B0604020202020204"/>
                <a:ea typeface="+mn-ea"/>
                <a:cs typeface="+mn-cs"/>
              </a:defRPr>
            </a:pPr>
            <a:endParaRPr lang="ca-ES"/>
          </a:p>
        </c:txPr>
        <c:crossAx val="980806543"/>
        <c:crosses val="autoZero"/>
        <c:auto val="1"/>
        <c:lblAlgn val="ctr"/>
        <c:lblOffset val="100"/>
        <c:noMultiLvlLbl val="0"/>
      </c:catAx>
      <c:valAx>
        <c:axId val="980806543"/>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2">
                    <a:lumMod val="25000"/>
                  </a:schemeClr>
                </a:solidFill>
                <a:latin typeface="HelveticaNeueLT Std" panose="020B0604020202020204"/>
                <a:ea typeface="+mn-ea"/>
                <a:cs typeface="+mn-cs"/>
              </a:defRPr>
            </a:pPr>
            <a:endParaRPr lang="ca-ES"/>
          </a:p>
        </c:txPr>
        <c:crossAx val="11942250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bg2">
                  <a:lumMod val="25000"/>
                </a:schemeClr>
              </a:solidFill>
              <a:latin typeface="HelveticaNeueLT Std" panose="020B0604020202020204"/>
              <a:ea typeface="+mn-ea"/>
              <a:cs typeface="+mn-cs"/>
            </a:defRPr>
          </a:pPr>
          <a:endParaRPr lang="ca-ES"/>
        </a:p>
      </c:txPr>
    </c:legend>
    <c:plotVisOnly val="1"/>
    <c:dispBlanksAs val="gap"/>
    <c:showDLblsOverMax val="0"/>
  </c:chart>
  <c:spPr>
    <a:noFill/>
    <a:ln>
      <a:noFill/>
    </a:ln>
    <a:effectLst/>
  </c:spPr>
  <c:txPr>
    <a:bodyPr/>
    <a:lstStyle/>
    <a:p>
      <a:pPr>
        <a:defRPr/>
      </a:pPr>
      <a:endParaRPr lang="ca-E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a-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Previsió de l'evolució de la facturació (en 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2">
                        <a:lumMod val="25000"/>
                      </a:schemeClr>
                    </a:solidFill>
                    <a:latin typeface="HelveticaNeueLT Std" panose="020B0604020202020204"/>
                    <a:ea typeface="+mn-ea"/>
                    <a:cs typeface="+mn-cs"/>
                  </a:defRPr>
                </a:pPr>
                <a:endParaRPr lang="ca-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Hoja1!$A$2:$A$6</c:f>
              <c:numCache>
                <c:formatCode>General</c:formatCode>
                <c:ptCount val="5"/>
                <c:pt idx="0">
                  <c:v>2021</c:v>
                </c:pt>
                <c:pt idx="1">
                  <c:v>2022</c:v>
                </c:pt>
                <c:pt idx="2">
                  <c:v>2023</c:v>
                </c:pt>
                <c:pt idx="3">
                  <c:v>2024</c:v>
                </c:pt>
                <c:pt idx="4">
                  <c:v>2025</c:v>
                </c:pt>
              </c:numCache>
            </c:numRef>
          </c:cat>
          <c:val>
            <c:numRef>
              <c:f>Hoja1!$B$2:$B$6</c:f>
              <c:numCache>
                <c:formatCode>#,##0</c:formatCode>
                <c:ptCount val="5"/>
                <c:pt idx="0">
                  <c:v>660</c:v>
                </c:pt>
                <c:pt idx="1">
                  <c:v>779</c:v>
                </c:pt>
                <c:pt idx="2">
                  <c:v>911</c:v>
                </c:pt>
                <c:pt idx="3">
                  <c:v>1057</c:v>
                </c:pt>
                <c:pt idx="4">
                  <c:v>1216</c:v>
                </c:pt>
              </c:numCache>
            </c:numRef>
          </c:val>
          <c:extLst>
            <c:ext xmlns:c16="http://schemas.microsoft.com/office/drawing/2014/chart" uri="{C3380CC4-5D6E-409C-BE32-E72D297353CC}">
              <c16:uniqueId val="{00000000-1E61-4660-BF7C-C356D0922E2C}"/>
            </c:ext>
          </c:extLst>
        </c:ser>
        <c:dLbls>
          <c:dLblPos val="outEnd"/>
          <c:showLegendKey val="0"/>
          <c:showVal val="1"/>
          <c:showCatName val="0"/>
          <c:showSerName val="0"/>
          <c:showPercent val="0"/>
          <c:showBubbleSize val="0"/>
        </c:dLbls>
        <c:gapWidth val="219"/>
        <c:overlap val="-27"/>
        <c:axId val="314019088"/>
        <c:axId val="314020048"/>
      </c:barChart>
      <c:catAx>
        <c:axId val="314019088"/>
        <c:scaling>
          <c:orientation val="minMax"/>
        </c:scaling>
        <c:delete val="0"/>
        <c:axPos val="b"/>
        <c:numFmt formatCode="General" sourceLinked="1"/>
        <c:majorTickMark val="none"/>
        <c:minorTickMark val="none"/>
        <c:tickLblPos val="nextTo"/>
        <c:spPr>
          <a:noFill/>
          <a:ln w="9525" cap="flat" cmpd="sng" algn="ctr">
            <a:solidFill>
              <a:srgbClr val="FF0000"/>
            </a:solidFill>
            <a:round/>
          </a:ln>
          <a:effectLst/>
        </c:spPr>
        <c:txPr>
          <a:bodyPr rot="-60000000" spcFirstLastPara="1" vertOverflow="ellipsis" vert="horz" wrap="square" anchor="ctr" anchorCtr="1"/>
          <a:lstStyle/>
          <a:p>
            <a:pPr>
              <a:defRPr sz="1200" b="0" i="0" u="none" strike="noStrike" kern="1200" baseline="0">
                <a:solidFill>
                  <a:schemeClr val="bg2">
                    <a:lumMod val="25000"/>
                  </a:schemeClr>
                </a:solidFill>
                <a:latin typeface="HelveticaNeueLT Std" panose="020B0604020202020204"/>
                <a:ea typeface="+mn-ea"/>
                <a:cs typeface="+mn-cs"/>
              </a:defRPr>
            </a:pPr>
            <a:endParaRPr lang="ca-ES"/>
          </a:p>
        </c:txPr>
        <c:crossAx val="314020048"/>
        <c:crosses val="autoZero"/>
        <c:auto val="1"/>
        <c:lblAlgn val="ctr"/>
        <c:lblOffset val="100"/>
        <c:noMultiLvlLbl val="0"/>
      </c:catAx>
      <c:valAx>
        <c:axId val="31402004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2">
                    <a:lumMod val="25000"/>
                  </a:schemeClr>
                </a:solidFill>
                <a:latin typeface="HelveticaNeueLT Std" panose="020B0604020202020204"/>
                <a:ea typeface="+mn-ea"/>
                <a:cs typeface="+mn-cs"/>
              </a:defRPr>
            </a:pPr>
            <a:endParaRPr lang="ca-ES"/>
          </a:p>
        </c:txPr>
        <c:crossAx val="3140190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a-E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a-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Hoja1!$B$11</c:f>
              <c:strCache>
                <c:ptCount val="1"/>
                <c:pt idx="0">
                  <c:v>Previsió de l'evolució dels treballadors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2">
                        <a:lumMod val="25000"/>
                      </a:schemeClr>
                    </a:solidFill>
                    <a:latin typeface="HelveticaNeueLT Std" panose="020B0604020202020204"/>
                    <a:ea typeface="+mn-ea"/>
                    <a:cs typeface="+mn-cs"/>
                  </a:defRPr>
                </a:pPr>
                <a:endParaRPr lang="ca-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Hoja1!$A$12:$A$16</c:f>
              <c:numCache>
                <c:formatCode>General</c:formatCode>
                <c:ptCount val="5"/>
                <c:pt idx="0">
                  <c:v>2021</c:v>
                </c:pt>
                <c:pt idx="1">
                  <c:v>2022</c:v>
                </c:pt>
                <c:pt idx="2">
                  <c:v>2023</c:v>
                </c:pt>
                <c:pt idx="3">
                  <c:v>2024</c:v>
                </c:pt>
                <c:pt idx="4">
                  <c:v>2025</c:v>
                </c:pt>
              </c:numCache>
            </c:numRef>
          </c:cat>
          <c:val>
            <c:numRef>
              <c:f>Hoja1!$B$12:$B$16</c:f>
              <c:numCache>
                <c:formatCode>#,##0</c:formatCode>
                <c:ptCount val="5"/>
                <c:pt idx="0">
                  <c:v>4249</c:v>
                </c:pt>
                <c:pt idx="1">
                  <c:v>4631</c:v>
                </c:pt>
                <c:pt idx="2">
                  <c:v>5141</c:v>
                </c:pt>
                <c:pt idx="3">
                  <c:v>5809</c:v>
                </c:pt>
                <c:pt idx="4">
                  <c:v>6564</c:v>
                </c:pt>
              </c:numCache>
            </c:numRef>
          </c:val>
          <c:extLst>
            <c:ext xmlns:c16="http://schemas.microsoft.com/office/drawing/2014/chart" uri="{C3380CC4-5D6E-409C-BE32-E72D297353CC}">
              <c16:uniqueId val="{00000000-1CC4-47D9-AFC8-E17759F2DBA5}"/>
            </c:ext>
          </c:extLst>
        </c:ser>
        <c:dLbls>
          <c:showLegendKey val="0"/>
          <c:showVal val="0"/>
          <c:showCatName val="0"/>
          <c:showSerName val="0"/>
          <c:showPercent val="0"/>
          <c:showBubbleSize val="0"/>
        </c:dLbls>
        <c:gapWidth val="219"/>
        <c:overlap val="-27"/>
        <c:axId val="314021008"/>
        <c:axId val="314015248"/>
      </c:barChart>
      <c:catAx>
        <c:axId val="314021008"/>
        <c:scaling>
          <c:orientation val="minMax"/>
        </c:scaling>
        <c:delete val="0"/>
        <c:axPos val="b"/>
        <c:numFmt formatCode="General" sourceLinked="1"/>
        <c:majorTickMark val="none"/>
        <c:minorTickMark val="none"/>
        <c:tickLblPos val="nextTo"/>
        <c:spPr>
          <a:noFill/>
          <a:ln w="9525" cap="flat" cmpd="sng" algn="ctr">
            <a:solidFill>
              <a:srgbClr val="FF0000"/>
            </a:solidFill>
            <a:round/>
          </a:ln>
          <a:effectLst/>
        </c:spPr>
        <c:txPr>
          <a:bodyPr rot="-60000000" spcFirstLastPara="1" vertOverflow="ellipsis" vert="horz" wrap="square" anchor="ctr" anchorCtr="1"/>
          <a:lstStyle/>
          <a:p>
            <a:pPr>
              <a:defRPr sz="1200" b="0" i="0" u="none" strike="noStrike" kern="1200" baseline="0">
                <a:solidFill>
                  <a:schemeClr val="bg2">
                    <a:lumMod val="25000"/>
                  </a:schemeClr>
                </a:solidFill>
                <a:latin typeface="HelveticaNeueLT Std" panose="020B0604020202020204"/>
                <a:ea typeface="+mn-ea"/>
                <a:cs typeface="+mn-cs"/>
              </a:defRPr>
            </a:pPr>
            <a:endParaRPr lang="ca-ES"/>
          </a:p>
        </c:txPr>
        <c:crossAx val="314015248"/>
        <c:crosses val="autoZero"/>
        <c:auto val="1"/>
        <c:lblAlgn val="ctr"/>
        <c:lblOffset val="100"/>
        <c:noMultiLvlLbl val="0"/>
      </c:catAx>
      <c:valAx>
        <c:axId val="31401524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2">
                    <a:lumMod val="25000"/>
                  </a:schemeClr>
                </a:solidFill>
                <a:latin typeface="HelveticaNeueLT Std" panose="020B0604020202020204"/>
                <a:ea typeface="+mn-ea"/>
                <a:cs typeface="+mn-cs"/>
              </a:defRPr>
            </a:pPr>
            <a:endParaRPr lang="ca-ES"/>
          </a:p>
        </c:txPr>
        <c:crossAx val="3140210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a-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F5E002-3B03-4C4F-8EC2-C54173B4D52E}" type="datetimeFigureOut">
              <a:rPr lang="es-ES" smtClean="0"/>
              <a:t>08/07/2024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A9335E-F9CA-9E42-B140-27FEAB5B7A50}" type="slidenum">
              <a:rPr lang="es-ES" smtClean="0"/>
              <a:t>‹#›</a:t>
            </a:fld>
            <a:endParaRPr lang="es-ES"/>
          </a:p>
        </p:txBody>
      </p:sp>
    </p:spTree>
    <p:extLst>
      <p:ext uri="{BB962C8B-B14F-4D97-AF65-F5344CB8AC3E}">
        <p14:creationId xmlns:p14="http://schemas.microsoft.com/office/powerpoint/2010/main" val="1776625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dirty="0"/>
          </a:p>
        </p:txBody>
      </p:sp>
      <p:sp>
        <p:nvSpPr>
          <p:cNvPr id="4" name="Marcador de número de diapositiva 3"/>
          <p:cNvSpPr>
            <a:spLocks noGrp="1"/>
          </p:cNvSpPr>
          <p:nvPr>
            <p:ph type="sldNum" sz="quarter" idx="5"/>
          </p:nvPr>
        </p:nvSpPr>
        <p:spPr/>
        <p:txBody>
          <a:bodyPr/>
          <a:lstStyle/>
          <a:p>
            <a:fld id="{B2A9335E-F9CA-9E42-B140-27FEAB5B7A50}" type="slidenum">
              <a:rPr lang="es-ES" smtClean="0"/>
              <a:t>1</a:t>
            </a:fld>
            <a:endParaRPr lang="es-ES" dirty="0"/>
          </a:p>
        </p:txBody>
      </p:sp>
    </p:spTree>
    <p:extLst>
      <p:ext uri="{BB962C8B-B14F-4D97-AF65-F5344CB8AC3E}">
        <p14:creationId xmlns:p14="http://schemas.microsoft.com/office/powerpoint/2010/main" val="1333773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dirty="0"/>
          </a:p>
        </p:txBody>
      </p:sp>
      <p:sp>
        <p:nvSpPr>
          <p:cNvPr id="4" name="Contenidor de número de diapositiva 3"/>
          <p:cNvSpPr>
            <a:spLocks noGrp="1"/>
          </p:cNvSpPr>
          <p:nvPr>
            <p:ph type="sldNum" sz="quarter" idx="5"/>
          </p:nvPr>
        </p:nvSpPr>
        <p:spPr/>
        <p:txBody>
          <a:bodyPr/>
          <a:lstStyle/>
          <a:p>
            <a:fld id="{B2A9335E-F9CA-9E42-B140-27FEAB5B7A50}" type="slidenum">
              <a:rPr lang="es-ES" smtClean="0"/>
              <a:t>9</a:t>
            </a:fld>
            <a:endParaRPr lang="es-ES" dirty="0"/>
          </a:p>
        </p:txBody>
      </p:sp>
    </p:spTree>
    <p:extLst>
      <p:ext uri="{BB962C8B-B14F-4D97-AF65-F5344CB8AC3E}">
        <p14:creationId xmlns:p14="http://schemas.microsoft.com/office/powerpoint/2010/main" val="1040250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dirty="0"/>
          </a:p>
        </p:txBody>
      </p:sp>
      <p:sp>
        <p:nvSpPr>
          <p:cNvPr id="4" name="Contenidor de número de diapositiva 3"/>
          <p:cNvSpPr>
            <a:spLocks noGrp="1"/>
          </p:cNvSpPr>
          <p:nvPr>
            <p:ph type="sldNum" sz="quarter" idx="5"/>
          </p:nvPr>
        </p:nvSpPr>
        <p:spPr/>
        <p:txBody>
          <a:bodyPr/>
          <a:lstStyle/>
          <a:p>
            <a:fld id="{B2A9335E-F9CA-9E42-B140-27FEAB5B7A50}" type="slidenum">
              <a:rPr lang="es-ES" smtClean="0"/>
              <a:t>28</a:t>
            </a:fld>
            <a:endParaRPr lang="es-ES"/>
          </a:p>
        </p:txBody>
      </p:sp>
    </p:spTree>
    <p:extLst>
      <p:ext uri="{BB962C8B-B14F-4D97-AF65-F5344CB8AC3E}">
        <p14:creationId xmlns:p14="http://schemas.microsoft.com/office/powerpoint/2010/main" val="4071720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dirty="0"/>
          </a:p>
        </p:txBody>
      </p:sp>
      <p:sp>
        <p:nvSpPr>
          <p:cNvPr id="4" name="Contenidor de número de diapositiva 3"/>
          <p:cNvSpPr>
            <a:spLocks noGrp="1"/>
          </p:cNvSpPr>
          <p:nvPr>
            <p:ph type="sldNum" sz="quarter" idx="5"/>
          </p:nvPr>
        </p:nvSpPr>
        <p:spPr/>
        <p:txBody>
          <a:bodyPr/>
          <a:lstStyle/>
          <a:p>
            <a:fld id="{B2A9335E-F9CA-9E42-B140-27FEAB5B7A50}" type="slidenum">
              <a:rPr lang="es-ES" smtClean="0"/>
              <a:t>30</a:t>
            </a:fld>
            <a:endParaRPr lang="es-ES" dirty="0"/>
          </a:p>
        </p:txBody>
      </p:sp>
    </p:spTree>
    <p:extLst>
      <p:ext uri="{BB962C8B-B14F-4D97-AF65-F5344CB8AC3E}">
        <p14:creationId xmlns:p14="http://schemas.microsoft.com/office/powerpoint/2010/main" val="850386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dirty="0"/>
          </a:p>
        </p:txBody>
      </p:sp>
      <p:sp>
        <p:nvSpPr>
          <p:cNvPr id="4" name="Contenidor de número de diapositiva 3"/>
          <p:cNvSpPr>
            <a:spLocks noGrp="1"/>
          </p:cNvSpPr>
          <p:nvPr>
            <p:ph type="sldNum" sz="quarter" idx="5"/>
          </p:nvPr>
        </p:nvSpPr>
        <p:spPr/>
        <p:txBody>
          <a:bodyPr/>
          <a:lstStyle/>
          <a:p>
            <a:fld id="{B2A9335E-F9CA-9E42-B140-27FEAB5B7A50}" type="slidenum">
              <a:rPr lang="es-ES" smtClean="0"/>
              <a:t>35</a:t>
            </a:fld>
            <a:endParaRPr lang="es-ES"/>
          </a:p>
        </p:txBody>
      </p:sp>
    </p:spTree>
    <p:extLst>
      <p:ext uri="{BB962C8B-B14F-4D97-AF65-F5344CB8AC3E}">
        <p14:creationId xmlns:p14="http://schemas.microsoft.com/office/powerpoint/2010/main" val="3629539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dirty="0"/>
          </a:p>
        </p:txBody>
      </p:sp>
      <p:sp>
        <p:nvSpPr>
          <p:cNvPr id="4" name="Contenidor de número de diapositiva 3"/>
          <p:cNvSpPr>
            <a:spLocks noGrp="1"/>
          </p:cNvSpPr>
          <p:nvPr>
            <p:ph type="sldNum" sz="quarter" idx="5"/>
          </p:nvPr>
        </p:nvSpPr>
        <p:spPr/>
        <p:txBody>
          <a:bodyPr/>
          <a:lstStyle/>
          <a:p>
            <a:fld id="{B2A9335E-F9CA-9E42-B140-27FEAB5B7A50}" type="slidenum">
              <a:rPr lang="es-ES" smtClean="0"/>
              <a:t>37</a:t>
            </a:fld>
            <a:endParaRPr lang="es-ES" dirty="0"/>
          </a:p>
        </p:txBody>
      </p:sp>
    </p:spTree>
    <p:extLst>
      <p:ext uri="{BB962C8B-B14F-4D97-AF65-F5344CB8AC3E}">
        <p14:creationId xmlns:p14="http://schemas.microsoft.com/office/powerpoint/2010/main" val="1371772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dirty="0"/>
          </a:p>
        </p:txBody>
      </p:sp>
      <p:sp>
        <p:nvSpPr>
          <p:cNvPr id="4" name="Contenidor de número de diapositiva 3"/>
          <p:cNvSpPr>
            <a:spLocks noGrp="1"/>
          </p:cNvSpPr>
          <p:nvPr>
            <p:ph type="sldNum" sz="quarter" idx="5"/>
          </p:nvPr>
        </p:nvSpPr>
        <p:spPr/>
        <p:txBody>
          <a:bodyPr/>
          <a:lstStyle/>
          <a:p>
            <a:fld id="{B2A9335E-F9CA-9E42-B140-27FEAB5B7A50}" type="slidenum">
              <a:rPr lang="es-ES" smtClean="0"/>
              <a:t>50</a:t>
            </a:fld>
            <a:endParaRPr lang="es-ES"/>
          </a:p>
        </p:txBody>
      </p:sp>
    </p:spTree>
    <p:extLst>
      <p:ext uri="{BB962C8B-B14F-4D97-AF65-F5344CB8AC3E}">
        <p14:creationId xmlns:p14="http://schemas.microsoft.com/office/powerpoint/2010/main" val="2695432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catalonia.com/" TargetMode="External"/><Relationship Id="rId2" Type="http://schemas.openxmlformats.org/officeDocument/2006/relationships/hyperlink" Target="http://www.accio.gencat.cat/" TargetMode="External"/><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Índex (2 columnes)">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C3FED4BE-5998-4E4E-91E8-21712230A42D}"/>
              </a:ext>
            </a:extLst>
          </p:cNvPr>
          <p:cNvSpPr>
            <a:spLocks noGrp="1"/>
          </p:cNvSpPr>
          <p:nvPr>
            <p:ph type="title" hasCustomPrompt="1"/>
          </p:nvPr>
        </p:nvSpPr>
        <p:spPr>
          <a:xfrm>
            <a:off x="622300" y="811713"/>
            <a:ext cx="6976598" cy="266044"/>
          </a:xfrm>
          <a:prstGeom prst="rect">
            <a:avLst/>
          </a:prstGeom>
        </p:spPr>
        <p:txBody>
          <a:bodyPr lIns="0" tIns="0"/>
          <a:lstStyle>
            <a:lvl1pPr marL="0" indent="0" algn="l" defTabSz="914400" rtl="0" eaLnBrk="1" latinLnBrk="0" hangingPunct="1">
              <a:lnSpc>
                <a:spcPct val="90000"/>
              </a:lnSpc>
              <a:spcBef>
                <a:spcPts val="1000"/>
              </a:spcBef>
              <a:buFontTx/>
              <a:buNone/>
              <a:defRPr lang="es-ES" sz="1400" b="0" i="0" kern="1200" dirty="0">
                <a:solidFill>
                  <a:srgbClr val="FF0000"/>
                </a:solidFill>
                <a:latin typeface="HelveticaNeueLT Std" panose="020B0604020202020204" pitchFamily="34" charset="77"/>
                <a:ea typeface="+mn-ea"/>
                <a:cs typeface="+mn-cs"/>
              </a:defRPr>
            </a:lvl1pPr>
          </a:lstStyle>
          <a:p>
            <a:r>
              <a:rPr lang="ca-ES" noProof="0" dirty="0"/>
              <a:t>Índex de continguts</a:t>
            </a:r>
          </a:p>
        </p:txBody>
      </p:sp>
      <p:sp>
        <p:nvSpPr>
          <p:cNvPr id="6" name="Marcador de texto 5">
            <a:extLst>
              <a:ext uri="{FF2B5EF4-FFF2-40B4-BE49-F238E27FC236}">
                <a16:creationId xmlns:a16="http://schemas.microsoft.com/office/drawing/2014/main" id="{80F61513-98C0-7744-9EFB-75B9574CC6E7}"/>
              </a:ext>
            </a:extLst>
          </p:cNvPr>
          <p:cNvSpPr>
            <a:spLocks noGrp="1"/>
          </p:cNvSpPr>
          <p:nvPr>
            <p:ph type="body" sz="quarter" idx="13" hasCustomPrompt="1"/>
          </p:nvPr>
        </p:nvSpPr>
        <p:spPr>
          <a:xfrm>
            <a:off x="622300" y="1260475"/>
            <a:ext cx="10939463" cy="3861336"/>
          </a:xfrm>
          <a:prstGeom prst="rect">
            <a:avLst/>
          </a:prstGeom>
        </p:spPr>
        <p:txBody>
          <a:bodyPr lIns="0" tIns="0" rIns="0" bIns="0" numCol="2" spcCol="180000"/>
          <a:lstStyle>
            <a:lvl1pPr marL="0" indent="0">
              <a:lnSpc>
                <a:spcPct val="100000"/>
              </a:lnSpc>
              <a:spcBef>
                <a:spcPts val="0"/>
              </a:spcBef>
              <a:buNone/>
              <a:defRPr lang="es-ES" sz="1400" b="0" i="0" kern="1200" dirty="0" smtClean="0">
                <a:solidFill>
                  <a:srgbClr val="FF0000"/>
                </a:solidFill>
                <a:latin typeface="HelveticaNeueLT Std Med" panose="020B0604020202020204" pitchFamily="34" charset="77"/>
                <a:ea typeface="+mn-ea"/>
                <a:cs typeface="+mn-cs"/>
              </a:defRPr>
            </a:lvl1pPr>
            <a:lvl2pPr marL="0" indent="0">
              <a:lnSpc>
                <a:spcPct val="100000"/>
              </a:lnSpc>
              <a:spcBef>
                <a:spcPts val="500"/>
              </a:spcBef>
              <a:spcAft>
                <a:spcPts val="200"/>
              </a:spcAft>
              <a:buNone/>
              <a:defRPr lang="es-ES" sz="1400" b="0" i="0" kern="1200" dirty="0" smtClean="0">
                <a:solidFill>
                  <a:srgbClr val="424242"/>
                </a:solidFill>
                <a:latin typeface="HelveticaNeueLT Std" panose="020B0604020202020204" pitchFamily="34" charset="77"/>
                <a:ea typeface="+mn-ea"/>
                <a:cs typeface="+mn-cs"/>
              </a:defRPr>
            </a:lvl2pPr>
            <a:lvl3pPr marL="0" marR="0" indent="-135450"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lang="es-ES" sz="1200" b="0" i="0" kern="1200" dirty="0" smtClean="0">
                <a:solidFill>
                  <a:srgbClr val="929292"/>
                </a:solidFill>
                <a:latin typeface="HelveticaNeueLT Std" panose="020B0604020202020204" pitchFamily="34" charset="77"/>
                <a:ea typeface="+mn-ea"/>
                <a:cs typeface="+mn-cs"/>
              </a:defRPr>
            </a:lvl3pPr>
            <a:lvl4pPr marL="1371600" indent="0">
              <a:buNone/>
              <a:defRPr/>
            </a:lvl4pPr>
            <a:lvl5pPr marL="1828800" indent="0">
              <a:buNone/>
              <a:defRPr/>
            </a:lvl5pPr>
          </a:lstStyle>
          <a:p>
            <a:pPr lvl="0"/>
            <a:r>
              <a:rPr lang="ca-ES" noProof="0" dirty="0"/>
              <a:t>Títol 1</a:t>
            </a:r>
          </a:p>
          <a:p>
            <a:pPr lvl="1"/>
            <a:r>
              <a:rPr lang="ca-ES" noProof="0" dirty="0"/>
              <a:t>Títol 2</a:t>
            </a:r>
          </a:p>
          <a:p>
            <a:pPr lvl="2"/>
            <a:r>
              <a:rPr lang="ca-ES" noProof="0" dirty="0"/>
              <a:t>Títol 3</a:t>
            </a:r>
          </a:p>
          <a:p>
            <a:pPr lvl="2"/>
            <a:r>
              <a:rPr lang="ca-ES" noProof="0" dirty="0"/>
              <a:t>Títol 4</a:t>
            </a:r>
          </a:p>
          <a:p>
            <a:pPr lvl="2"/>
            <a:r>
              <a:rPr lang="ca-ES" noProof="0" dirty="0"/>
              <a:t>Títol 5</a:t>
            </a:r>
          </a:p>
          <a:p>
            <a:pPr lvl="2"/>
            <a:endParaRPr lang="ca-ES" noProof="0" dirty="0"/>
          </a:p>
          <a:p>
            <a:pPr lvl="0"/>
            <a:r>
              <a:rPr lang="ca-ES" noProof="0" dirty="0"/>
              <a:t>Títol 1</a:t>
            </a:r>
          </a:p>
          <a:p>
            <a:pPr lvl="1"/>
            <a:r>
              <a:rPr lang="ca-ES" noProof="0" dirty="0"/>
              <a:t>Títol 2</a:t>
            </a:r>
          </a:p>
          <a:p>
            <a:pPr lvl="2"/>
            <a:r>
              <a:rPr lang="ca-ES" noProof="0" dirty="0"/>
              <a:t>Títol 3</a:t>
            </a:r>
          </a:p>
          <a:p>
            <a:pPr lvl="2"/>
            <a:r>
              <a:rPr lang="ca-ES" noProof="0" dirty="0"/>
              <a:t>Títol 4</a:t>
            </a:r>
          </a:p>
          <a:p>
            <a:pPr lvl="2"/>
            <a:r>
              <a:rPr lang="ca-ES" noProof="0" dirty="0"/>
              <a:t>Títol 5</a:t>
            </a:r>
          </a:p>
          <a:p>
            <a:pPr lvl="2"/>
            <a:endParaRPr lang="ca-ES" noProof="0" dirty="0"/>
          </a:p>
          <a:p>
            <a:pPr lvl="0"/>
            <a:r>
              <a:rPr lang="ca-ES" noProof="0" dirty="0"/>
              <a:t>Títol 1</a:t>
            </a:r>
          </a:p>
          <a:p>
            <a:pPr lvl="1"/>
            <a:r>
              <a:rPr lang="ca-ES" noProof="0" dirty="0"/>
              <a:t>Títol 2</a:t>
            </a:r>
          </a:p>
          <a:p>
            <a:pPr lvl="2"/>
            <a:r>
              <a:rPr lang="ca-ES" noProof="0" dirty="0"/>
              <a:t>Títol 3</a:t>
            </a:r>
          </a:p>
          <a:p>
            <a:pPr lvl="2"/>
            <a:r>
              <a:rPr lang="ca-ES" noProof="0" dirty="0"/>
              <a:t>Títol 4</a:t>
            </a:r>
          </a:p>
          <a:p>
            <a:pPr lvl="2"/>
            <a:r>
              <a:rPr lang="ca-ES" noProof="0" dirty="0"/>
              <a:t>Títol 5</a:t>
            </a:r>
          </a:p>
          <a:p>
            <a:pPr lvl="0"/>
            <a:endParaRPr lang="ca-ES" noProof="0" dirty="0"/>
          </a:p>
          <a:p>
            <a:pPr lvl="0"/>
            <a:endParaRPr lang="ca-ES" noProof="0" dirty="0"/>
          </a:p>
          <a:p>
            <a:pPr lvl="0"/>
            <a:r>
              <a:rPr lang="ca-ES" noProof="0" dirty="0"/>
              <a:t>Títol 1</a:t>
            </a:r>
          </a:p>
          <a:p>
            <a:pPr lvl="1"/>
            <a:r>
              <a:rPr lang="ca-ES" noProof="0" dirty="0"/>
              <a:t>Títol 2</a:t>
            </a:r>
          </a:p>
          <a:p>
            <a:pPr lvl="2"/>
            <a:r>
              <a:rPr lang="ca-ES" noProof="0" dirty="0"/>
              <a:t>Títol 3</a:t>
            </a:r>
          </a:p>
          <a:p>
            <a:pPr lvl="2"/>
            <a:r>
              <a:rPr lang="ca-ES" noProof="0" dirty="0"/>
              <a:t>Títol 4</a:t>
            </a:r>
          </a:p>
          <a:p>
            <a:pPr lvl="2"/>
            <a:r>
              <a:rPr lang="ca-ES" noProof="0" dirty="0"/>
              <a:t>Títol 5</a:t>
            </a:r>
          </a:p>
          <a:p>
            <a:pPr lvl="2"/>
            <a:endParaRPr lang="ca-ES" noProof="0" dirty="0"/>
          </a:p>
          <a:p>
            <a:pPr lvl="0"/>
            <a:r>
              <a:rPr lang="ca-ES" noProof="0" dirty="0"/>
              <a:t>Títol 1</a:t>
            </a:r>
          </a:p>
          <a:p>
            <a:pPr lvl="1"/>
            <a:r>
              <a:rPr lang="ca-ES" noProof="0" dirty="0"/>
              <a:t>Títol 2</a:t>
            </a:r>
          </a:p>
          <a:p>
            <a:pPr lvl="2"/>
            <a:r>
              <a:rPr lang="ca-ES" noProof="0" dirty="0"/>
              <a:t>Títol 3</a:t>
            </a:r>
          </a:p>
          <a:p>
            <a:pPr lvl="2"/>
            <a:r>
              <a:rPr lang="ca-ES" noProof="0" dirty="0"/>
              <a:t>Títol 4</a:t>
            </a:r>
          </a:p>
          <a:p>
            <a:pPr lvl="2"/>
            <a:r>
              <a:rPr lang="ca-ES" noProof="0" dirty="0"/>
              <a:t>Títol 5</a:t>
            </a:r>
          </a:p>
          <a:p>
            <a:pPr lvl="2"/>
            <a:endParaRPr lang="ca-ES" noProof="0" dirty="0"/>
          </a:p>
          <a:p>
            <a:pPr lvl="0"/>
            <a:r>
              <a:rPr lang="ca-ES" noProof="0" dirty="0"/>
              <a:t>Títol 1</a:t>
            </a:r>
          </a:p>
          <a:p>
            <a:pPr lvl="1"/>
            <a:r>
              <a:rPr lang="ca-ES" noProof="0" dirty="0"/>
              <a:t>Títol 2</a:t>
            </a:r>
          </a:p>
          <a:p>
            <a:pPr lvl="2"/>
            <a:r>
              <a:rPr lang="ca-ES" noProof="0" dirty="0"/>
              <a:t>Títol 3</a:t>
            </a:r>
          </a:p>
          <a:p>
            <a:pPr lvl="2"/>
            <a:r>
              <a:rPr lang="ca-ES" noProof="0" dirty="0"/>
              <a:t>Títol 4</a:t>
            </a:r>
          </a:p>
          <a:p>
            <a:pPr lvl="2"/>
            <a:r>
              <a:rPr lang="ca-ES" noProof="0" dirty="0"/>
              <a:t>Títol 5</a:t>
            </a:r>
          </a:p>
          <a:p>
            <a:pPr lvl="2"/>
            <a:endParaRPr lang="es-ES" dirty="0"/>
          </a:p>
          <a:p>
            <a:pPr lvl="2"/>
            <a:endParaRPr lang="es-ES" dirty="0"/>
          </a:p>
        </p:txBody>
      </p:sp>
      <p:sp>
        <p:nvSpPr>
          <p:cNvPr id="5" name="CuadroTexto 4">
            <a:extLst>
              <a:ext uri="{FF2B5EF4-FFF2-40B4-BE49-F238E27FC236}">
                <a16:creationId xmlns:a16="http://schemas.microsoft.com/office/drawing/2014/main" id="{751E5E43-0AAC-F945-85E2-0FC031B59B02}"/>
              </a:ext>
            </a:extLst>
          </p:cNvPr>
          <p:cNvSpPr txBox="1"/>
          <p:nvPr userDrawn="1"/>
        </p:nvSpPr>
        <p:spPr>
          <a:xfrm>
            <a:off x="10667028" y="447783"/>
            <a:ext cx="894735" cy="204788"/>
          </a:xfrm>
          <a:prstGeom prst="rect">
            <a:avLst/>
          </a:prstGeom>
          <a:noFill/>
        </p:spPr>
        <p:txBody>
          <a:bodyPr wrap="square" lIns="0" tIns="0" rIns="0" bIns="0" rtlCol="0" anchor="b">
            <a:noAutofit/>
          </a:bodyPr>
          <a:lstStyle/>
          <a:p>
            <a:pPr algn="r"/>
            <a:fld id="{273BF2AF-3D77-874B-8939-73755AEB327A}" type="slidenum">
              <a:rPr lang="es-ES" sz="900" b="0" i="0" kern="1200" smtClean="0">
                <a:solidFill>
                  <a:srgbClr val="FF0000"/>
                </a:solidFill>
                <a:latin typeface="HelveticaNeueLT Std Lt" panose="020B0403020202020204" pitchFamily="34" charset="77"/>
                <a:ea typeface="+mn-ea"/>
                <a:cs typeface="+mn-cs"/>
              </a:rPr>
              <a:pPr algn="r"/>
              <a:t>‹#›</a:t>
            </a:fld>
            <a:endParaRPr lang="es-ES" sz="900" b="0" i="0" kern="1200" dirty="0">
              <a:solidFill>
                <a:srgbClr val="FF0000"/>
              </a:solidFill>
              <a:latin typeface="HelveticaNeueLT Std Lt" panose="020B0403020202020204" pitchFamily="34" charset="77"/>
              <a:ea typeface="+mn-ea"/>
              <a:cs typeface="+mn-cs"/>
            </a:endParaRPr>
          </a:p>
        </p:txBody>
      </p:sp>
    </p:spTree>
    <p:extLst>
      <p:ext uri="{BB962C8B-B14F-4D97-AF65-F5344CB8AC3E}">
        <p14:creationId xmlns:p14="http://schemas.microsoft.com/office/powerpoint/2010/main" val="145269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ext gran + imatge 2">
    <p:spTree>
      <p:nvGrpSpPr>
        <p:cNvPr id="1" name=""/>
        <p:cNvGrpSpPr/>
        <p:nvPr/>
      </p:nvGrpSpPr>
      <p:grpSpPr>
        <a:xfrm>
          <a:off x="0" y="0"/>
          <a:ext cx="0" cy="0"/>
          <a:chOff x="0" y="0"/>
          <a:chExt cx="0" cy="0"/>
        </a:xfrm>
      </p:grpSpPr>
      <p:sp>
        <p:nvSpPr>
          <p:cNvPr id="9" name="Redondear rectángulo de esquina del mismo lado 9">
            <a:extLst>
              <a:ext uri="{FF2B5EF4-FFF2-40B4-BE49-F238E27FC236}">
                <a16:creationId xmlns:a16="http://schemas.microsoft.com/office/drawing/2014/main" id="{02177FC7-1149-4036-BAAF-60476B248DD6}"/>
              </a:ext>
              <a:ext uri="{C183D7F6-B498-43B3-948B-1728B52AA6E4}">
                <adec:decorative xmlns:adec="http://schemas.microsoft.com/office/drawing/2017/decorative" xmlns="" val="1"/>
              </a:ext>
            </a:extLst>
          </p:cNvPr>
          <p:cNvSpPr>
            <a:spLocks/>
          </p:cNvSpPr>
          <p:nvPr userDrawn="1"/>
        </p:nvSpPr>
        <p:spPr>
          <a:xfrm rot="10800000">
            <a:off x="7229364" y="415925"/>
            <a:ext cx="4340336" cy="5403850"/>
          </a:xfrm>
          <a:prstGeom prst="round2SameRect">
            <a:avLst>
              <a:gd name="adj1" fmla="val 50000"/>
              <a:gd name="adj2" fmla="val 0"/>
            </a:avLst>
          </a:prstGeom>
          <a:blipFill dpi="0" rotWithShape="0">
            <a:blip r:embed="rId2" cstate="email">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Rectángulo 11">
            <a:extLst>
              <a:ext uri="{FF2B5EF4-FFF2-40B4-BE49-F238E27FC236}">
                <a16:creationId xmlns:a16="http://schemas.microsoft.com/office/drawing/2014/main" id="{AC162F83-18C9-4063-8050-E6E823F7F24D}"/>
              </a:ext>
              <a:ext uri="{C183D7F6-B498-43B3-948B-1728B52AA6E4}">
                <adec:decorative xmlns:adec="http://schemas.microsoft.com/office/drawing/2017/decorative" xmlns="" val="1"/>
              </a:ext>
            </a:extLst>
          </p:cNvPr>
          <p:cNvSpPr/>
          <p:nvPr userDrawn="1"/>
        </p:nvSpPr>
        <p:spPr>
          <a:xfrm rot="5400000">
            <a:off x="8185049" y="-560424"/>
            <a:ext cx="2428969" cy="4340334"/>
          </a:xfrm>
          <a:prstGeom prst="rect">
            <a:avLst/>
          </a:prstGeom>
          <a:gradFill>
            <a:gsLst>
              <a:gs pos="24000">
                <a:srgbClr val="FFFFFF"/>
              </a:gs>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 name="Títol 1">
            <a:extLst>
              <a:ext uri="{FF2B5EF4-FFF2-40B4-BE49-F238E27FC236}">
                <a16:creationId xmlns:a16="http://schemas.microsoft.com/office/drawing/2014/main" id="{754ABA15-83F0-4AD7-B585-1FCCADA30DD0}"/>
              </a:ext>
            </a:extLst>
          </p:cNvPr>
          <p:cNvSpPr>
            <a:spLocks noGrp="1"/>
          </p:cNvSpPr>
          <p:nvPr>
            <p:ph type="title" hasCustomPrompt="1"/>
          </p:nvPr>
        </p:nvSpPr>
        <p:spPr>
          <a:xfrm>
            <a:off x="622298" y="958647"/>
            <a:ext cx="5295459" cy="618186"/>
          </a:xfrm>
          <a:prstGeom prst="rect">
            <a:avLst/>
          </a:prstGeom>
        </p:spPr>
        <p:txBody>
          <a:bodyPr lIns="0" tIns="0"/>
          <a:lstStyle>
            <a:lvl1pPr>
              <a:defRPr lang="ca-ES" sz="3500" b="0" i="0" kern="1200" dirty="0">
                <a:solidFill>
                  <a:srgbClr val="FF0000"/>
                </a:solidFill>
                <a:latin typeface="HelveticaNeueLT Std Med" panose="020B0604020202020204" pitchFamily="34" charset="77"/>
                <a:ea typeface="+mn-ea"/>
                <a:cs typeface="+mn-cs"/>
              </a:defRPr>
            </a:lvl1pPr>
          </a:lstStyle>
          <a:p>
            <a:pPr marL="0" marR="0" lvl="0" indent="0" algn="l" defTabSz="914400" rtl="0" eaLnBrk="1" fontAlgn="auto" latinLnBrk="0" hangingPunct="1">
              <a:lnSpc>
                <a:spcPts val="4500"/>
              </a:lnSpc>
              <a:spcBef>
                <a:spcPts val="1000"/>
              </a:spcBef>
              <a:spcAft>
                <a:spcPts val="0"/>
              </a:spcAft>
              <a:buClrTx/>
              <a:buSzTx/>
              <a:buFontTx/>
              <a:buNone/>
              <a:tabLst/>
            </a:pPr>
            <a:r>
              <a:rPr lang="ca-ES" dirty="0"/>
              <a:t>Què és ACCIÓ?</a:t>
            </a:r>
          </a:p>
        </p:txBody>
      </p:sp>
      <p:sp>
        <p:nvSpPr>
          <p:cNvPr id="12" name="Marcador de texto 14">
            <a:extLst>
              <a:ext uri="{FF2B5EF4-FFF2-40B4-BE49-F238E27FC236}">
                <a16:creationId xmlns:a16="http://schemas.microsoft.com/office/drawing/2014/main" id="{177A46A8-1318-0442-B453-5E6F6238629B}"/>
              </a:ext>
            </a:extLst>
          </p:cNvPr>
          <p:cNvSpPr>
            <a:spLocks noGrp="1"/>
          </p:cNvSpPr>
          <p:nvPr>
            <p:ph type="body" sz="quarter" idx="13" hasCustomPrompt="1"/>
          </p:nvPr>
        </p:nvSpPr>
        <p:spPr>
          <a:xfrm>
            <a:off x="622298" y="1614291"/>
            <a:ext cx="5295458" cy="4124527"/>
          </a:xfrm>
          <a:prstGeom prst="rect">
            <a:avLst/>
          </a:prstGeom>
        </p:spPr>
        <p:txBody>
          <a:bodyPr wrap="square" lIns="0" tIns="0" rIns="0" bIns="0">
            <a:spAutoFit/>
          </a:bodyPr>
          <a:lstStyle>
            <a:lvl1pPr marL="0" marR="0" indent="0" algn="l" defTabSz="914400" rtl="0" eaLnBrk="1" fontAlgn="auto" latinLnBrk="0" hangingPunct="1">
              <a:lnSpc>
                <a:spcPts val="4500"/>
              </a:lnSpc>
              <a:spcBef>
                <a:spcPts val="1000"/>
              </a:spcBef>
              <a:spcAft>
                <a:spcPts val="0"/>
              </a:spcAft>
              <a:buClrTx/>
              <a:buSzTx/>
              <a:buFontTx/>
              <a:buNone/>
              <a:tabLst/>
              <a:defRPr sz="3500" b="0" i="0">
                <a:solidFill>
                  <a:srgbClr val="FF0000"/>
                </a:solidFill>
                <a:latin typeface="HelveticaNeueLT Std Med" panose="020B0604020202020204" pitchFamily="34" charset="77"/>
              </a:defRPr>
            </a:lvl1pPr>
            <a:lvl2pPr marL="0" indent="-288000">
              <a:lnSpc>
                <a:spcPts val="4500"/>
              </a:lnSpc>
              <a:spcBef>
                <a:spcPts val="1000"/>
              </a:spcBef>
              <a:buClr>
                <a:srgbClr val="FF0000"/>
              </a:buClr>
              <a:buFont typeface="Arial" panose="020B0604020202020204" pitchFamily="34" charset="0"/>
              <a:buChar char="•"/>
              <a:defRPr sz="3500" b="0" i="0">
                <a:solidFill>
                  <a:srgbClr val="424242"/>
                </a:solidFill>
                <a:latin typeface="HelveticaNeueLT Std Thin" panose="020B0403020202020204" pitchFamily="34" charset="77"/>
              </a:defRPr>
            </a:lvl2pPr>
          </a:lstStyle>
          <a:p>
            <a:pPr marL="0" marR="0" lvl="1" indent="0" algn="l" defTabSz="914400" rtl="0" eaLnBrk="1" fontAlgn="auto" latinLnBrk="0" hangingPunct="1">
              <a:lnSpc>
                <a:spcPts val="4500"/>
              </a:lnSpc>
              <a:spcBef>
                <a:spcPts val="1000"/>
              </a:spcBef>
              <a:spcAft>
                <a:spcPts val="0"/>
              </a:spcAft>
              <a:buClrTx/>
              <a:buSzTx/>
              <a:buFontTx/>
              <a:buNone/>
              <a:tabLst/>
              <a:defRPr/>
            </a:pPr>
            <a:r>
              <a:rPr lang="ca-ES" noProof="0" dirty="0"/>
              <a:t>És l’agència del Govern de la Generalitat de Catalunya </a:t>
            </a:r>
            <a:br>
              <a:rPr lang="ca-ES" noProof="0" dirty="0"/>
            </a:br>
            <a:r>
              <a:rPr lang="ca-ES" noProof="0" dirty="0"/>
              <a:t>per a la competitivitat de l’empresa. </a:t>
            </a:r>
            <a:r>
              <a:rPr lang="ca-ES" noProof="0" dirty="0" err="1"/>
              <a:t>Lorem</a:t>
            </a:r>
            <a:r>
              <a:rPr lang="ca-ES" noProof="0" dirty="0"/>
              <a:t> </a:t>
            </a:r>
            <a:r>
              <a:rPr lang="ca-ES" noProof="0" dirty="0" err="1"/>
              <a:t>ipsum</a:t>
            </a:r>
            <a:r>
              <a:rPr lang="ca-ES" noProof="0" dirty="0"/>
              <a:t> dolor sit </a:t>
            </a:r>
            <a:r>
              <a:rPr lang="ca-ES" noProof="0" dirty="0" err="1"/>
              <a:t>amet</a:t>
            </a:r>
            <a:r>
              <a:rPr lang="ca-ES" noProof="0" dirty="0"/>
              <a:t> </a:t>
            </a:r>
            <a:r>
              <a:rPr lang="ca-ES" noProof="0" dirty="0" err="1"/>
              <a:t>consectetur</a:t>
            </a:r>
            <a:r>
              <a:rPr lang="ca-ES" noProof="0" dirty="0"/>
              <a:t> </a:t>
            </a:r>
            <a:r>
              <a:rPr lang="ca-ES" noProof="0" dirty="0" err="1"/>
              <a:t>adipiscing</a:t>
            </a:r>
            <a:r>
              <a:rPr lang="ca-ES" noProof="0" dirty="0"/>
              <a:t> elit.</a:t>
            </a:r>
          </a:p>
        </p:txBody>
      </p:sp>
      <p:sp>
        <p:nvSpPr>
          <p:cNvPr id="8" name="CuadroTexto 7">
            <a:extLst>
              <a:ext uri="{FF2B5EF4-FFF2-40B4-BE49-F238E27FC236}">
                <a16:creationId xmlns:a16="http://schemas.microsoft.com/office/drawing/2014/main" id="{4AD12D09-37B7-124E-8889-F9BE4D4D0FD1}"/>
              </a:ext>
            </a:extLst>
          </p:cNvPr>
          <p:cNvSpPr txBox="1"/>
          <p:nvPr userDrawn="1"/>
        </p:nvSpPr>
        <p:spPr>
          <a:xfrm>
            <a:off x="10667028" y="447783"/>
            <a:ext cx="894735" cy="204788"/>
          </a:xfrm>
          <a:prstGeom prst="rect">
            <a:avLst/>
          </a:prstGeom>
          <a:noFill/>
        </p:spPr>
        <p:txBody>
          <a:bodyPr wrap="square" lIns="0" tIns="0" rIns="0" bIns="0" rtlCol="0" anchor="b">
            <a:noAutofit/>
          </a:bodyPr>
          <a:lstStyle/>
          <a:p>
            <a:pPr algn="r"/>
            <a:fld id="{273BF2AF-3D77-874B-8939-73755AEB327A}" type="slidenum">
              <a:rPr lang="es-ES" sz="900" b="0" i="0" kern="1200" smtClean="0">
                <a:solidFill>
                  <a:srgbClr val="FF0000"/>
                </a:solidFill>
                <a:latin typeface="HelveticaNeueLT Std Lt" panose="020B0403020202020204" pitchFamily="34" charset="77"/>
                <a:ea typeface="+mn-ea"/>
                <a:cs typeface="+mn-cs"/>
              </a:rPr>
              <a:pPr algn="r"/>
              <a:t>‹#›</a:t>
            </a:fld>
            <a:endParaRPr lang="es-ES" sz="900" b="0" i="0" kern="1200" dirty="0">
              <a:solidFill>
                <a:srgbClr val="FF0000"/>
              </a:solidFill>
              <a:latin typeface="HelveticaNeueLT Std Lt" panose="020B0403020202020204" pitchFamily="34" charset="77"/>
              <a:ea typeface="+mn-ea"/>
              <a:cs typeface="+mn-cs"/>
            </a:endParaRPr>
          </a:p>
        </p:txBody>
      </p:sp>
    </p:spTree>
    <p:extLst>
      <p:ext uri="{BB962C8B-B14F-4D97-AF65-F5344CB8AC3E}">
        <p14:creationId xmlns:p14="http://schemas.microsoft.com/office/powerpoint/2010/main" val="643725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FFBB7B00-7EEF-4038-B7D7-4ACDD18FACC9}"/>
              </a:ext>
            </a:extLst>
          </p:cNvPr>
          <p:cNvSpPr>
            <a:spLocks noGrp="1"/>
          </p:cNvSpPr>
          <p:nvPr>
            <p:ph type="title" hasCustomPrompt="1"/>
          </p:nvPr>
        </p:nvSpPr>
        <p:spPr>
          <a:xfrm>
            <a:off x="622300" y="968375"/>
            <a:ext cx="5543551" cy="706421"/>
          </a:xfrm>
          <a:prstGeom prst="rect">
            <a:avLst/>
          </a:prstGeom>
        </p:spPr>
        <p:txBody>
          <a:bodyPr lIns="0" tIns="0"/>
          <a:lstStyle>
            <a:lvl1pPr>
              <a:lnSpc>
                <a:spcPct val="100000"/>
              </a:lnSpc>
              <a:defRPr lang="es-ES" sz="1800" b="0" i="0" kern="1200" dirty="0">
                <a:solidFill>
                  <a:srgbClr val="FF0000"/>
                </a:solidFill>
                <a:latin typeface="HelveticaNeueLT Std Med" panose="020B0604020202020204" pitchFamily="34" charset="77"/>
                <a:ea typeface="+mn-ea"/>
                <a:cs typeface="+mn-cs"/>
              </a:defRPr>
            </a:lvl1pPr>
          </a:lstStyle>
          <a:p>
            <a:pPr lvl="0"/>
            <a:r>
              <a:rPr lang="ca-ES" noProof="0" dirty="0"/>
              <a:t>És l’agència del Govern de la Generalitat de Catalunya per a la competitivitat de l’empresa.</a:t>
            </a:r>
          </a:p>
        </p:txBody>
      </p:sp>
      <p:sp>
        <p:nvSpPr>
          <p:cNvPr id="12" name="Marcador de texto 14">
            <a:extLst>
              <a:ext uri="{FF2B5EF4-FFF2-40B4-BE49-F238E27FC236}">
                <a16:creationId xmlns:a16="http://schemas.microsoft.com/office/drawing/2014/main" id="{7AC54675-8C89-574F-A092-017BB73D47C0}"/>
              </a:ext>
            </a:extLst>
          </p:cNvPr>
          <p:cNvSpPr>
            <a:spLocks noGrp="1"/>
          </p:cNvSpPr>
          <p:nvPr>
            <p:ph type="body" sz="quarter" idx="12" hasCustomPrompt="1"/>
          </p:nvPr>
        </p:nvSpPr>
        <p:spPr>
          <a:xfrm>
            <a:off x="622300" y="1674796"/>
            <a:ext cx="5543551" cy="2216632"/>
          </a:xfrm>
          <a:prstGeom prst="rect">
            <a:avLst/>
          </a:prstGeom>
        </p:spPr>
        <p:txBody>
          <a:bodyPr wrap="square" lIns="0" tIns="0" rIns="0" bIns="0">
            <a:spAutoFit/>
          </a:bodyPr>
          <a:lstStyle>
            <a:lvl1pPr marL="0" marR="0" indent="0" algn="l" defTabSz="914400" rtl="0" eaLnBrk="1" fontAlgn="auto" latinLnBrk="0" hangingPunct="1">
              <a:lnSpc>
                <a:spcPts val="2500"/>
              </a:lnSpc>
              <a:spcBef>
                <a:spcPts val="0"/>
              </a:spcBef>
              <a:spcAft>
                <a:spcPts val="0"/>
              </a:spcAft>
              <a:buClrTx/>
              <a:buSzTx/>
              <a:buFontTx/>
              <a:buNone/>
              <a:tabLst/>
              <a:defRPr sz="1800" b="0" i="0">
                <a:solidFill>
                  <a:srgbClr val="FF0000"/>
                </a:solidFill>
                <a:latin typeface="HelveticaNeueLT Std Med" panose="020B0604020202020204" pitchFamily="34" charset="77"/>
              </a:defRPr>
            </a:lvl1pPr>
            <a:lvl2pPr marL="0" marR="0" indent="0" algn="l" defTabSz="914400" rtl="0" eaLnBrk="1" fontAlgn="auto" latinLnBrk="0" hangingPunct="1">
              <a:lnSpc>
                <a:spcPts val="2500"/>
              </a:lnSpc>
              <a:spcBef>
                <a:spcPts val="1000"/>
              </a:spcBef>
              <a:spcAft>
                <a:spcPts val="0"/>
              </a:spcAft>
              <a:buClrTx/>
              <a:buSzTx/>
              <a:buFontTx/>
              <a:buNone/>
              <a:tabLst/>
              <a:defRPr sz="1800" b="0" i="0">
                <a:solidFill>
                  <a:srgbClr val="424242"/>
                </a:solidFill>
                <a:latin typeface="HelveticaNeueLT Std Thin" panose="020B0403020202020204" pitchFamily="34" charset="77"/>
              </a:defRPr>
            </a:lvl2pPr>
          </a:lstStyle>
          <a:p>
            <a:pPr marL="0" marR="0" lvl="1" indent="0" algn="l" defTabSz="914400" rtl="0" eaLnBrk="1" fontAlgn="auto" latinLnBrk="0" hangingPunct="1">
              <a:lnSpc>
                <a:spcPts val="2500"/>
              </a:lnSpc>
              <a:spcBef>
                <a:spcPts val="1000"/>
              </a:spcBef>
              <a:spcAft>
                <a:spcPts val="0"/>
              </a:spcAft>
              <a:buClrTx/>
              <a:buSzTx/>
              <a:buFontTx/>
              <a:buNone/>
              <a:tabLst/>
              <a:defRPr/>
            </a:pPr>
            <a:r>
              <a:rPr lang="ca-ES" noProof="0" dirty="0" err="1"/>
              <a:t>Lorem</a:t>
            </a:r>
            <a:r>
              <a:rPr lang="ca-ES" noProof="0" dirty="0"/>
              <a:t> </a:t>
            </a:r>
            <a:r>
              <a:rPr lang="ca-ES" noProof="0" dirty="0" err="1"/>
              <a:t>ipsum</a:t>
            </a:r>
            <a:r>
              <a:rPr lang="ca-ES" noProof="0" dirty="0"/>
              <a:t> dolor sit </a:t>
            </a:r>
            <a:r>
              <a:rPr lang="ca-ES" noProof="0" dirty="0" err="1"/>
              <a:t>amet</a:t>
            </a:r>
            <a:r>
              <a:rPr lang="ca-ES" noProof="0" dirty="0"/>
              <a:t>, </a:t>
            </a:r>
            <a:r>
              <a:rPr lang="ca-ES" noProof="0" dirty="0" err="1"/>
              <a:t>consectetur</a:t>
            </a:r>
            <a:r>
              <a:rPr lang="ca-ES" noProof="0" dirty="0"/>
              <a:t> </a:t>
            </a:r>
            <a:r>
              <a:rPr lang="ca-ES" noProof="0" dirty="0" err="1"/>
              <a:t>adipiscing</a:t>
            </a:r>
            <a:r>
              <a:rPr lang="ca-ES" noProof="0" dirty="0"/>
              <a:t> elit, </a:t>
            </a:r>
            <a:r>
              <a:rPr lang="ca-ES" noProof="0" dirty="0" err="1"/>
              <a:t>sed</a:t>
            </a:r>
            <a:r>
              <a:rPr lang="ca-ES" noProof="0" dirty="0"/>
              <a:t> do </a:t>
            </a:r>
            <a:r>
              <a:rPr lang="ca-ES" noProof="0" dirty="0" err="1"/>
              <a:t>eiusmod</a:t>
            </a:r>
            <a:r>
              <a:rPr lang="ca-ES" noProof="0" dirty="0"/>
              <a:t> </a:t>
            </a:r>
            <a:r>
              <a:rPr lang="ca-ES" noProof="0" dirty="0" err="1"/>
              <a:t>tempor</a:t>
            </a:r>
            <a:r>
              <a:rPr lang="ca-ES" noProof="0" dirty="0"/>
              <a:t> </a:t>
            </a:r>
            <a:r>
              <a:rPr lang="ca-ES" noProof="0" dirty="0" err="1"/>
              <a:t>incididunt</a:t>
            </a:r>
            <a:r>
              <a:rPr lang="ca-ES" noProof="0" dirty="0"/>
              <a:t> ut </a:t>
            </a:r>
            <a:r>
              <a:rPr lang="ca-ES" noProof="0" dirty="0" err="1"/>
              <a:t>labore</a:t>
            </a:r>
            <a:r>
              <a:rPr lang="ca-ES" noProof="0" dirty="0"/>
              <a:t> et </a:t>
            </a:r>
            <a:r>
              <a:rPr lang="ca-ES" noProof="0" dirty="0" err="1"/>
              <a:t>dolore</a:t>
            </a:r>
            <a:r>
              <a:rPr lang="ca-ES" noProof="0" dirty="0"/>
              <a:t> magna </a:t>
            </a:r>
            <a:r>
              <a:rPr lang="ca-ES" noProof="0" dirty="0" err="1"/>
              <a:t>aliqua</a:t>
            </a:r>
            <a:r>
              <a:rPr lang="ca-ES" noProof="0" dirty="0"/>
              <a:t>. Ut </a:t>
            </a:r>
            <a:r>
              <a:rPr lang="ca-ES" noProof="0" dirty="0" err="1"/>
              <a:t>enim</a:t>
            </a:r>
            <a:r>
              <a:rPr lang="ca-ES" noProof="0" dirty="0"/>
              <a:t> ad </a:t>
            </a:r>
            <a:r>
              <a:rPr lang="ca-ES" noProof="0" dirty="0" err="1"/>
              <a:t>minim</a:t>
            </a:r>
            <a:r>
              <a:rPr lang="ca-ES" noProof="0" dirty="0"/>
              <a:t> </a:t>
            </a:r>
            <a:r>
              <a:rPr lang="ca-ES" noProof="0" dirty="0" err="1"/>
              <a:t>veniam</a:t>
            </a:r>
            <a:r>
              <a:rPr lang="ca-ES" noProof="0" dirty="0"/>
              <a:t>, </a:t>
            </a:r>
            <a:r>
              <a:rPr lang="ca-ES" noProof="0" dirty="0" err="1"/>
              <a:t>quis</a:t>
            </a:r>
            <a:r>
              <a:rPr lang="ca-ES" noProof="0" dirty="0"/>
              <a:t> </a:t>
            </a:r>
            <a:r>
              <a:rPr lang="ca-ES" noProof="0" dirty="0" err="1"/>
              <a:t>nostrud</a:t>
            </a:r>
            <a:r>
              <a:rPr lang="ca-ES" noProof="0" dirty="0"/>
              <a:t> </a:t>
            </a:r>
            <a:r>
              <a:rPr lang="ca-ES" noProof="0" dirty="0" err="1"/>
              <a:t>exercitation</a:t>
            </a:r>
            <a:r>
              <a:rPr lang="ca-ES" noProof="0" dirty="0"/>
              <a:t> </a:t>
            </a:r>
            <a:r>
              <a:rPr lang="ca-ES" noProof="0" dirty="0" err="1"/>
              <a:t>ullamco</a:t>
            </a:r>
            <a:r>
              <a:rPr lang="ca-ES" noProof="0" dirty="0"/>
              <a:t> laboris </a:t>
            </a:r>
            <a:r>
              <a:rPr lang="ca-ES" noProof="0" dirty="0" err="1"/>
              <a:t>nisi</a:t>
            </a:r>
            <a:r>
              <a:rPr lang="ca-ES" noProof="0" dirty="0"/>
              <a:t> ut </a:t>
            </a:r>
            <a:r>
              <a:rPr lang="ca-ES" noProof="0" dirty="0" err="1"/>
              <a:t>aliquip</a:t>
            </a:r>
            <a:r>
              <a:rPr lang="ca-ES" noProof="0" dirty="0"/>
              <a:t> ex </a:t>
            </a:r>
            <a:r>
              <a:rPr lang="ca-ES" noProof="0" dirty="0" err="1"/>
              <a:t>ea</a:t>
            </a:r>
            <a:r>
              <a:rPr lang="ca-ES" noProof="0" dirty="0"/>
              <a:t> </a:t>
            </a:r>
            <a:r>
              <a:rPr lang="ca-ES" noProof="0" dirty="0" err="1"/>
              <a:t>commodo</a:t>
            </a:r>
            <a:r>
              <a:rPr lang="ca-ES" noProof="0" dirty="0"/>
              <a:t> </a:t>
            </a:r>
            <a:r>
              <a:rPr lang="ca-ES" noProof="0" dirty="0" err="1"/>
              <a:t>consequat</a:t>
            </a:r>
            <a:r>
              <a:rPr lang="ca-ES" noProof="0" dirty="0"/>
              <a:t>. Duis aute </a:t>
            </a:r>
            <a:r>
              <a:rPr lang="ca-ES" noProof="0" dirty="0" err="1"/>
              <a:t>irure</a:t>
            </a:r>
            <a:r>
              <a:rPr lang="ca-ES" noProof="0" dirty="0"/>
              <a:t> dolor in </a:t>
            </a:r>
            <a:r>
              <a:rPr lang="ca-ES" noProof="0" dirty="0" err="1"/>
              <a:t>reprehenderit</a:t>
            </a:r>
            <a:r>
              <a:rPr lang="ca-ES" noProof="0" dirty="0"/>
              <a:t> in </a:t>
            </a:r>
            <a:r>
              <a:rPr lang="ca-ES" noProof="0" dirty="0" err="1"/>
              <a:t>voluptate</a:t>
            </a:r>
            <a:r>
              <a:rPr lang="ca-ES" noProof="0" dirty="0"/>
              <a:t> </a:t>
            </a:r>
            <a:r>
              <a:rPr lang="ca-ES" noProof="0" dirty="0" err="1"/>
              <a:t>velit</a:t>
            </a:r>
            <a:r>
              <a:rPr lang="ca-ES" noProof="0" dirty="0"/>
              <a:t> </a:t>
            </a:r>
            <a:r>
              <a:rPr lang="ca-ES" noProof="0" dirty="0" err="1"/>
              <a:t>esse</a:t>
            </a:r>
            <a:r>
              <a:rPr lang="ca-ES" noProof="0" dirty="0"/>
              <a:t> </a:t>
            </a:r>
            <a:r>
              <a:rPr lang="ca-ES" noProof="0" dirty="0" err="1"/>
              <a:t>cillum</a:t>
            </a:r>
            <a:r>
              <a:rPr lang="ca-ES" noProof="0" dirty="0"/>
              <a:t> </a:t>
            </a:r>
            <a:r>
              <a:rPr lang="ca-ES" noProof="0" dirty="0" err="1"/>
              <a:t>dolore</a:t>
            </a:r>
            <a:r>
              <a:rPr lang="ca-ES" noProof="0" dirty="0"/>
              <a:t> eu </a:t>
            </a:r>
            <a:r>
              <a:rPr lang="ca-ES" noProof="0" dirty="0" err="1"/>
              <a:t>fugiat</a:t>
            </a:r>
            <a:r>
              <a:rPr lang="ca-ES" noProof="0" dirty="0"/>
              <a:t> </a:t>
            </a:r>
            <a:r>
              <a:rPr lang="ca-ES" noProof="0" dirty="0" err="1"/>
              <a:t>nulla</a:t>
            </a:r>
            <a:r>
              <a:rPr lang="ca-ES" noProof="0" dirty="0"/>
              <a:t> </a:t>
            </a:r>
            <a:r>
              <a:rPr lang="ca-ES" noProof="0" dirty="0" err="1"/>
              <a:t>pariatur</a:t>
            </a:r>
            <a:r>
              <a:rPr lang="ca-ES" noProof="0" dirty="0"/>
              <a:t>.</a:t>
            </a:r>
          </a:p>
        </p:txBody>
      </p:sp>
      <p:sp>
        <p:nvSpPr>
          <p:cNvPr id="5" name="CuadroTexto 4">
            <a:extLst>
              <a:ext uri="{FF2B5EF4-FFF2-40B4-BE49-F238E27FC236}">
                <a16:creationId xmlns:a16="http://schemas.microsoft.com/office/drawing/2014/main" id="{F28D8163-4990-C645-9487-D00A60532C9E}"/>
              </a:ext>
            </a:extLst>
          </p:cNvPr>
          <p:cNvSpPr txBox="1"/>
          <p:nvPr userDrawn="1"/>
        </p:nvSpPr>
        <p:spPr>
          <a:xfrm>
            <a:off x="10667028" y="447783"/>
            <a:ext cx="894735" cy="204788"/>
          </a:xfrm>
          <a:prstGeom prst="rect">
            <a:avLst/>
          </a:prstGeom>
          <a:noFill/>
        </p:spPr>
        <p:txBody>
          <a:bodyPr wrap="square" lIns="0" tIns="0" rIns="0" bIns="0" rtlCol="0" anchor="b">
            <a:noAutofit/>
          </a:bodyPr>
          <a:lstStyle/>
          <a:p>
            <a:pPr algn="r"/>
            <a:fld id="{273BF2AF-3D77-874B-8939-73755AEB327A}" type="slidenum">
              <a:rPr lang="es-ES" sz="900" b="0" i="0" kern="1200" smtClean="0">
                <a:solidFill>
                  <a:srgbClr val="FF0000"/>
                </a:solidFill>
                <a:latin typeface="HelveticaNeueLT Std Lt" panose="020B0403020202020204" pitchFamily="34" charset="77"/>
                <a:ea typeface="+mn-ea"/>
                <a:cs typeface="+mn-cs"/>
              </a:rPr>
              <a:pPr algn="r"/>
              <a:t>‹#›</a:t>
            </a:fld>
            <a:endParaRPr lang="es-ES" sz="900" b="0" i="0" kern="1200" dirty="0">
              <a:solidFill>
                <a:srgbClr val="FF0000"/>
              </a:solidFill>
              <a:latin typeface="HelveticaNeueLT Std Lt" panose="020B0403020202020204" pitchFamily="34" charset="77"/>
              <a:ea typeface="+mn-ea"/>
              <a:cs typeface="+mn-cs"/>
            </a:endParaRPr>
          </a:p>
        </p:txBody>
      </p:sp>
    </p:spTree>
    <p:extLst>
      <p:ext uri="{BB962C8B-B14F-4D97-AF65-F5344CB8AC3E}">
        <p14:creationId xmlns:p14="http://schemas.microsoft.com/office/powerpoint/2010/main" val="304554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ext + imatge">
    <p:spTree>
      <p:nvGrpSpPr>
        <p:cNvPr id="1" name=""/>
        <p:cNvGrpSpPr/>
        <p:nvPr/>
      </p:nvGrpSpPr>
      <p:grpSpPr>
        <a:xfrm>
          <a:off x="0" y="0"/>
          <a:ext cx="0" cy="0"/>
          <a:chOff x="0" y="0"/>
          <a:chExt cx="0" cy="0"/>
        </a:xfrm>
      </p:grpSpPr>
      <p:sp>
        <p:nvSpPr>
          <p:cNvPr id="6" name="Redondear rectángulo de esquina del mismo lado 5">
            <a:extLst>
              <a:ext uri="{FF2B5EF4-FFF2-40B4-BE49-F238E27FC236}">
                <a16:creationId xmlns:a16="http://schemas.microsoft.com/office/drawing/2014/main" id="{655701F9-1D59-F84C-A0AA-B04A23BFA8A4}"/>
              </a:ext>
              <a:ext uri="{C183D7F6-B498-43B3-948B-1728B52AA6E4}">
                <adec:decorative xmlns:adec="http://schemas.microsoft.com/office/drawing/2017/decorative" xmlns="" val="1"/>
              </a:ext>
            </a:extLst>
          </p:cNvPr>
          <p:cNvSpPr>
            <a:spLocks/>
          </p:cNvSpPr>
          <p:nvPr userDrawn="1"/>
        </p:nvSpPr>
        <p:spPr>
          <a:xfrm rot="10800000">
            <a:off x="7229364" y="415925"/>
            <a:ext cx="4340336" cy="5403850"/>
          </a:xfrm>
          <a:prstGeom prst="round2SameRect">
            <a:avLst>
              <a:gd name="adj1" fmla="val 50000"/>
              <a:gd name="adj2" fmla="val 0"/>
            </a:avLst>
          </a:prstGeom>
          <a:blipFill dpi="0" rotWithShape="0">
            <a:blip r:embed="rId2" cstate="email">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Rectángulo 7">
            <a:extLst>
              <a:ext uri="{FF2B5EF4-FFF2-40B4-BE49-F238E27FC236}">
                <a16:creationId xmlns:a16="http://schemas.microsoft.com/office/drawing/2014/main" id="{DAEA1B3D-360A-6541-B18C-69A76F7897D5}"/>
              </a:ext>
              <a:ext uri="{C183D7F6-B498-43B3-948B-1728B52AA6E4}">
                <adec:decorative xmlns:adec="http://schemas.microsoft.com/office/drawing/2017/decorative" xmlns="" val="1"/>
              </a:ext>
            </a:extLst>
          </p:cNvPr>
          <p:cNvSpPr/>
          <p:nvPr userDrawn="1"/>
        </p:nvSpPr>
        <p:spPr>
          <a:xfrm rot="5400000">
            <a:off x="8185049" y="-560424"/>
            <a:ext cx="2428969" cy="4340334"/>
          </a:xfrm>
          <a:prstGeom prst="rect">
            <a:avLst/>
          </a:prstGeom>
          <a:gradFill>
            <a:gsLst>
              <a:gs pos="24000">
                <a:srgbClr val="FFFFFF"/>
              </a:gs>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 name="Títol 1">
            <a:extLst>
              <a:ext uri="{FF2B5EF4-FFF2-40B4-BE49-F238E27FC236}">
                <a16:creationId xmlns:a16="http://schemas.microsoft.com/office/drawing/2014/main" id="{ECAA42E1-2FB9-41D8-B13E-ED67D6973299}"/>
              </a:ext>
            </a:extLst>
          </p:cNvPr>
          <p:cNvSpPr>
            <a:spLocks noGrp="1"/>
          </p:cNvSpPr>
          <p:nvPr>
            <p:ph type="title" hasCustomPrompt="1"/>
          </p:nvPr>
        </p:nvSpPr>
        <p:spPr>
          <a:xfrm>
            <a:off x="623092" y="968375"/>
            <a:ext cx="5542760" cy="709696"/>
          </a:xfrm>
          <a:prstGeom prst="rect">
            <a:avLst/>
          </a:prstGeom>
        </p:spPr>
        <p:txBody>
          <a:bodyPr lIns="0" tIns="0"/>
          <a:lstStyle>
            <a:lvl1pPr>
              <a:defRPr lang="es-ES" sz="1800" b="0" i="0" kern="1200" dirty="0">
                <a:solidFill>
                  <a:srgbClr val="FF0000"/>
                </a:solidFill>
                <a:latin typeface="HelveticaNeueLT Std Med" panose="020B0604020202020204" pitchFamily="34" charset="77"/>
                <a:ea typeface="+mn-ea"/>
                <a:cs typeface="+mn-cs"/>
              </a:defRPr>
            </a:lvl1pPr>
          </a:lstStyle>
          <a:p>
            <a:pPr lvl="0"/>
            <a:r>
              <a:rPr lang="ca-ES" noProof="0" dirty="0"/>
              <a:t>És l’agència del Govern de la Generalitat de Catalunya per a la competitivitat de l’empresa.</a:t>
            </a:r>
          </a:p>
        </p:txBody>
      </p:sp>
      <p:sp>
        <p:nvSpPr>
          <p:cNvPr id="12" name="Marcador de texto 14">
            <a:extLst>
              <a:ext uri="{FF2B5EF4-FFF2-40B4-BE49-F238E27FC236}">
                <a16:creationId xmlns:a16="http://schemas.microsoft.com/office/drawing/2014/main" id="{7AC54675-8C89-574F-A092-017BB73D47C0}"/>
              </a:ext>
            </a:extLst>
          </p:cNvPr>
          <p:cNvSpPr>
            <a:spLocks noGrp="1"/>
          </p:cNvSpPr>
          <p:nvPr>
            <p:ph type="body" sz="quarter" idx="12" hasCustomPrompt="1"/>
          </p:nvPr>
        </p:nvSpPr>
        <p:spPr>
          <a:xfrm>
            <a:off x="623092" y="1715912"/>
            <a:ext cx="5543551" cy="2216632"/>
          </a:xfrm>
          <a:prstGeom prst="rect">
            <a:avLst/>
          </a:prstGeom>
        </p:spPr>
        <p:txBody>
          <a:bodyPr wrap="square" lIns="0" tIns="0" rIns="0" bIns="0">
            <a:spAutoFit/>
          </a:bodyPr>
          <a:lstStyle>
            <a:lvl1pPr marL="0" marR="0" indent="0" algn="l" defTabSz="914400" rtl="0" eaLnBrk="1" fontAlgn="auto" latinLnBrk="0" hangingPunct="1">
              <a:lnSpc>
                <a:spcPts val="2500"/>
              </a:lnSpc>
              <a:spcBef>
                <a:spcPts val="0"/>
              </a:spcBef>
              <a:spcAft>
                <a:spcPts val="0"/>
              </a:spcAft>
              <a:buClrTx/>
              <a:buSzTx/>
              <a:buFontTx/>
              <a:buNone/>
              <a:tabLst/>
              <a:defRPr sz="1800" b="0" i="0">
                <a:solidFill>
                  <a:srgbClr val="FF0000"/>
                </a:solidFill>
                <a:latin typeface="HelveticaNeueLT Std Med" panose="020B0604020202020204" pitchFamily="34" charset="77"/>
              </a:defRPr>
            </a:lvl1pPr>
            <a:lvl2pPr marL="0" marR="0" indent="0" algn="l" defTabSz="914400" rtl="0" eaLnBrk="1" fontAlgn="auto" latinLnBrk="0" hangingPunct="1">
              <a:lnSpc>
                <a:spcPts val="2500"/>
              </a:lnSpc>
              <a:spcBef>
                <a:spcPts val="1000"/>
              </a:spcBef>
              <a:spcAft>
                <a:spcPts val="0"/>
              </a:spcAft>
              <a:buClrTx/>
              <a:buSzTx/>
              <a:buFontTx/>
              <a:buNone/>
              <a:tabLst/>
              <a:defRPr sz="1800" b="0" i="0">
                <a:solidFill>
                  <a:srgbClr val="424242"/>
                </a:solidFill>
                <a:latin typeface="HelveticaNeueLT Std Thin" panose="020B0403020202020204" pitchFamily="34" charset="77"/>
              </a:defRPr>
            </a:lvl2pPr>
          </a:lstStyle>
          <a:p>
            <a:pPr marL="0" marR="0" lvl="1" indent="0" algn="l" defTabSz="914400" rtl="0" eaLnBrk="1" fontAlgn="auto" latinLnBrk="0" hangingPunct="1">
              <a:lnSpc>
                <a:spcPts val="2500"/>
              </a:lnSpc>
              <a:spcBef>
                <a:spcPts val="1000"/>
              </a:spcBef>
              <a:spcAft>
                <a:spcPts val="0"/>
              </a:spcAft>
              <a:buClrTx/>
              <a:buSzTx/>
              <a:buFontTx/>
              <a:buNone/>
              <a:tabLst/>
              <a:defRPr/>
            </a:pPr>
            <a:r>
              <a:rPr lang="ca-ES" noProof="0" dirty="0" err="1"/>
              <a:t>Lorem</a:t>
            </a:r>
            <a:r>
              <a:rPr lang="ca-ES" noProof="0" dirty="0"/>
              <a:t> </a:t>
            </a:r>
            <a:r>
              <a:rPr lang="ca-ES" noProof="0" dirty="0" err="1"/>
              <a:t>ipsum</a:t>
            </a:r>
            <a:r>
              <a:rPr lang="ca-ES" noProof="0" dirty="0"/>
              <a:t> dolor sit </a:t>
            </a:r>
            <a:r>
              <a:rPr lang="ca-ES" noProof="0" dirty="0" err="1"/>
              <a:t>amet</a:t>
            </a:r>
            <a:r>
              <a:rPr lang="ca-ES" noProof="0" dirty="0"/>
              <a:t>, </a:t>
            </a:r>
            <a:r>
              <a:rPr lang="ca-ES" noProof="0" dirty="0" err="1"/>
              <a:t>consectetur</a:t>
            </a:r>
            <a:r>
              <a:rPr lang="ca-ES" noProof="0" dirty="0"/>
              <a:t> </a:t>
            </a:r>
            <a:r>
              <a:rPr lang="ca-ES" noProof="0" dirty="0" err="1"/>
              <a:t>adipiscing</a:t>
            </a:r>
            <a:r>
              <a:rPr lang="ca-ES" noProof="0" dirty="0"/>
              <a:t> elit, </a:t>
            </a:r>
            <a:r>
              <a:rPr lang="ca-ES" noProof="0" dirty="0" err="1"/>
              <a:t>sed</a:t>
            </a:r>
            <a:r>
              <a:rPr lang="ca-ES" noProof="0" dirty="0"/>
              <a:t> do </a:t>
            </a:r>
            <a:r>
              <a:rPr lang="ca-ES" noProof="0" dirty="0" err="1"/>
              <a:t>eiusmod</a:t>
            </a:r>
            <a:r>
              <a:rPr lang="ca-ES" noProof="0" dirty="0"/>
              <a:t> </a:t>
            </a:r>
            <a:r>
              <a:rPr lang="ca-ES" noProof="0" dirty="0" err="1"/>
              <a:t>tempor</a:t>
            </a:r>
            <a:r>
              <a:rPr lang="ca-ES" noProof="0" dirty="0"/>
              <a:t> </a:t>
            </a:r>
            <a:r>
              <a:rPr lang="ca-ES" noProof="0" dirty="0" err="1"/>
              <a:t>incididunt</a:t>
            </a:r>
            <a:r>
              <a:rPr lang="ca-ES" noProof="0" dirty="0"/>
              <a:t> ut </a:t>
            </a:r>
            <a:r>
              <a:rPr lang="ca-ES" noProof="0" dirty="0" err="1"/>
              <a:t>labore</a:t>
            </a:r>
            <a:r>
              <a:rPr lang="ca-ES" noProof="0" dirty="0"/>
              <a:t> et </a:t>
            </a:r>
            <a:r>
              <a:rPr lang="ca-ES" noProof="0" dirty="0" err="1"/>
              <a:t>dolore</a:t>
            </a:r>
            <a:r>
              <a:rPr lang="ca-ES" noProof="0" dirty="0"/>
              <a:t> magna </a:t>
            </a:r>
            <a:r>
              <a:rPr lang="ca-ES" noProof="0" dirty="0" err="1"/>
              <a:t>aliqua</a:t>
            </a:r>
            <a:r>
              <a:rPr lang="ca-ES" noProof="0" dirty="0"/>
              <a:t>. Ut </a:t>
            </a:r>
            <a:r>
              <a:rPr lang="ca-ES" noProof="0" dirty="0" err="1"/>
              <a:t>enim</a:t>
            </a:r>
            <a:r>
              <a:rPr lang="ca-ES" noProof="0" dirty="0"/>
              <a:t> ad </a:t>
            </a:r>
            <a:r>
              <a:rPr lang="ca-ES" noProof="0" dirty="0" err="1"/>
              <a:t>minim</a:t>
            </a:r>
            <a:r>
              <a:rPr lang="ca-ES" noProof="0" dirty="0"/>
              <a:t> </a:t>
            </a:r>
            <a:r>
              <a:rPr lang="ca-ES" noProof="0" dirty="0" err="1"/>
              <a:t>veniam</a:t>
            </a:r>
            <a:r>
              <a:rPr lang="ca-ES" noProof="0" dirty="0"/>
              <a:t>, </a:t>
            </a:r>
            <a:r>
              <a:rPr lang="ca-ES" noProof="0" dirty="0" err="1"/>
              <a:t>quis</a:t>
            </a:r>
            <a:r>
              <a:rPr lang="ca-ES" noProof="0" dirty="0"/>
              <a:t> </a:t>
            </a:r>
            <a:r>
              <a:rPr lang="ca-ES" noProof="0" dirty="0" err="1"/>
              <a:t>nostrud</a:t>
            </a:r>
            <a:r>
              <a:rPr lang="ca-ES" noProof="0" dirty="0"/>
              <a:t> </a:t>
            </a:r>
            <a:r>
              <a:rPr lang="ca-ES" noProof="0" dirty="0" err="1"/>
              <a:t>exercitation</a:t>
            </a:r>
            <a:r>
              <a:rPr lang="ca-ES" noProof="0" dirty="0"/>
              <a:t> </a:t>
            </a:r>
            <a:r>
              <a:rPr lang="ca-ES" noProof="0" dirty="0" err="1"/>
              <a:t>ullamco</a:t>
            </a:r>
            <a:r>
              <a:rPr lang="ca-ES" noProof="0" dirty="0"/>
              <a:t> laboris </a:t>
            </a:r>
            <a:r>
              <a:rPr lang="ca-ES" noProof="0" dirty="0" err="1"/>
              <a:t>nisi</a:t>
            </a:r>
            <a:r>
              <a:rPr lang="ca-ES" noProof="0" dirty="0"/>
              <a:t> ut </a:t>
            </a:r>
            <a:r>
              <a:rPr lang="ca-ES" noProof="0" dirty="0" err="1"/>
              <a:t>aliquip</a:t>
            </a:r>
            <a:r>
              <a:rPr lang="ca-ES" noProof="0" dirty="0"/>
              <a:t> ex </a:t>
            </a:r>
            <a:r>
              <a:rPr lang="ca-ES" noProof="0" dirty="0" err="1"/>
              <a:t>ea</a:t>
            </a:r>
            <a:r>
              <a:rPr lang="ca-ES" noProof="0" dirty="0"/>
              <a:t> </a:t>
            </a:r>
            <a:r>
              <a:rPr lang="ca-ES" noProof="0" dirty="0" err="1"/>
              <a:t>commodo</a:t>
            </a:r>
            <a:r>
              <a:rPr lang="ca-ES" noProof="0" dirty="0"/>
              <a:t> </a:t>
            </a:r>
            <a:r>
              <a:rPr lang="ca-ES" noProof="0" dirty="0" err="1"/>
              <a:t>consequat</a:t>
            </a:r>
            <a:r>
              <a:rPr lang="ca-ES" noProof="0" dirty="0"/>
              <a:t>. Duis aute </a:t>
            </a:r>
            <a:r>
              <a:rPr lang="ca-ES" noProof="0" dirty="0" err="1"/>
              <a:t>irure</a:t>
            </a:r>
            <a:r>
              <a:rPr lang="ca-ES" noProof="0" dirty="0"/>
              <a:t> dolor in </a:t>
            </a:r>
            <a:r>
              <a:rPr lang="ca-ES" noProof="0" dirty="0" err="1"/>
              <a:t>reprehenderit</a:t>
            </a:r>
            <a:r>
              <a:rPr lang="ca-ES" noProof="0" dirty="0"/>
              <a:t> in </a:t>
            </a:r>
            <a:r>
              <a:rPr lang="ca-ES" noProof="0" dirty="0" err="1"/>
              <a:t>voluptate</a:t>
            </a:r>
            <a:r>
              <a:rPr lang="ca-ES" noProof="0" dirty="0"/>
              <a:t> </a:t>
            </a:r>
            <a:r>
              <a:rPr lang="ca-ES" noProof="0" dirty="0" err="1"/>
              <a:t>velit</a:t>
            </a:r>
            <a:r>
              <a:rPr lang="ca-ES" noProof="0" dirty="0"/>
              <a:t> </a:t>
            </a:r>
            <a:r>
              <a:rPr lang="ca-ES" noProof="0" dirty="0" err="1"/>
              <a:t>esse</a:t>
            </a:r>
            <a:r>
              <a:rPr lang="ca-ES" noProof="0" dirty="0"/>
              <a:t> </a:t>
            </a:r>
            <a:r>
              <a:rPr lang="ca-ES" noProof="0" dirty="0" err="1"/>
              <a:t>cillum</a:t>
            </a:r>
            <a:r>
              <a:rPr lang="ca-ES" noProof="0" dirty="0"/>
              <a:t> </a:t>
            </a:r>
            <a:r>
              <a:rPr lang="ca-ES" noProof="0" dirty="0" err="1"/>
              <a:t>dolore</a:t>
            </a:r>
            <a:r>
              <a:rPr lang="ca-ES" noProof="0" dirty="0"/>
              <a:t> eu </a:t>
            </a:r>
            <a:r>
              <a:rPr lang="ca-ES" noProof="0" dirty="0" err="1"/>
              <a:t>fugiat</a:t>
            </a:r>
            <a:r>
              <a:rPr lang="ca-ES" noProof="0" dirty="0"/>
              <a:t> </a:t>
            </a:r>
            <a:r>
              <a:rPr lang="ca-ES" noProof="0" dirty="0" err="1"/>
              <a:t>nulla</a:t>
            </a:r>
            <a:r>
              <a:rPr lang="ca-ES" noProof="0" dirty="0"/>
              <a:t> </a:t>
            </a:r>
            <a:r>
              <a:rPr lang="ca-ES" noProof="0" dirty="0" err="1"/>
              <a:t>pariatur</a:t>
            </a:r>
            <a:r>
              <a:rPr lang="ca-ES" noProof="0" dirty="0"/>
              <a:t>.</a:t>
            </a:r>
          </a:p>
        </p:txBody>
      </p:sp>
      <p:sp>
        <p:nvSpPr>
          <p:cNvPr id="7" name="CuadroTexto 6">
            <a:extLst>
              <a:ext uri="{FF2B5EF4-FFF2-40B4-BE49-F238E27FC236}">
                <a16:creationId xmlns:a16="http://schemas.microsoft.com/office/drawing/2014/main" id="{94934197-5CF8-F241-9A5F-D087892D1890}"/>
              </a:ext>
            </a:extLst>
          </p:cNvPr>
          <p:cNvSpPr txBox="1"/>
          <p:nvPr userDrawn="1"/>
        </p:nvSpPr>
        <p:spPr>
          <a:xfrm>
            <a:off x="10667028" y="447783"/>
            <a:ext cx="894735" cy="204788"/>
          </a:xfrm>
          <a:prstGeom prst="rect">
            <a:avLst/>
          </a:prstGeom>
          <a:noFill/>
        </p:spPr>
        <p:txBody>
          <a:bodyPr wrap="square" lIns="0" tIns="0" rIns="0" bIns="0" rtlCol="0" anchor="b">
            <a:noAutofit/>
          </a:bodyPr>
          <a:lstStyle/>
          <a:p>
            <a:pPr algn="r"/>
            <a:fld id="{273BF2AF-3D77-874B-8939-73755AEB327A}" type="slidenum">
              <a:rPr lang="es-ES" sz="900" b="0" i="0" kern="1200" smtClean="0">
                <a:solidFill>
                  <a:srgbClr val="FF0000"/>
                </a:solidFill>
                <a:latin typeface="HelveticaNeueLT Std Lt" panose="020B0403020202020204" pitchFamily="34" charset="77"/>
                <a:ea typeface="+mn-ea"/>
                <a:cs typeface="+mn-cs"/>
              </a:rPr>
              <a:pPr algn="r"/>
              <a:t>‹#›</a:t>
            </a:fld>
            <a:endParaRPr lang="es-ES" sz="900" b="0" i="0" kern="1200" dirty="0">
              <a:solidFill>
                <a:srgbClr val="FF0000"/>
              </a:solidFill>
              <a:latin typeface="HelveticaNeueLT Std Lt" panose="020B0403020202020204" pitchFamily="34" charset="77"/>
              <a:ea typeface="+mn-ea"/>
              <a:cs typeface="+mn-cs"/>
            </a:endParaRPr>
          </a:p>
        </p:txBody>
      </p:sp>
    </p:spTree>
    <p:extLst>
      <p:ext uri="{BB962C8B-B14F-4D97-AF65-F5344CB8AC3E}">
        <p14:creationId xmlns:p14="http://schemas.microsoft.com/office/powerpoint/2010/main" val="4017921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xt (2 columnes)">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D2C881BF-FB78-4EC2-AF2D-AB6D3B9F23A6}"/>
              </a:ext>
            </a:extLst>
          </p:cNvPr>
          <p:cNvSpPr>
            <a:spLocks noGrp="1"/>
          </p:cNvSpPr>
          <p:nvPr>
            <p:ph type="title" hasCustomPrompt="1"/>
          </p:nvPr>
        </p:nvSpPr>
        <p:spPr>
          <a:xfrm>
            <a:off x="622299" y="813181"/>
            <a:ext cx="3135977" cy="193899"/>
          </a:xfrm>
          <a:prstGeom prst="rect">
            <a:avLst/>
          </a:prstGeom>
        </p:spPr>
        <p:txBody>
          <a:bodyPr lIns="0" tIns="0"/>
          <a:lstStyle>
            <a:lvl1pPr>
              <a:defRPr lang="es-ES" sz="1400" b="0" i="0" kern="1200" dirty="0">
                <a:solidFill>
                  <a:srgbClr val="FF0000"/>
                </a:solidFill>
                <a:latin typeface="HelveticaNeueLT Std" panose="020B0604020202020204" pitchFamily="34" charset="77"/>
                <a:ea typeface="+mn-ea"/>
                <a:cs typeface="+mn-cs"/>
              </a:defRPr>
            </a:lvl1pPr>
          </a:lstStyle>
          <a:p>
            <a:pPr marL="0" lvl="0" indent="0" algn="l" defTabSz="914400" rtl="0" eaLnBrk="1" latinLnBrk="0" hangingPunct="1">
              <a:lnSpc>
                <a:spcPct val="90000"/>
              </a:lnSpc>
              <a:spcBef>
                <a:spcPts val="1000"/>
              </a:spcBef>
              <a:buFontTx/>
              <a:buNone/>
            </a:pPr>
            <a:r>
              <a:rPr lang="ca-ES" noProof="0" dirty="0"/>
              <a:t>Etiqueta del contingut</a:t>
            </a:r>
          </a:p>
        </p:txBody>
      </p:sp>
      <p:sp>
        <p:nvSpPr>
          <p:cNvPr id="10" name="Marcador de texto 14">
            <a:extLst>
              <a:ext uri="{FF2B5EF4-FFF2-40B4-BE49-F238E27FC236}">
                <a16:creationId xmlns:a16="http://schemas.microsoft.com/office/drawing/2014/main" id="{42C512BD-9239-5F47-AA48-BFEE42A4A094}"/>
              </a:ext>
            </a:extLst>
          </p:cNvPr>
          <p:cNvSpPr>
            <a:spLocks noGrp="1"/>
          </p:cNvSpPr>
          <p:nvPr>
            <p:ph type="body" sz="quarter" idx="12" hasCustomPrompt="1"/>
          </p:nvPr>
        </p:nvSpPr>
        <p:spPr>
          <a:xfrm>
            <a:off x="622299" y="1259939"/>
            <a:ext cx="4571093" cy="3626634"/>
          </a:xfrm>
          <a:prstGeom prst="rect">
            <a:avLst/>
          </a:prstGeom>
        </p:spPr>
        <p:txBody>
          <a:bodyPr wrap="square" lIns="0" tIns="0" rIns="0" bIns="0">
            <a:spAutoFit/>
          </a:bodyPr>
          <a:lstStyle>
            <a:lvl1pPr marL="0" marR="0" indent="0" algn="l" defTabSz="914400" rtl="0" eaLnBrk="1" fontAlgn="auto" latinLnBrk="0" hangingPunct="1">
              <a:lnSpc>
                <a:spcPts val="2500"/>
              </a:lnSpc>
              <a:spcBef>
                <a:spcPts val="0"/>
              </a:spcBef>
              <a:spcAft>
                <a:spcPts val="0"/>
              </a:spcAft>
              <a:buClrTx/>
              <a:buSzTx/>
              <a:buFontTx/>
              <a:buNone/>
              <a:tabLst/>
              <a:defRPr sz="1800" b="0" i="0">
                <a:solidFill>
                  <a:srgbClr val="FF0000"/>
                </a:solidFill>
                <a:latin typeface="HelveticaNeueLT Std Med" panose="020B0604020202020204" pitchFamily="34" charset="77"/>
              </a:defRPr>
            </a:lvl1pPr>
            <a:lvl2pPr marL="0" marR="0" indent="0" algn="l" defTabSz="914400" rtl="0" eaLnBrk="1" fontAlgn="auto" latinLnBrk="0" hangingPunct="1">
              <a:lnSpc>
                <a:spcPts val="2500"/>
              </a:lnSpc>
              <a:spcBef>
                <a:spcPts val="1000"/>
              </a:spcBef>
              <a:spcAft>
                <a:spcPts val="0"/>
              </a:spcAft>
              <a:buClrTx/>
              <a:buSzTx/>
              <a:buFontTx/>
              <a:buNone/>
              <a:tabLst/>
              <a:defRPr sz="1800" b="0" i="0">
                <a:solidFill>
                  <a:srgbClr val="424242"/>
                </a:solidFill>
                <a:latin typeface="HelveticaNeueLT Std Thin" panose="020B0403020202020204" pitchFamily="34" charset="77"/>
              </a:defRPr>
            </a:lvl2pPr>
          </a:lstStyle>
          <a:p>
            <a:pPr lvl="0"/>
            <a:r>
              <a:rPr lang="ca-ES" noProof="0" dirty="0"/>
              <a:t>És l’agència del Govern de la Generalitat de Catalunya per a la competitivitat de l’empresa.</a:t>
            </a:r>
          </a:p>
          <a:p>
            <a:pPr marL="0" marR="0" lvl="1" indent="0" algn="l" defTabSz="914400" rtl="0" eaLnBrk="1" fontAlgn="auto" latinLnBrk="0" hangingPunct="1">
              <a:lnSpc>
                <a:spcPts val="2500"/>
              </a:lnSpc>
              <a:spcBef>
                <a:spcPts val="1000"/>
              </a:spcBef>
              <a:spcAft>
                <a:spcPts val="0"/>
              </a:spcAft>
              <a:buClrTx/>
              <a:buSzTx/>
              <a:buFontTx/>
              <a:buNone/>
              <a:tabLst/>
              <a:defRPr/>
            </a:pPr>
            <a:r>
              <a:rPr lang="ca-ES" noProof="0" dirty="0" err="1"/>
              <a:t>Lorem</a:t>
            </a:r>
            <a:r>
              <a:rPr lang="ca-ES" noProof="0" dirty="0"/>
              <a:t> </a:t>
            </a:r>
            <a:r>
              <a:rPr lang="ca-ES" noProof="0" dirty="0" err="1"/>
              <a:t>ipsum</a:t>
            </a:r>
            <a:r>
              <a:rPr lang="ca-ES" noProof="0" dirty="0"/>
              <a:t> dolor sit </a:t>
            </a:r>
            <a:r>
              <a:rPr lang="ca-ES" noProof="0" dirty="0" err="1"/>
              <a:t>amet</a:t>
            </a:r>
            <a:r>
              <a:rPr lang="ca-ES" noProof="0" dirty="0"/>
              <a:t>, </a:t>
            </a:r>
            <a:r>
              <a:rPr lang="ca-ES" noProof="0" dirty="0" err="1"/>
              <a:t>consectetur</a:t>
            </a:r>
            <a:r>
              <a:rPr lang="ca-ES" noProof="0" dirty="0"/>
              <a:t> </a:t>
            </a:r>
            <a:r>
              <a:rPr lang="ca-ES" noProof="0" dirty="0" err="1"/>
              <a:t>adipiscing</a:t>
            </a:r>
            <a:r>
              <a:rPr lang="ca-ES" noProof="0" dirty="0"/>
              <a:t> elit, </a:t>
            </a:r>
            <a:r>
              <a:rPr lang="ca-ES" noProof="0" dirty="0" err="1"/>
              <a:t>sed</a:t>
            </a:r>
            <a:r>
              <a:rPr lang="ca-ES" noProof="0" dirty="0"/>
              <a:t> do </a:t>
            </a:r>
            <a:r>
              <a:rPr lang="ca-ES" noProof="0" dirty="0" err="1"/>
              <a:t>eiusmod</a:t>
            </a:r>
            <a:r>
              <a:rPr lang="ca-ES" noProof="0" dirty="0"/>
              <a:t> </a:t>
            </a:r>
            <a:r>
              <a:rPr lang="ca-ES" noProof="0" dirty="0" err="1"/>
              <a:t>tempor</a:t>
            </a:r>
            <a:r>
              <a:rPr lang="ca-ES" noProof="0" dirty="0"/>
              <a:t> </a:t>
            </a:r>
            <a:r>
              <a:rPr lang="ca-ES" noProof="0" dirty="0" err="1"/>
              <a:t>incididunt</a:t>
            </a:r>
            <a:r>
              <a:rPr lang="ca-ES" noProof="0" dirty="0"/>
              <a:t> ut </a:t>
            </a:r>
            <a:r>
              <a:rPr lang="ca-ES" noProof="0" dirty="0" err="1"/>
              <a:t>labore</a:t>
            </a:r>
            <a:r>
              <a:rPr lang="ca-ES" noProof="0" dirty="0"/>
              <a:t> et </a:t>
            </a:r>
            <a:r>
              <a:rPr lang="ca-ES" noProof="0" dirty="0" err="1"/>
              <a:t>dolore</a:t>
            </a:r>
            <a:r>
              <a:rPr lang="ca-ES" noProof="0" dirty="0"/>
              <a:t> magna </a:t>
            </a:r>
            <a:r>
              <a:rPr lang="ca-ES" noProof="0" dirty="0" err="1"/>
              <a:t>aliqua</a:t>
            </a:r>
            <a:r>
              <a:rPr lang="ca-ES" noProof="0" dirty="0"/>
              <a:t>. Ut </a:t>
            </a:r>
            <a:r>
              <a:rPr lang="ca-ES" noProof="0" dirty="0" err="1"/>
              <a:t>enim</a:t>
            </a:r>
            <a:r>
              <a:rPr lang="ca-ES" noProof="0" dirty="0"/>
              <a:t> ad </a:t>
            </a:r>
            <a:r>
              <a:rPr lang="ca-ES" noProof="0" dirty="0" err="1"/>
              <a:t>minim</a:t>
            </a:r>
            <a:r>
              <a:rPr lang="ca-ES" noProof="0" dirty="0"/>
              <a:t> </a:t>
            </a:r>
            <a:r>
              <a:rPr lang="ca-ES" noProof="0" dirty="0" err="1"/>
              <a:t>veniam</a:t>
            </a:r>
            <a:r>
              <a:rPr lang="ca-ES" noProof="0" dirty="0"/>
              <a:t>, </a:t>
            </a:r>
            <a:r>
              <a:rPr lang="ca-ES" noProof="0" dirty="0" err="1"/>
              <a:t>quis</a:t>
            </a:r>
            <a:r>
              <a:rPr lang="ca-ES" noProof="0" dirty="0"/>
              <a:t> </a:t>
            </a:r>
            <a:r>
              <a:rPr lang="ca-ES" noProof="0" dirty="0" err="1"/>
              <a:t>nostrud</a:t>
            </a:r>
            <a:r>
              <a:rPr lang="ca-ES" noProof="0" dirty="0"/>
              <a:t> </a:t>
            </a:r>
            <a:r>
              <a:rPr lang="ca-ES" noProof="0" dirty="0" err="1"/>
              <a:t>exercitation</a:t>
            </a:r>
            <a:r>
              <a:rPr lang="ca-ES" noProof="0" dirty="0"/>
              <a:t> </a:t>
            </a:r>
            <a:r>
              <a:rPr lang="ca-ES" noProof="0" dirty="0" err="1"/>
              <a:t>ullamco</a:t>
            </a:r>
            <a:r>
              <a:rPr lang="ca-ES" noProof="0" dirty="0"/>
              <a:t> laboris </a:t>
            </a:r>
            <a:r>
              <a:rPr lang="ca-ES" noProof="0" dirty="0" err="1"/>
              <a:t>nisi</a:t>
            </a:r>
            <a:r>
              <a:rPr lang="ca-ES" noProof="0" dirty="0"/>
              <a:t> ut </a:t>
            </a:r>
            <a:r>
              <a:rPr lang="ca-ES" noProof="0" dirty="0" err="1"/>
              <a:t>aliquip</a:t>
            </a:r>
            <a:r>
              <a:rPr lang="ca-ES" noProof="0" dirty="0"/>
              <a:t> ex </a:t>
            </a:r>
            <a:r>
              <a:rPr lang="ca-ES" noProof="0" dirty="0" err="1"/>
              <a:t>ea</a:t>
            </a:r>
            <a:r>
              <a:rPr lang="ca-ES" noProof="0" dirty="0"/>
              <a:t> </a:t>
            </a:r>
            <a:r>
              <a:rPr lang="ca-ES" noProof="0" dirty="0" err="1"/>
              <a:t>commodo</a:t>
            </a:r>
            <a:r>
              <a:rPr lang="ca-ES" noProof="0" dirty="0"/>
              <a:t> </a:t>
            </a:r>
            <a:r>
              <a:rPr lang="ca-ES" noProof="0" dirty="0" err="1"/>
              <a:t>consequat</a:t>
            </a:r>
            <a:r>
              <a:rPr lang="ca-ES" noProof="0" dirty="0"/>
              <a:t>. Duis aute </a:t>
            </a:r>
            <a:r>
              <a:rPr lang="ca-ES" noProof="0" dirty="0" err="1"/>
              <a:t>irure</a:t>
            </a:r>
            <a:r>
              <a:rPr lang="ca-ES" noProof="0" dirty="0"/>
              <a:t> dolor in </a:t>
            </a:r>
            <a:r>
              <a:rPr lang="ca-ES" noProof="0" dirty="0" err="1"/>
              <a:t>reprehenderit</a:t>
            </a:r>
            <a:r>
              <a:rPr lang="ca-ES" noProof="0" dirty="0"/>
              <a:t> in </a:t>
            </a:r>
            <a:r>
              <a:rPr lang="ca-ES" noProof="0" dirty="0" err="1"/>
              <a:t>voluptate</a:t>
            </a:r>
            <a:r>
              <a:rPr lang="ca-ES" noProof="0" dirty="0"/>
              <a:t> </a:t>
            </a:r>
            <a:r>
              <a:rPr lang="ca-ES" noProof="0" dirty="0" err="1"/>
              <a:t>velit</a:t>
            </a:r>
            <a:r>
              <a:rPr lang="ca-ES" noProof="0" dirty="0"/>
              <a:t> </a:t>
            </a:r>
            <a:r>
              <a:rPr lang="ca-ES" noProof="0" dirty="0" err="1"/>
              <a:t>esse</a:t>
            </a:r>
            <a:r>
              <a:rPr lang="ca-ES" noProof="0" dirty="0"/>
              <a:t> </a:t>
            </a:r>
            <a:r>
              <a:rPr lang="ca-ES" noProof="0" dirty="0" err="1"/>
              <a:t>cillum</a:t>
            </a:r>
            <a:r>
              <a:rPr lang="ca-ES" noProof="0" dirty="0"/>
              <a:t> </a:t>
            </a:r>
            <a:r>
              <a:rPr lang="ca-ES" noProof="0" dirty="0" err="1"/>
              <a:t>dolore</a:t>
            </a:r>
            <a:r>
              <a:rPr lang="ca-ES" noProof="0" dirty="0"/>
              <a:t> eu </a:t>
            </a:r>
            <a:r>
              <a:rPr lang="ca-ES" noProof="0" dirty="0" err="1"/>
              <a:t>fugiat</a:t>
            </a:r>
            <a:r>
              <a:rPr lang="ca-ES" noProof="0" dirty="0"/>
              <a:t> </a:t>
            </a:r>
            <a:r>
              <a:rPr lang="ca-ES" noProof="0" dirty="0" err="1"/>
              <a:t>nulla</a:t>
            </a:r>
            <a:r>
              <a:rPr lang="ca-ES" noProof="0" dirty="0"/>
              <a:t> </a:t>
            </a:r>
            <a:r>
              <a:rPr lang="ca-ES" noProof="0" dirty="0" err="1"/>
              <a:t>pariatur</a:t>
            </a:r>
            <a:r>
              <a:rPr lang="ca-ES" noProof="0" dirty="0"/>
              <a:t>.</a:t>
            </a:r>
          </a:p>
        </p:txBody>
      </p:sp>
      <p:sp>
        <p:nvSpPr>
          <p:cNvPr id="11" name="Marcador de texto 14">
            <a:extLst>
              <a:ext uri="{FF2B5EF4-FFF2-40B4-BE49-F238E27FC236}">
                <a16:creationId xmlns:a16="http://schemas.microsoft.com/office/drawing/2014/main" id="{B08C1E54-781D-614E-82FF-07B8DBE0ECA0}"/>
              </a:ext>
            </a:extLst>
          </p:cNvPr>
          <p:cNvSpPr>
            <a:spLocks noGrp="1"/>
          </p:cNvSpPr>
          <p:nvPr>
            <p:ph type="body" sz="quarter" idx="13" hasCustomPrompt="1"/>
          </p:nvPr>
        </p:nvSpPr>
        <p:spPr>
          <a:xfrm>
            <a:off x="5550434" y="1259939"/>
            <a:ext cx="4571093" cy="3626634"/>
          </a:xfrm>
          <a:prstGeom prst="rect">
            <a:avLst/>
          </a:prstGeom>
        </p:spPr>
        <p:txBody>
          <a:bodyPr wrap="square" lIns="0" tIns="0" rIns="0" bIns="0">
            <a:spAutoFit/>
          </a:bodyPr>
          <a:lstStyle>
            <a:lvl1pPr marL="0" marR="0" indent="0" algn="l" defTabSz="914400" rtl="0" eaLnBrk="1" fontAlgn="auto" latinLnBrk="0" hangingPunct="1">
              <a:lnSpc>
                <a:spcPts val="2500"/>
              </a:lnSpc>
              <a:spcBef>
                <a:spcPts val="0"/>
              </a:spcBef>
              <a:spcAft>
                <a:spcPts val="0"/>
              </a:spcAft>
              <a:buClrTx/>
              <a:buSzTx/>
              <a:buFontTx/>
              <a:buNone/>
              <a:tabLst/>
              <a:defRPr sz="1800" b="0" i="0">
                <a:solidFill>
                  <a:srgbClr val="FF0000"/>
                </a:solidFill>
                <a:latin typeface="HelveticaNeueLT Std Med" panose="020B0604020202020204" pitchFamily="34" charset="77"/>
              </a:defRPr>
            </a:lvl1pPr>
            <a:lvl2pPr marL="0" marR="0" indent="0" algn="l" defTabSz="914400" rtl="0" eaLnBrk="1" fontAlgn="auto" latinLnBrk="0" hangingPunct="1">
              <a:lnSpc>
                <a:spcPts val="2500"/>
              </a:lnSpc>
              <a:spcBef>
                <a:spcPts val="1000"/>
              </a:spcBef>
              <a:spcAft>
                <a:spcPts val="0"/>
              </a:spcAft>
              <a:buClrTx/>
              <a:buSzTx/>
              <a:buFontTx/>
              <a:buNone/>
              <a:tabLst/>
              <a:defRPr sz="1800" b="0" i="0">
                <a:solidFill>
                  <a:srgbClr val="424242"/>
                </a:solidFill>
                <a:latin typeface="HelveticaNeueLT Std Thin" panose="020B0403020202020204" pitchFamily="34" charset="77"/>
              </a:defRPr>
            </a:lvl2pPr>
          </a:lstStyle>
          <a:p>
            <a:pPr lvl="0"/>
            <a:r>
              <a:rPr lang="ca-ES" noProof="0" dirty="0"/>
              <a:t>És l’agència del Govern de la Generalitat de Catalunya per a la competitivitat de l’empresa.</a:t>
            </a:r>
          </a:p>
          <a:p>
            <a:pPr marL="0" marR="0" lvl="1" indent="0" algn="l" defTabSz="914400" rtl="0" eaLnBrk="1" fontAlgn="auto" latinLnBrk="0" hangingPunct="1">
              <a:lnSpc>
                <a:spcPts val="2500"/>
              </a:lnSpc>
              <a:spcBef>
                <a:spcPts val="1000"/>
              </a:spcBef>
              <a:spcAft>
                <a:spcPts val="0"/>
              </a:spcAft>
              <a:buClrTx/>
              <a:buSzTx/>
              <a:buFontTx/>
              <a:buNone/>
              <a:tabLst/>
              <a:defRPr/>
            </a:pPr>
            <a:r>
              <a:rPr lang="ca-ES" noProof="0" dirty="0" err="1"/>
              <a:t>Lorem</a:t>
            </a:r>
            <a:r>
              <a:rPr lang="ca-ES" noProof="0" dirty="0"/>
              <a:t> </a:t>
            </a:r>
            <a:r>
              <a:rPr lang="ca-ES" noProof="0" dirty="0" err="1"/>
              <a:t>ipsum</a:t>
            </a:r>
            <a:r>
              <a:rPr lang="ca-ES" noProof="0" dirty="0"/>
              <a:t> dolor sit </a:t>
            </a:r>
            <a:r>
              <a:rPr lang="ca-ES" noProof="0" dirty="0" err="1"/>
              <a:t>amet</a:t>
            </a:r>
            <a:r>
              <a:rPr lang="ca-ES" noProof="0" dirty="0"/>
              <a:t>, </a:t>
            </a:r>
            <a:r>
              <a:rPr lang="ca-ES" noProof="0" dirty="0" err="1"/>
              <a:t>consectetur</a:t>
            </a:r>
            <a:r>
              <a:rPr lang="ca-ES" noProof="0" dirty="0"/>
              <a:t> </a:t>
            </a:r>
            <a:r>
              <a:rPr lang="ca-ES" noProof="0" dirty="0" err="1"/>
              <a:t>adipiscing</a:t>
            </a:r>
            <a:r>
              <a:rPr lang="ca-ES" noProof="0" dirty="0"/>
              <a:t> elit, </a:t>
            </a:r>
            <a:r>
              <a:rPr lang="ca-ES" noProof="0" dirty="0" err="1"/>
              <a:t>sed</a:t>
            </a:r>
            <a:r>
              <a:rPr lang="ca-ES" noProof="0" dirty="0"/>
              <a:t> do </a:t>
            </a:r>
            <a:r>
              <a:rPr lang="ca-ES" noProof="0" dirty="0" err="1"/>
              <a:t>eiusmod</a:t>
            </a:r>
            <a:r>
              <a:rPr lang="ca-ES" noProof="0" dirty="0"/>
              <a:t> </a:t>
            </a:r>
            <a:r>
              <a:rPr lang="ca-ES" noProof="0" dirty="0" err="1"/>
              <a:t>tempor</a:t>
            </a:r>
            <a:r>
              <a:rPr lang="ca-ES" noProof="0" dirty="0"/>
              <a:t> </a:t>
            </a:r>
            <a:r>
              <a:rPr lang="ca-ES" noProof="0" dirty="0" err="1"/>
              <a:t>incididunt</a:t>
            </a:r>
            <a:r>
              <a:rPr lang="ca-ES" noProof="0" dirty="0"/>
              <a:t> ut </a:t>
            </a:r>
            <a:r>
              <a:rPr lang="ca-ES" noProof="0" dirty="0" err="1"/>
              <a:t>labore</a:t>
            </a:r>
            <a:r>
              <a:rPr lang="ca-ES" noProof="0" dirty="0"/>
              <a:t> et </a:t>
            </a:r>
            <a:r>
              <a:rPr lang="ca-ES" noProof="0" dirty="0" err="1"/>
              <a:t>dolore</a:t>
            </a:r>
            <a:r>
              <a:rPr lang="ca-ES" noProof="0" dirty="0"/>
              <a:t> magna </a:t>
            </a:r>
            <a:r>
              <a:rPr lang="ca-ES" noProof="0" dirty="0" err="1"/>
              <a:t>aliqua</a:t>
            </a:r>
            <a:r>
              <a:rPr lang="ca-ES" noProof="0" dirty="0"/>
              <a:t>. Ut </a:t>
            </a:r>
            <a:r>
              <a:rPr lang="ca-ES" noProof="0" dirty="0" err="1"/>
              <a:t>enim</a:t>
            </a:r>
            <a:r>
              <a:rPr lang="ca-ES" noProof="0" dirty="0"/>
              <a:t> ad </a:t>
            </a:r>
            <a:r>
              <a:rPr lang="ca-ES" noProof="0" dirty="0" err="1"/>
              <a:t>minim</a:t>
            </a:r>
            <a:r>
              <a:rPr lang="ca-ES" noProof="0" dirty="0"/>
              <a:t> </a:t>
            </a:r>
            <a:r>
              <a:rPr lang="ca-ES" noProof="0" dirty="0" err="1"/>
              <a:t>veniam</a:t>
            </a:r>
            <a:r>
              <a:rPr lang="ca-ES" noProof="0" dirty="0"/>
              <a:t>, </a:t>
            </a:r>
            <a:r>
              <a:rPr lang="ca-ES" noProof="0" dirty="0" err="1"/>
              <a:t>quis</a:t>
            </a:r>
            <a:r>
              <a:rPr lang="ca-ES" noProof="0" dirty="0"/>
              <a:t> </a:t>
            </a:r>
            <a:r>
              <a:rPr lang="ca-ES" noProof="0" dirty="0" err="1"/>
              <a:t>nostrud</a:t>
            </a:r>
            <a:r>
              <a:rPr lang="ca-ES" noProof="0" dirty="0"/>
              <a:t> </a:t>
            </a:r>
            <a:r>
              <a:rPr lang="ca-ES" noProof="0" dirty="0" err="1"/>
              <a:t>exercitation</a:t>
            </a:r>
            <a:r>
              <a:rPr lang="ca-ES" noProof="0" dirty="0"/>
              <a:t> </a:t>
            </a:r>
            <a:r>
              <a:rPr lang="ca-ES" noProof="0" dirty="0" err="1"/>
              <a:t>ullamco</a:t>
            </a:r>
            <a:r>
              <a:rPr lang="ca-ES" noProof="0" dirty="0"/>
              <a:t> laboris </a:t>
            </a:r>
            <a:r>
              <a:rPr lang="ca-ES" noProof="0" dirty="0" err="1"/>
              <a:t>nisi</a:t>
            </a:r>
            <a:r>
              <a:rPr lang="ca-ES" noProof="0" dirty="0"/>
              <a:t> ut </a:t>
            </a:r>
            <a:r>
              <a:rPr lang="ca-ES" noProof="0" dirty="0" err="1"/>
              <a:t>aliquip</a:t>
            </a:r>
            <a:r>
              <a:rPr lang="ca-ES" noProof="0" dirty="0"/>
              <a:t> ex </a:t>
            </a:r>
            <a:r>
              <a:rPr lang="ca-ES" noProof="0" dirty="0" err="1"/>
              <a:t>ea</a:t>
            </a:r>
            <a:r>
              <a:rPr lang="ca-ES" noProof="0" dirty="0"/>
              <a:t> </a:t>
            </a:r>
            <a:r>
              <a:rPr lang="ca-ES" noProof="0" dirty="0" err="1"/>
              <a:t>commodo</a:t>
            </a:r>
            <a:r>
              <a:rPr lang="ca-ES" noProof="0" dirty="0"/>
              <a:t> </a:t>
            </a:r>
            <a:r>
              <a:rPr lang="ca-ES" noProof="0" dirty="0" err="1"/>
              <a:t>consequat</a:t>
            </a:r>
            <a:r>
              <a:rPr lang="ca-ES" noProof="0" dirty="0"/>
              <a:t>. Duis aute </a:t>
            </a:r>
            <a:r>
              <a:rPr lang="ca-ES" noProof="0" dirty="0" err="1"/>
              <a:t>irure</a:t>
            </a:r>
            <a:r>
              <a:rPr lang="ca-ES" noProof="0" dirty="0"/>
              <a:t> dolor in </a:t>
            </a:r>
            <a:r>
              <a:rPr lang="ca-ES" noProof="0" dirty="0" err="1"/>
              <a:t>reprehenderit</a:t>
            </a:r>
            <a:r>
              <a:rPr lang="ca-ES" noProof="0" dirty="0"/>
              <a:t> in </a:t>
            </a:r>
            <a:r>
              <a:rPr lang="ca-ES" noProof="0" dirty="0" err="1"/>
              <a:t>voluptate</a:t>
            </a:r>
            <a:r>
              <a:rPr lang="ca-ES" noProof="0" dirty="0"/>
              <a:t> </a:t>
            </a:r>
            <a:r>
              <a:rPr lang="ca-ES" noProof="0" dirty="0" err="1"/>
              <a:t>velit</a:t>
            </a:r>
            <a:r>
              <a:rPr lang="ca-ES" noProof="0" dirty="0"/>
              <a:t> </a:t>
            </a:r>
            <a:r>
              <a:rPr lang="ca-ES" noProof="0" dirty="0" err="1"/>
              <a:t>esse</a:t>
            </a:r>
            <a:r>
              <a:rPr lang="ca-ES" noProof="0" dirty="0"/>
              <a:t> </a:t>
            </a:r>
            <a:r>
              <a:rPr lang="ca-ES" noProof="0" dirty="0" err="1"/>
              <a:t>cillum</a:t>
            </a:r>
            <a:r>
              <a:rPr lang="ca-ES" noProof="0" dirty="0"/>
              <a:t> </a:t>
            </a:r>
            <a:r>
              <a:rPr lang="ca-ES" noProof="0" dirty="0" err="1"/>
              <a:t>dolore</a:t>
            </a:r>
            <a:r>
              <a:rPr lang="ca-ES" noProof="0" dirty="0"/>
              <a:t> eu </a:t>
            </a:r>
            <a:r>
              <a:rPr lang="ca-ES" noProof="0" dirty="0" err="1"/>
              <a:t>fugiat</a:t>
            </a:r>
            <a:r>
              <a:rPr lang="ca-ES" noProof="0" dirty="0"/>
              <a:t> </a:t>
            </a:r>
            <a:r>
              <a:rPr lang="ca-ES" noProof="0" dirty="0" err="1"/>
              <a:t>nulla</a:t>
            </a:r>
            <a:r>
              <a:rPr lang="ca-ES" noProof="0" dirty="0"/>
              <a:t> </a:t>
            </a:r>
            <a:r>
              <a:rPr lang="ca-ES" noProof="0" dirty="0" err="1"/>
              <a:t>pariatur</a:t>
            </a:r>
            <a:r>
              <a:rPr lang="ca-ES" noProof="0" dirty="0"/>
              <a:t>.</a:t>
            </a:r>
          </a:p>
        </p:txBody>
      </p:sp>
      <p:sp>
        <p:nvSpPr>
          <p:cNvPr id="8" name="CuadroTexto 7">
            <a:extLst>
              <a:ext uri="{FF2B5EF4-FFF2-40B4-BE49-F238E27FC236}">
                <a16:creationId xmlns:a16="http://schemas.microsoft.com/office/drawing/2014/main" id="{E60D01D9-71B2-694C-9C2D-1751C6F50DB0}"/>
              </a:ext>
            </a:extLst>
          </p:cNvPr>
          <p:cNvSpPr txBox="1"/>
          <p:nvPr userDrawn="1"/>
        </p:nvSpPr>
        <p:spPr>
          <a:xfrm>
            <a:off x="10667028" y="447783"/>
            <a:ext cx="894735" cy="204788"/>
          </a:xfrm>
          <a:prstGeom prst="rect">
            <a:avLst/>
          </a:prstGeom>
          <a:noFill/>
        </p:spPr>
        <p:txBody>
          <a:bodyPr wrap="square" lIns="0" tIns="0" rIns="0" bIns="0" rtlCol="0" anchor="b">
            <a:noAutofit/>
          </a:bodyPr>
          <a:lstStyle/>
          <a:p>
            <a:pPr algn="r"/>
            <a:fld id="{273BF2AF-3D77-874B-8939-73755AEB327A}" type="slidenum">
              <a:rPr lang="es-ES" sz="900" b="0" i="0" kern="1200" smtClean="0">
                <a:solidFill>
                  <a:srgbClr val="FF0000"/>
                </a:solidFill>
                <a:latin typeface="HelveticaNeueLT Std Lt" panose="020B0403020202020204" pitchFamily="34" charset="77"/>
                <a:ea typeface="+mn-ea"/>
                <a:cs typeface="+mn-cs"/>
              </a:rPr>
              <a:pPr algn="r"/>
              <a:t>‹#›</a:t>
            </a:fld>
            <a:endParaRPr lang="es-ES" sz="900" b="0" i="0" kern="1200" dirty="0">
              <a:solidFill>
                <a:srgbClr val="FF0000"/>
              </a:solidFill>
              <a:latin typeface="HelveticaNeueLT Std Lt" panose="020B0403020202020204" pitchFamily="34" charset="77"/>
              <a:ea typeface="+mn-ea"/>
              <a:cs typeface="+mn-cs"/>
            </a:endParaRPr>
          </a:p>
        </p:txBody>
      </p:sp>
    </p:spTree>
    <p:extLst>
      <p:ext uri="{BB962C8B-B14F-4D97-AF65-F5344CB8AC3E}">
        <p14:creationId xmlns:p14="http://schemas.microsoft.com/office/powerpoint/2010/main" val="1488341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3 columnes)">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3F55EF4A-54B0-40D0-AA73-665C3289BD14}"/>
              </a:ext>
            </a:extLst>
          </p:cNvPr>
          <p:cNvSpPr>
            <a:spLocks noGrp="1"/>
          </p:cNvSpPr>
          <p:nvPr>
            <p:ph type="title" hasCustomPrompt="1"/>
          </p:nvPr>
        </p:nvSpPr>
        <p:spPr>
          <a:xfrm>
            <a:off x="622300" y="813181"/>
            <a:ext cx="3135976" cy="193899"/>
          </a:xfrm>
          <a:prstGeom prst="rect">
            <a:avLst/>
          </a:prstGeom>
        </p:spPr>
        <p:txBody>
          <a:bodyPr lIns="0" tIns="0"/>
          <a:lstStyle>
            <a:lvl1pPr>
              <a:defRPr lang="es-ES" sz="1400" b="0" i="0" kern="1200" dirty="0">
                <a:solidFill>
                  <a:srgbClr val="FF0000"/>
                </a:solidFill>
                <a:latin typeface="HelveticaNeueLT Std" panose="020B0604020202020204" pitchFamily="34" charset="77"/>
                <a:ea typeface="+mn-ea"/>
                <a:cs typeface="+mn-cs"/>
              </a:defRPr>
            </a:lvl1pPr>
          </a:lstStyle>
          <a:p>
            <a:pPr marL="0" lvl="0" indent="0" algn="l" defTabSz="914400" rtl="0" eaLnBrk="1" latinLnBrk="0" hangingPunct="1">
              <a:lnSpc>
                <a:spcPct val="90000"/>
              </a:lnSpc>
              <a:spcBef>
                <a:spcPts val="1000"/>
              </a:spcBef>
              <a:buFontTx/>
              <a:buNone/>
            </a:pPr>
            <a:r>
              <a:rPr lang="ca-ES" noProof="0" dirty="0"/>
              <a:t>Etiqueta del contingut</a:t>
            </a:r>
          </a:p>
        </p:txBody>
      </p:sp>
      <p:sp>
        <p:nvSpPr>
          <p:cNvPr id="12" name="Marcador de texto 2">
            <a:extLst>
              <a:ext uri="{FF2B5EF4-FFF2-40B4-BE49-F238E27FC236}">
                <a16:creationId xmlns:a16="http://schemas.microsoft.com/office/drawing/2014/main" id="{16AE38DD-4DE0-0D45-A905-A5C82C2FAA6B}"/>
              </a:ext>
            </a:extLst>
          </p:cNvPr>
          <p:cNvSpPr>
            <a:spLocks noGrp="1"/>
          </p:cNvSpPr>
          <p:nvPr>
            <p:ph type="body" sz="quarter" idx="13" hasCustomPrompt="1"/>
          </p:nvPr>
        </p:nvSpPr>
        <p:spPr>
          <a:xfrm>
            <a:off x="622300" y="2824228"/>
            <a:ext cx="10939463" cy="2649472"/>
          </a:xfrm>
          <a:prstGeom prst="rect">
            <a:avLst/>
          </a:prstGeom>
        </p:spPr>
        <p:txBody>
          <a:bodyPr lIns="0" tIns="0" rIns="0" bIns="0" numCol="3" spcCol="180000" anchor="t"/>
          <a:lstStyle>
            <a:lvl1pPr marL="0" indent="0">
              <a:lnSpc>
                <a:spcPts val="2500"/>
              </a:lnSpc>
              <a:spcBef>
                <a:spcPts val="0"/>
              </a:spcBef>
              <a:buFontTx/>
              <a:buNone/>
              <a:defRPr sz="1800" b="0" i="0">
                <a:solidFill>
                  <a:srgbClr val="FF0000"/>
                </a:solidFill>
                <a:latin typeface="HelveticaNeueLT Std Med" panose="020B0604020202020204" pitchFamily="34" charset="77"/>
              </a:defRPr>
            </a:lvl1pPr>
            <a:lvl2pPr marL="0" indent="0">
              <a:lnSpc>
                <a:spcPts val="2500"/>
              </a:lnSpc>
              <a:spcBef>
                <a:spcPts val="1000"/>
              </a:spcBef>
              <a:buFontTx/>
              <a:buNone/>
              <a:defRPr sz="1800" b="0" i="0">
                <a:solidFill>
                  <a:srgbClr val="424242"/>
                </a:solidFill>
                <a:latin typeface="HelveticaNeueLT Std Thin" panose="020B0403020202020204" pitchFamily="34" charset="77"/>
              </a:defRPr>
            </a:lvl2pPr>
            <a:lvl3pPr marL="914400" indent="0">
              <a:buFontTx/>
              <a:buNone/>
              <a:defRPr/>
            </a:lvl3pPr>
            <a:lvl4pPr marL="1371600" indent="0">
              <a:buFontTx/>
              <a:buNone/>
              <a:defRPr/>
            </a:lvl4pPr>
            <a:lvl5pPr marL="1828800" indent="0">
              <a:buFontTx/>
              <a:buNone/>
              <a:defRPr/>
            </a:lvl5pPr>
          </a:lstStyle>
          <a:p>
            <a:pPr lvl="0"/>
            <a:r>
              <a:rPr lang="ca-ES" noProof="0" dirty="0"/>
              <a:t>Per a la competitivitat</a:t>
            </a:r>
          </a:p>
          <a:p>
            <a:pPr lvl="1"/>
            <a:r>
              <a:rPr lang="ca-ES" noProof="0" dirty="0" err="1"/>
              <a:t>Lorem</a:t>
            </a:r>
            <a:r>
              <a:rPr lang="ca-ES" noProof="0" dirty="0"/>
              <a:t> </a:t>
            </a:r>
            <a:r>
              <a:rPr lang="ca-ES" noProof="0" dirty="0" err="1"/>
              <a:t>ipsum</a:t>
            </a:r>
            <a:r>
              <a:rPr lang="ca-ES" noProof="0" dirty="0"/>
              <a:t> dolor sit </a:t>
            </a:r>
            <a:r>
              <a:rPr lang="ca-ES" noProof="0" dirty="0" err="1"/>
              <a:t>amet</a:t>
            </a:r>
            <a:r>
              <a:rPr lang="ca-ES" noProof="0" dirty="0"/>
              <a:t>, </a:t>
            </a:r>
            <a:r>
              <a:rPr lang="ca-ES" noProof="0" dirty="0" err="1"/>
              <a:t>consectetur</a:t>
            </a:r>
            <a:r>
              <a:rPr lang="ca-ES" noProof="0" dirty="0"/>
              <a:t> </a:t>
            </a:r>
            <a:r>
              <a:rPr lang="ca-ES" noProof="0" dirty="0" err="1"/>
              <a:t>adipiscing</a:t>
            </a:r>
            <a:r>
              <a:rPr lang="ca-ES" noProof="0" dirty="0"/>
              <a:t> elit, </a:t>
            </a:r>
            <a:r>
              <a:rPr lang="ca-ES" noProof="0" dirty="0" err="1"/>
              <a:t>sed</a:t>
            </a:r>
            <a:r>
              <a:rPr lang="ca-ES" noProof="0" dirty="0"/>
              <a:t> do </a:t>
            </a:r>
            <a:r>
              <a:rPr lang="ca-ES" noProof="0" dirty="0" err="1"/>
              <a:t>eiusmod</a:t>
            </a:r>
            <a:r>
              <a:rPr lang="ca-ES" noProof="0" dirty="0"/>
              <a:t> </a:t>
            </a:r>
            <a:r>
              <a:rPr lang="ca-ES" noProof="0" dirty="0" err="1"/>
              <a:t>tempor</a:t>
            </a:r>
            <a:r>
              <a:rPr lang="ca-ES" noProof="0" dirty="0"/>
              <a:t> </a:t>
            </a:r>
            <a:r>
              <a:rPr lang="ca-ES" noProof="0" dirty="0" err="1"/>
              <a:t>incididunt</a:t>
            </a:r>
            <a:r>
              <a:rPr lang="ca-ES" noProof="0" dirty="0"/>
              <a:t> ut </a:t>
            </a:r>
            <a:r>
              <a:rPr lang="ca-ES" noProof="0" dirty="0" err="1"/>
              <a:t>labore</a:t>
            </a:r>
            <a:r>
              <a:rPr lang="ca-ES" noProof="0" dirty="0"/>
              <a:t> et </a:t>
            </a:r>
            <a:r>
              <a:rPr lang="ca-ES" noProof="0" dirty="0" err="1"/>
              <a:t>dolore</a:t>
            </a:r>
            <a:r>
              <a:rPr lang="ca-ES" noProof="0" dirty="0"/>
              <a:t> magna </a:t>
            </a:r>
            <a:r>
              <a:rPr lang="ca-ES" noProof="0" dirty="0" err="1"/>
              <a:t>aliqua</a:t>
            </a:r>
            <a:r>
              <a:rPr lang="ca-ES" noProof="0" dirty="0"/>
              <a:t>. Ut </a:t>
            </a:r>
            <a:r>
              <a:rPr lang="ca-ES" noProof="0" dirty="0" err="1"/>
              <a:t>enim</a:t>
            </a:r>
            <a:r>
              <a:rPr lang="ca-ES" noProof="0" dirty="0"/>
              <a:t> ad </a:t>
            </a:r>
            <a:r>
              <a:rPr lang="ca-ES" noProof="0" dirty="0" err="1"/>
              <a:t>minim</a:t>
            </a:r>
            <a:r>
              <a:rPr lang="ca-ES" noProof="0" dirty="0"/>
              <a:t> </a:t>
            </a:r>
            <a:r>
              <a:rPr lang="ca-ES" noProof="0" dirty="0" err="1"/>
              <a:t>veniam</a:t>
            </a:r>
            <a:r>
              <a:rPr lang="ca-ES" noProof="0" dirty="0"/>
              <a:t>, </a:t>
            </a:r>
            <a:r>
              <a:rPr lang="ca-ES" noProof="0" dirty="0" err="1"/>
              <a:t>quis</a:t>
            </a:r>
            <a:r>
              <a:rPr lang="ca-ES" noProof="0" dirty="0"/>
              <a:t> </a:t>
            </a:r>
            <a:r>
              <a:rPr lang="ca-ES" noProof="0" dirty="0" err="1"/>
              <a:t>nostrud</a:t>
            </a:r>
            <a:r>
              <a:rPr lang="ca-ES" noProof="0" dirty="0"/>
              <a:t> </a:t>
            </a:r>
            <a:r>
              <a:rPr lang="ca-ES" noProof="0" dirty="0" err="1"/>
              <a:t>exercitation</a:t>
            </a:r>
            <a:r>
              <a:rPr lang="ca-ES" noProof="0" dirty="0"/>
              <a:t> </a:t>
            </a:r>
            <a:r>
              <a:rPr lang="ca-ES" noProof="0" dirty="0" err="1"/>
              <a:t>ullamco</a:t>
            </a:r>
            <a:r>
              <a:rPr lang="ca-ES" noProof="0" dirty="0"/>
              <a:t> laboris </a:t>
            </a:r>
            <a:r>
              <a:rPr lang="ca-ES" noProof="0" dirty="0" err="1"/>
              <a:t>nisi</a:t>
            </a:r>
            <a:r>
              <a:rPr lang="ca-ES" noProof="0" dirty="0"/>
              <a:t> ut </a:t>
            </a:r>
            <a:r>
              <a:rPr lang="ca-ES" noProof="0" dirty="0" err="1"/>
              <a:t>aliquip</a:t>
            </a:r>
            <a:r>
              <a:rPr lang="ca-ES" noProof="0" dirty="0"/>
              <a:t> ex </a:t>
            </a:r>
            <a:r>
              <a:rPr lang="ca-ES" noProof="0" dirty="0" err="1"/>
              <a:t>ea</a:t>
            </a:r>
            <a:r>
              <a:rPr lang="ca-ES" noProof="0" dirty="0"/>
              <a:t> </a:t>
            </a:r>
            <a:r>
              <a:rPr lang="ca-ES" noProof="0" dirty="0" err="1"/>
              <a:t>comdo</a:t>
            </a:r>
            <a:r>
              <a:rPr lang="ca-ES" noProof="0" dirty="0"/>
              <a:t> </a:t>
            </a:r>
            <a:r>
              <a:rPr lang="ca-ES" noProof="0" dirty="0" err="1"/>
              <a:t>consequat</a:t>
            </a:r>
            <a:r>
              <a:rPr lang="ca-ES" noProof="0" dirty="0"/>
              <a:t>.</a:t>
            </a:r>
          </a:p>
          <a:p>
            <a:pPr lvl="0"/>
            <a:r>
              <a:rPr lang="ca-ES" noProof="0" dirty="0"/>
              <a:t>Per a l’empresa</a:t>
            </a:r>
          </a:p>
          <a:p>
            <a:pPr lvl="1"/>
            <a:r>
              <a:rPr lang="ca-ES" noProof="0" dirty="0" err="1"/>
              <a:t>Lorem</a:t>
            </a:r>
            <a:r>
              <a:rPr lang="ca-ES" noProof="0" dirty="0"/>
              <a:t> </a:t>
            </a:r>
            <a:r>
              <a:rPr lang="ca-ES" noProof="0" dirty="0" err="1"/>
              <a:t>ipsum</a:t>
            </a:r>
            <a:r>
              <a:rPr lang="ca-ES" noProof="0" dirty="0"/>
              <a:t> dolor sit </a:t>
            </a:r>
            <a:r>
              <a:rPr lang="ca-ES" noProof="0" dirty="0" err="1"/>
              <a:t>amet</a:t>
            </a:r>
            <a:r>
              <a:rPr lang="ca-ES" noProof="0" dirty="0"/>
              <a:t>, </a:t>
            </a:r>
            <a:r>
              <a:rPr lang="ca-ES" noProof="0" dirty="0" err="1"/>
              <a:t>consectetur</a:t>
            </a:r>
            <a:r>
              <a:rPr lang="ca-ES" noProof="0" dirty="0"/>
              <a:t> </a:t>
            </a:r>
            <a:r>
              <a:rPr lang="ca-ES" noProof="0" dirty="0" err="1"/>
              <a:t>adipiscing</a:t>
            </a:r>
            <a:r>
              <a:rPr lang="ca-ES" noProof="0" dirty="0"/>
              <a:t> elit, </a:t>
            </a:r>
            <a:r>
              <a:rPr lang="ca-ES" noProof="0" dirty="0" err="1"/>
              <a:t>sed</a:t>
            </a:r>
            <a:r>
              <a:rPr lang="ca-ES" noProof="0" dirty="0"/>
              <a:t> do </a:t>
            </a:r>
            <a:r>
              <a:rPr lang="ca-ES" noProof="0" dirty="0" err="1"/>
              <a:t>eiusmod</a:t>
            </a:r>
            <a:r>
              <a:rPr lang="ca-ES" noProof="0" dirty="0"/>
              <a:t> </a:t>
            </a:r>
            <a:r>
              <a:rPr lang="ca-ES" noProof="0" dirty="0" err="1"/>
              <a:t>tempor</a:t>
            </a:r>
            <a:r>
              <a:rPr lang="ca-ES" noProof="0" dirty="0"/>
              <a:t> </a:t>
            </a:r>
            <a:r>
              <a:rPr lang="ca-ES" noProof="0" dirty="0" err="1"/>
              <a:t>incididunt</a:t>
            </a:r>
            <a:r>
              <a:rPr lang="ca-ES" noProof="0" dirty="0"/>
              <a:t> ut </a:t>
            </a:r>
            <a:r>
              <a:rPr lang="ca-ES" noProof="0" dirty="0" err="1"/>
              <a:t>labore</a:t>
            </a:r>
            <a:r>
              <a:rPr lang="ca-ES" noProof="0" dirty="0"/>
              <a:t> et </a:t>
            </a:r>
            <a:r>
              <a:rPr lang="ca-ES" noProof="0" dirty="0" err="1"/>
              <a:t>dolore</a:t>
            </a:r>
            <a:r>
              <a:rPr lang="ca-ES" noProof="0" dirty="0"/>
              <a:t> magna </a:t>
            </a:r>
            <a:r>
              <a:rPr lang="ca-ES" noProof="0" dirty="0" err="1"/>
              <a:t>aliqua</a:t>
            </a:r>
            <a:r>
              <a:rPr lang="ca-ES" noProof="0" dirty="0"/>
              <a:t>. Ut </a:t>
            </a:r>
            <a:r>
              <a:rPr lang="ca-ES" noProof="0" dirty="0" err="1"/>
              <a:t>enim</a:t>
            </a:r>
            <a:r>
              <a:rPr lang="ca-ES" noProof="0" dirty="0"/>
              <a:t> ad </a:t>
            </a:r>
            <a:r>
              <a:rPr lang="ca-ES" noProof="0" dirty="0" err="1"/>
              <a:t>minim</a:t>
            </a:r>
            <a:r>
              <a:rPr lang="ca-ES" noProof="0" dirty="0"/>
              <a:t> </a:t>
            </a:r>
            <a:r>
              <a:rPr lang="ca-ES" noProof="0" dirty="0" err="1"/>
              <a:t>veniam</a:t>
            </a:r>
            <a:r>
              <a:rPr lang="ca-ES" noProof="0" dirty="0"/>
              <a:t>, </a:t>
            </a:r>
            <a:r>
              <a:rPr lang="ca-ES" noProof="0" dirty="0" err="1"/>
              <a:t>quis</a:t>
            </a:r>
            <a:r>
              <a:rPr lang="ca-ES" noProof="0" dirty="0"/>
              <a:t> </a:t>
            </a:r>
            <a:r>
              <a:rPr lang="ca-ES" noProof="0" dirty="0" err="1"/>
              <a:t>nostrud</a:t>
            </a:r>
            <a:r>
              <a:rPr lang="ca-ES" noProof="0" dirty="0"/>
              <a:t> </a:t>
            </a:r>
            <a:r>
              <a:rPr lang="ca-ES" noProof="0" dirty="0" err="1"/>
              <a:t>exercitation</a:t>
            </a:r>
            <a:r>
              <a:rPr lang="ca-ES" noProof="0" dirty="0"/>
              <a:t> </a:t>
            </a:r>
            <a:r>
              <a:rPr lang="ca-ES" noProof="0" dirty="0" err="1"/>
              <a:t>ullamco</a:t>
            </a:r>
            <a:r>
              <a:rPr lang="ca-ES" noProof="0" dirty="0"/>
              <a:t> laboris </a:t>
            </a:r>
            <a:r>
              <a:rPr lang="ca-ES" noProof="0" dirty="0" err="1"/>
              <a:t>nisi</a:t>
            </a:r>
            <a:r>
              <a:rPr lang="ca-ES" noProof="0" dirty="0"/>
              <a:t> ut </a:t>
            </a:r>
            <a:r>
              <a:rPr lang="ca-ES" noProof="0" dirty="0" err="1"/>
              <a:t>aliquip</a:t>
            </a:r>
            <a:r>
              <a:rPr lang="ca-ES" noProof="0" dirty="0"/>
              <a:t> ex </a:t>
            </a:r>
            <a:r>
              <a:rPr lang="ca-ES" noProof="0" dirty="0" err="1"/>
              <a:t>ea</a:t>
            </a:r>
            <a:r>
              <a:rPr lang="ca-ES" noProof="0" dirty="0"/>
              <a:t> </a:t>
            </a:r>
            <a:r>
              <a:rPr lang="ca-ES" noProof="0" dirty="0" err="1"/>
              <a:t>comdo</a:t>
            </a:r>
            <a:r>
              <a:rPr lang="ca-ES" noProof="0" dirty="0"/>
              <a:t> </a:t>
            </a:r>
            <a:r>
              <a:rPr lang="ca-ES" noProof="0" dirty="0" err="1"/>
              <a:t>consequat</a:t>
            </a:r>
            <a:r>
              <a:rPr lang="ca-ES" noProof="0" dirty="0"/>
              <a:t>.</a:t>
            </a:r>
          </a:p>
          <a:p>
            <a:pPr lvl="0"/>
            <a:r>
              <a:rPr lang="ca-ES" noProof="0" dirty="0"/>
              <a:t>Per Catalunya</a:t>
            </a:r>
          </a:p>
          <a:p>
            <a:pPr lvl="1"/>
            <a:r>
              <a:rPr lang="ca-ES" noProof="0" dirty="0" err="1"/>
              <a:t>Lorem</a:t>
            </a:r>
            <a:r>
              <a:rPr lang="ca-ES" noProof="0" dirty="0"/>
              <a:t> </a:t>
            </a:r>
            <a:r>
              <a:rPr lang="ca-ES" noProof="0" dirty="0" err="1"/>
              <a:t>ipsum</a:t>
            </a:r>
            <a:r>
              <a:rPr lang="ca-ES" noProof="0" dirty="0"/>
              <a:t> dolor sit </a:t>
            </a:r>
            <a:r>
              <a:rPr lang="ca-ES" noProof="0" dirty="0" err="1"/>
              <a:t>amet</a:t>
            </a:r>
            <a:r>
              <a:rPr lang="ca-ES" noProof="0" dirty="0"/>
              <a:t>, </a:t>
            </a:r>
            <a:r>
              <a:rPr lang="ca-ES" noProof="0" dirty="0" err="1"/>
              <a:t>consectetur</a:t>
            </a:r>
            <a:r>
              <a:rPr lang="ca-ES" noProof="0" dirty="0"/>
              <a:t> </a:t>
            </a:r>
            <a:r>
              <a:rPr lang="ca-ES" noProof="0" dirty="0" err="1"/>
              <a:t>adipiscing</a:t>
            </a:r>
            <a:r>
              <a:rPr lang="ca-ES" noProof="0" dirty="0"/>
              <a:t> elit, </a:t>
            </a:r>
            <a:r>
              <a:rPr lang="ca-ES" noProof="0" dirty="0" err="1"/>
              <a:t>sed</a:t>
            </a:r>
            <a:r>
              <a:rPr lang="ca-ES" noProof="0" dirty="0"/>
              <a:t> do </a:t>
            </a:r>
            <a:r>
              <a:rPr lang="ca-ES" noProof="0" dirty="0" err="1"/>
              <a:t>eiusmod</a:t>
            </a:r>
            <a:r>
              <a:rPr lang="ca-ES" noProof="0" dirty="0"/>
              <a:t> </a:t>
            </a:r>
            <a:r>
              <a:rPr lang="ca-ES" noProof="0" dirty="0" err="1"/>
              <a:t>tempor</a:t>
            </a:r>
            <a:r>
              <a:rPr lang="ca-ES" noProof="0" dirty="0"/>
              <a:t> </a:t>
            </a:r>
            <a:r>
              <a:rPr lang="ca-ES" noProof="0" dirty="0" err="1"/>
              <a:t>incididunt</a:t>
            </a:r>
            <a:r>
              <a:rPr lang="ca-ES" noProof="0" dirty="0"/>
              <a:t> ut </a:t>
            </a:r>
            <a:r>
              <a:rPr lang="ca-ES" noProof="0" dirty="0" err="1"/>
              <a:t>labore</a:t>
            </a:r>
            <a:r>
              <a:rPr lang="ca-ES" noProof="0" dirty="0"/>
              <a:t> et </a:t>
            </a:r>
            <a:r>
              <a:rPr lang="ca-ES" noProof="0" dirty="0" err="1"/>
              <a:t>dolore</a:t>
            </a:r>
            <a:r>
              <a:rPr lang="ca-ES" noProof="0" dirty="0"/>
              <a:t> magna </a:t>
            </a:r>
            <a:r>
              <a:rPr lang="ca-ES" noProof="0" dirty="0" err="1"/>
              <a:t>aliqua</a:t>
            </a:r>
            <a:r>
              <a:rPr lang="ca-ES" noProof="0" dirty="0"/>
              <a:t>. Ut </a:t>
            </a:r>
            <a:r>
              <a:rPr lang="ca-ES" noProof="0" dirty="0" err="1"/>
              <a:t>enim</a:t>
            </a:r>
            <a:r>
              <a:rPr lang="ca-ES" noProof="0" dirty="0"/>
              <a:t> ad </a:t>
            </a:r>
            <a:r>
              <a:rPr lang="ca-ES" noProof="0" dirty="0" err="1"/>
              <a:t>minim</a:t>
            </a:r>
            <a:r>
              <a:rPr lang="ca-ES" noProof="0" dirty="0"/>
              <a:t> </a:t>
            </a:r>
            <a:r>
              <a:rPr lang="ca-ES" noProof="0" dirty="0" err="1"/>
              <a:t>veniam</a:t>
            </a:r>
            <a:r>
              <a:rPr lang="ca-ES" noProof="0" dirty="0"/>
              <a:t>, </a:t>
            </a:r>
            <a:r>
              <a:rPr lang="ca-ES" noProof="0" dirty="0" err="1"/>
              <a:t>quis</a:t>
            </a:r>
            <a:r>
              <a:rPr lang="ca-ES" noProof="0" dirty="0"/>
              <a:t> </a:t>
            </a:r>
            <a:r>
              <a:rPr lang="ca-ES" noProof="0" dirty="0" err="1"/>
              <a:t>nostrum</a:t>
            </a:r>
            <a:r>
              <a:rPr lang="ca-ES" noProof="0" dirty="0"/>
              <a:t>.</a:t>
            </a:r>
          </a:p>
        </p:txBody>
      </p:sp>
      <p:sp>
        <p:nvSpPr>
          <p:cNvPr id="7" name="CuadroTexto 6">
            <a:extLst>
              <a:ext uri="{FF2B5EF4-FFF2-40B4-BE49-F238E27FC236}">
                <a16:creationId xmlns:a16="http://schemas.microsoft.com/office/drawing/2014/main" id="{668372E7-6B0A-2145-8C82-4A083DA74B6E}"/>
              </a:ext>
            </a:extLst>
          </p:cNvPr>
          <p:cNvSpPr txBox="1"/>
          <p:nvPr userDrawn="1"/>
        </p:nvSpPr>
        <p:spPr>
          <a:xfrm>
            <a:off x="10667028" y="447783"/>
            <a:ext cx="894735" cy="204788"/>
          </a:xfrm>
          <a:prstGeom prst="rect">
            <a:avLst/>
          </a:prstGeom>
          <a:noFill/>
        </p:spPr>
        <p:txBody>
          <a:bodyPr wrap="square" lIns="0" tIns="0" rIns="0" bIns="0" rtlCol="0" anchor="b">
            <a:noAutofit/>
          </a:bodyPr>
          <a:lstStyle/>
          <a:p>
            <a:pPr algn="r"/>
            <a:fld id="{273BF2AF-3D77-874B-8939-73755AEB327A}" type="slidenum">
              <a:rPr lang="es-ES" sz="900" b="0" i="0" kern="1200" smtClean="0">
                <a:solidFill>
                  <a:srgbClr val="FF0000"/>
                </a:solidFill>
                <a:latin typeface="HelveticaNeueLT Std Lt" panose="020B0403020202020204" pitchFamily="34" charset="77"/>
                <a:ea typeface="+mn-ea"/>
                <a:cs typeface="+mn-cs"/>
              </a:rPr>
              <a:pPr algn="r"/>
              <a:t>‹#›</a:t>
            </a:fld>
            <a:endParaRPr lang="es-ES" sz="900" b="0" i="0" kern="1200" dirty="0">
              <a:solidFill>
                <a:srgbClr val="FF0000"/>
              </a:solidFill>
              <a:latin typeface="HelveticaNeueLT Std Lt" panose="020B0403020202020204" pitchFamily="34" charset="77"/>
              <a:ea typeface="+mn-ea"/>
              <a:cs typeface="+mn-cs"/>
            </a:endParaRPr>
          </a:p>
        </p:txBody>
      </p:sp>
    </p:spTree>
    <p:extLst>
      <p:ext uri="{BB962C8B-B14F-4D97-AF65-F5344CB8AC3E}">
        <p14:creationId xmlns:p14="http://schemas.microsoft.com/office/powerpoint/2010/main" val="4059335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ext (3 columnes) 2">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05E18A81-EBD7-41A1-830C-0B96543948BD}"/>
              </a:ext>
            </a:extLst>
          </p:cNvPr>
          <p:cNvSpPr>
            <a:spLocks noGrp="1"/>
          </p:cNvSpPr>
          <p:nvPr>
            <p:ph type="title" hasCustomPrompt="1"/>
          </p:nvPr>
        </p:nvSpPr>
        <p:spPr>
          <a:xfrm>
            <a:off x="622300" y="812419"/>
            <a:ext cx="3135976" cy="194661"/>
          </a:xfrm>
          <a:prstGeom prst="rect">
            <a:avLst/>
          </a:prstGeom>
        </p:spPr>
        <p:txBody>
          <a:bodyPr lIns="0" tIns="0"/>
          <a:lstStyle>
            <a:lvl1pPr>
              <a:defRPr lang="es-ES" sz="1400" b="0" i="0" kern="1200" dirty="0">
                <a:solidFill>
                  <a:srgbClr val="FF0000"/>
                </a:solidFill>
                <a:latin typeface="HelveticaNeueLT Std" panose="020B0604020202020204" pitchFamily="34" charset="77"/>
                <a:ea typeface="+mn-ea"/>
                <a:cs typeface="+mn-cs"/>
              </a:defRPr>
            </a:lvl1pPr>
          </a:lstStyle>
          <a:p>
            <a:pPr marL="0" lvl="0" indent="0" algn="l" defTabSz="914400" rtl="0" eaLnBrk="1" latinLnBrk="0" hangingPunct="1">
              <a:lnSpc>
                <a:spcPct val="90000"/>
              </a:lnSpc>
              <a:spcBef>
                <a:spcPts val="1000"/>
              </a:spcBef>
              <a:buFontTx/>
              <a:buNone/>
            </a:pPr>
            <a:r>
              <a:rPr lang="ca-ES" noProof="0" dirty="0"/>
              <a:t>Etiqueta del contingut</a:t>
            </a:r>
          </a:p>
        </p:txBody>
      </p:sp>
      <p:sp>
        <p:nvSpPr>
          <p:cNvPr id="12" name="Marcador de texto 2">
            <a:extLst>
              <a:ext uri="{FF2B5EF4-FFF2-40B4-BE49-F238E27FC236}">
                <a16:creationId xmlns:a16="http://schemas.microsoft.com/office/drawing/2014/main" id="{16AE38DD-4DE0-0D45-A905-A5C82C2FAA6B}"/>
              </a:ext>
            </a:extLst>
          </p:cNvPr>
          <p:cNvSpPr>
            <a:spLocks noGrp="1"/>
          </p:cNvSpPr>
          <p:nvPr>
            <p:ph type="body" sz="quarter" idx="13" hasCustomPrompt="1"/>
          </p:nvPr>
        </p:nvSpPr>
        <p:spPr>
          <a:xfrm>
            <a:off x="622300" y="1260475"/>
            <a:ext cx="10939463" cy="2649472"/>
          </a:xfrm>
          <a:prstGeom prst="rect">
            <a:avLst/>
          </a:prstGeom>
        </p:spPr>
        <p:txBody>
          <a:bodyPr lIns="0" tIns="0" rIns="0" bIns="0" numCol="3" spcCol="180000" anchor="t"/>
          <a:lstStyle>
            <a:lvl1pPr marL="0" indent="0">
              <a:lnSpc>
                <a:spcPts val="2500"/>
              </a:lnSpc>
              <a:spcBef>
                <a:spcPts val="0"/>
              </a:spcBef>
              <a:buFontTx/>
              <a:buNone/>
              <a:defRPr sz="1800" b="0" i="0">
                <a:solidFill>
                  <a:srgbClr val="FF0000"/>
                </a:solidFill>
                <a:latin typeface="HelveticaNeueLT Std Med" panose="020B0604020202020204" pitchFamily="34" charset="77"/>
              </a:defRPr>
            </a:lvl1pPr>
            <a:lvl2pPr marL="0" indent="0">
              <a:lnSpc>
                <a:spcPts val="2500"/>
              </a:lnSpc>
              <a:spcBef>
                <a:spcPts val="1000"/>
              </a:spcBef>
              <a:buFontTx/>
              <a:buNone/>
              <a:defRPr sz="1800" b="0" i="0">
                <a:solidFill>
                  <a:srgbClr val="424242"/>
                </a:solidFill>
                <a:latin typeface="HelveticaNeueLT Std Thin" panose="020B0403020202020204" pitchFamily="34" charset="77"/>
              </a:defRPr>
            </a:lvl2pPr>
            <a:lvl3pPr marL="914400" indent="0">
              <a:buFontTx/>
              <a:buNone/>
              <a:defRPr/>
            </a:lvl3pPr>
            <a:lvl4pPr marL="1371600" indent="0">
              <a:buFontTx/>
              <a:buNone/>
              <a:defRPr/>
            </a:lvl4pPr>
            <a:lvl5pPr marL="1828800" indent="0">
              <a:buFontTx/>
              <a:buNone/>
              <a:defRPr/>
            </a:lvl5pPr>
          </a:lstStyle>
          <a:p>
            <a:pPr lvl="0"/>
            <a:r>
              <a:rPr lang="ca-ES" noProof="0" dirty="0"/>
              <a:t>Per a la competitivitat</a:t>
            </a:r>
          </a:p>
          <a:p>
            <a:pPr lvl="1"/>
            <a:r>
              <a:rPr lang="ca-ES" noProof="0" dirty="0" err="1"/>
              <a:t>Lorem</a:t>
            </a:r>
            <a:r>
              <a:rPr lang="ca-ES" noProof="0" dirty="0"/>
              <a:t> </a:t>
            </a:r>
            <a:r>
              <a:rPr lang="ca-ES" noProof="0" dirty="0" err="1"/>
              <a:t>ipsum</a:t>
            </a:r>
            <a:r>
              <a:rPr lang="ca-ES" noProof="0" dirty="0"/>
              <a:t> dolor sit </a:t>
            </a:r>
            <a:r>
              <a:rPr lang="ca-ES" noProof="0" dirty="0" err="1"/>
              <a:t>amet</a:t>
            </a:r>
            <a:r>
              <a:rPr lang="ca-ES" noProof="0" dirty="0"/>
              <a:t>, </a:t>
            </a:r>
            <a:r>
              <a:rPr lang="ca-ES" noProof="0" dirty="0" err="1"/>
              <a:t>consectetur</a:t>
            </a:r>
            <a:r>
              <a:rPr lang="ca-ES" noProof="0" dirty="0"/>
              <a:t> </a:t>
            </a:r>
            <a:r>
              <a:rPr lang="ca-ES" noProof="0" dirty="0" err="1"/>
              <a:t>adipiscing</a:t>
            </a:r>
            <a:r>
              <a:rPr lang="ca-ES" noProof="0" dirty="0"/>
              <a:t> elit, </a:t>
            </a:r>
            <a:r>
              <a:rPr lang="ca-ES" noProof="0" dirty="0" err="1"/>
              <a:t>sed</a:t>
            </a:r>
            <a:r>
              <a:rPr lang="ca-ES" noProof="0" dirty="0"/>
              <a:t> do </a:t>
            </a:r>
            <a:r>
              <a:rPr lang="ca-ES" noProof="0" dirty="0" err="1"/>
              <a:t>eiusmod</a:t>
            </a:r>
            <a:r>
              <a:rPr lang="ca-ES" noProof="0" dirty="0"/>
              <a:t> </a:t>
            </a:r>
            <a:r>
              <a:rPr lang="ca-ES" noProof="0" dirty="0" err="1"/>
              <a:t>tempor</a:t>
            </a:r>
            <a:r>
              <a:rPr lang="ca-ES" noProof="0" dirty="0"/>
              <a:t> </a:t>
            </a:r>
            <a:r>
              <a:rPr lang="ca-ES" noProof="0" dirty="0" err="1"/>
              <a:t>incididunt</a:t>
            </a:r>
            <a:r>
              <a:rPr lang="ca-ES" noProof="0" dirty="0"/>
              <a:t> ut </a:t>
            </a:r>
            <a:r>
              <a:rPr lang="ca-ES" noProof="0" dirty="0" err="1"/>
              <a:t>labore</a:t>
            </a:r>
            <a:r>
              <a:rPr lang="ca-ES" noProof="0" dirty="0"/>
              <a:t> et </a:t>
            </a:r>
            <a:r>
              <a:rPr lang="ca-ES" noProof="0" dirty="0" err="1"/>
              <a:t>dolore</a:t>
            </a:r>
            <a:r>
              <a:rPr lang="ca-ES" noProof="0" dirty="0"/>
              <a:t> magna </a:t>
            </a:r>
            <a:r>
              <a:rPr lang="ca-ES" noProof="0" dirty="0" err="1"/>
              <a:t>aliqua</a:t>
            </a:r>
            <a:r>
              <a:rPr lang="ca-ES" noProof="0" dirty="0"/>
              <a:t>. Ut </a:t>
            </a:r>
            <a:r>
              <a:rPr lang="ca-ES" noProof="0" dirty="0" err="1"/>
              <a:t>enim</a:t>
            </a:r>
            <a:r>
              <a:rPr lang="ca-ES" noProof="0" dirty="0"/>
              <a:t> ad </a:t>
            </a:r>
            <a:r>
              <a:rPr lang="ca-ES" noProof="0" dirty="0" err="1"/>
              <a:t>minim</a:t>
            </a:r>
            <a:r>
              <a:rPr lang="ca-ES" noProof="0" dirty="0"/>
              <a:t> </a:t>
            </a:r>
            <a:r>
              <a:rPr lang="ca-ES" noProof="0" dirty="0" err="1"/>
              <a:t>veniam</a:t>
            </a:r>
            <a:r>
              <a:rPr lang="ca-ES" noProof="0" dirty="0"/>
              <a:t>, </a:t>
            </a:r>
            <a:r>
              <a:rPr lang="ca-ES" noProof="0" dirty="0" err="1"/>
              <a:t>quis</a:t>
            </a:r>
            <a:r>
              <a:rPr lang="ca-ES" noProof="0" dirty="0"/>
              <a:t> </a:t>
            </a:r>
            <a:r>
              <a:rPr lang="ca-ES" noProof="0" dirty="0" err="1"/>
              <a:t>nostrud</a:t>
            </a:r>
            <a:r>
              <a:rPr lang="ca-ES" noProof="0" dirty="0"/>
              <a:t> </a:t>
            </a:r>
            <a:r>
              <a:rPr lang="ca-ES" noProof="0" dirty="0" err="1"/>
              <a:t>exercitation</a:t>
            </a:r>
            <a:r>
              <a:rPr lang="ca-ES" noProof="0" dirty="0"/>
              <a:t> </a:t>
            </a:r>
            <a:r>
              <a:rPr lang="ca-ES" noProof="0" dirty="0" err="1"/>
              <a:t>ullamco</a:t>
            </a:r>
            <a:r>
              <a:rPr lang="ca-ES" noProof="0" dirty="0"/>
              <a:t> laboris </a:t>
            </a:r>
            <a:r>
              <a:rPr lang="ca-ES" noProof="0" dirty="0" err="1"/>
              <a:t>nisi</a:t>
            </a:r>
            <a:r>
              <a:rPr lang="ca-ES" noProof="0" dirty="0"/>
              <a:t> ut </a:t>
            </a:r>
            <a:r>
              <a:rPr lang="ca-ES" noProof="0" dirty="0" err="1"/>
              <a:t>aliquip</a:t>
            </a:r>
            <a:r>
              <a:rPr lang="ca-ES" noProof="0" dirty="0"/>
              <a:t> ex </a:t>
            </a:r>
            <a:r>
              <a:rPr lang="ca-ES" noProof="0" dirty="0" err="1"/>
              <a:t>ea</a:t>
            </a:r>
            <a:r>
              <a:rPr lang="ca-ES" noProof="0" dirty="0"/>
              <a:t> </a:t>
            </a:r>
            <a:r>
              <a:rPr lang="ca-ES" noProof="0" dirty="0" err="1"/>
              <a:t>comdo</a:t>
            </a:r>
            <a:r>
              <a:rPr lang="ca-ES" noProof="0" dirty="0"/>
              <a:t> </a:t>
            </a:r>
            <a:r>
              <a:rPr lang="ca-ES" noProof="0" dirty="0" err="1"/>
              <a:t>consequat</a:t>
            </a:r>
            <a:r>
              <a:rPr lang="ca-ES" noProof="0" dirty="0"/>
              <a:t>.</a:t>
            </a:r>
          </a:p>
          <a:p>
            <a:pPr lvl="0"/>
            <a:r>
              <a:rPr lang="ca-ES" noProof="0" dirty="0"/>
              <a:t>Per a l’empresa</a:t>
            </a:r>
          </a:p>
          <a:p>
            <a:pPr lvl="1"/>
            <a:r>
              <a:rPr lang="ca-ES" noProof="0" dirty="0" err="1"/>
              <a:t>Lorem</a:t>
            </a:r>
            <a:r>
              <a:rPr lang="ca-ES" noProof="0" dirty="0"/>
              <a:t> </a:t>
            </a:r>
            <a:r>
              <a:rPr lang="ca-ES" noProof="0" dirty="0" err="1"/>
              <a:t>ipsum</a:t>
            </a:r>
            <a:r>
              <a:rPr lang="ca-ES" noProof="0" dirty="0"/>
              <a:t> dolor sit </a:t>
            </a:r>
            <a:r>
              <a:rPr lang="ca-ES" noProof="0" dirty="0" err="1"/>
              <a:t>amet</a:t>
            </a:r>
            <a:r>
              <a:rPr lang="ca-ES" noProof="0" dirty="0"/>
              <a:t>, </a:t>
            </a:r>
            <a:r>
              <a:rPr lang="ca-ES" noProof="0" dirty="0" err="1"/>
              <a:t>consectetur</a:t>
            </a:r>
            <a:r>
              <a:rPr lang="ca-ES" noProof="0" dirty="0"/>
              <a:t> </a:t>
            </a:r>
            <a:r>
              <a:rPr lang="ca-ES" noProof="0" dirty="0" err="1"/>
              <a:t>adipiscing</a:t>
            </a:r>
            <a:r>
              <a:rPr lang="ca-ES" noProof="0" dirty="0"/>
              <a:t> elit, </a:t>
            </a:r>
            <a:r>
              <a:rPr lang="ca-ES" noProof="0" dirty="0" err="1"/>
              <a:t>sed</a:t>
            </a:r>
            <a:r>
              <a:rPr lang="ca-ES" noProof="0" dirty="0"/>
              <a:t> do </a:t>
            </a:r>
            <a:r>
              <a:rPr lang="ca-ES" noProof="0" dirty="0" err="1"/>
              <a:t>eiusmod</a:t>
            </a:r>
            <a:r>
              <a:rPr lang="ca-ES" noProof="0" dirty="0"/>
              <a:t> </a:t>
            </a:r>
            <a:r>
              <a:rPr lang="ca-ES" noProof="0" dirty="0" err="1"/>
              <a:t>tempor</a:t>
            </a:r>
            <a:r>
              <a:rPr lang="ca-ES" noProof="0" dirty="0"/>
              <a:t> </a:t>
            </a:r>
            <a:r>
              <a:rPr lang="ca-ES" noProof="0" dirty="0" err="1"/>
              <a:t>incididunt</a:t>
            </a:r>
            <a:r>
              <a:rPr lang="ca-ES" noProof="0" dirty="0"/>
              <a:t> ut </a:t>
            </a:r>
            <a:r>
              <a:rPr lang="ca-ES" noProof="0" dirty="0" err="1"/>
              <a:t>labore</a:t>
            </a:r>
            <a:r>
              <a:rPr lang="ca-ES" noProof="0" dirty="0"/>
              <a:t> et </a:t>
            </a:r>
            <a:r>
              <a:rPr lang="ca-ES" noProof="0" dirty="0" err="1"/>
              <a:t>dolore</a:t>
            </a:r>
            <a:r>
              <a:rPr lang="ca-ES" noProof="0" dirty="0"/>
              <a:t> magna </a:t>
            </a:r>
            <a:r>
              <a:rPr lang="ca-ES" noProof="0" dirty="0" err="1"/>
              <a:t>aliqua</a:t>
            </a:r>
            <a:r>
              <a:rPr lang="ca-ES" noProof="0" dirty="0"/>
              <a:t>. Ut </a:t>
            </a:r>
            <a:r>
              <a:rPr lang="ca-ES" noProof="0" dirty="0" err="1"/>
              <a:t>enim</a:t>
            </a:r>
            <a:r>
              <a:rPr lang="ca-ES" noProof="0" dirty="0"/>
              <a:t> ad </a:t>
            </a:r>
            <a:r>
              <a:rPr lang="ca-ES" noProof="0" dirty="0" err="1"/>
              <a:t>minim</a:t>
            </a:r>
            <a:r>
              <a:rPr lang="ca-ES" noProof="0" dirty="0"/>
              <a:t> </a:t>
            </a:r>
            <a:r>
              <a:rPr lang="ca-ES" noProof="0" dirty="0" err="1"/>
              <a:t>veniam</a:t>
            </a:r>
            <a:r>
              <a:rPr lang="ca-ES" noProof="0" dirty="0"/>
              <a:t>, </a:t>
            </a:r>
            <a:r>
              <a:rPr lang="ca-ES" noProof="0" dirty="0" err="1"/>
              <a:t>quis</a:t>
            </a:r>
            <a:r>
              <a:rPr lang="ca-ES" noProof="0" dirty="0"/>
              <a:t> </a:t>
            </a:r>
            <a:r>
              <a:rPr lang="ca-ES" noProof="0" dirty="0" err="1"/>
              <a:t>nostrud</a:t>
            </a:r>
            <a:r>
              <a:rPr lang="ca-ES" noProof="0" dirty="0"/>
              <a:t> </a:t>
            </a:r>
            <a:r>
              <a:rPr lang="ca-ES" noProof="0" dirty="0" err="1"/>
              <a:t>exercitation</a:t>
            </a:r>
            <a:r>
              <a:rPr lang="ca-ES" noProof="0" dirty="0"/>
              <a:t> </a:t>
            </a:r>
            <a:r>
              <a:rPr lang="ca-ES" noProof="0" dirty="0" err="1"/>
              <a:t>ullamco</a:t>
            </a:r>
            <a:r>
              <a:rPr lang="ca-ES" noProof="0" dirty="0"/>
              <a:t> laboris </a:t>
            </a:r>
            <a:r>
              <a:rPr lang="ca-ES" noProof="0" dirty="0" err="1"/>
              <a:t>nisi</a:t>
            </a:r>
            <a:r>
              <a:rPr lang="ca-ES" noProof="0" dirty="0"/>
              <a:t> ut </a:t>
            </a:r>
            <a:r>
              <a:rPr lang="ca-ES" noProof="0" dirty="0" err="1"/>
              <a:t>aliquip</a:t>
            </a:r>
            <a:r>
              <a:rPr lang="ca-ES" noProof="0" dirty="0"/>
              <a:t> ex </a:t>
            </a:r>
            <a:r>
              <a:rPr lang="ca-ES" noProof="0" dirty="0" err="1"/>
              <a:t>ea</a:t>
            </a:r>
            <a:r>
              <a:rPr lang="ca-ES" noProof="0" dirty="0"/>
              <a:t> </a:t>
            </a:r>
            <a:r>
              <a:rPr lang="ca-ES" noProof="0" dirty="0" err="1"/>
              <a:t>comdo</a:t>
            </a:r>
            <a:r>
              <a:rPr lang="ca-ES" noProof="0" dirty="0"/>
              <a:t> </a:t>
            </a:r>
            <a:r>
              <a:rPr lang="ca-ES" noProof="0" dirty="0" err="1"/>
              <a:t>consequat</a:t>
            </a:r>
            <a:r>
              <a:rPr lang="ca-ES" noProof="0" dirty="0"/>
              <a:t>.</a:t>
            </a:r>
          </a:p>
          <a:p>
            <a:pPr lvl="0"/>
            <a:r>
              <a:rPr lang="ca-ES" noProof="0" dirty="0"/>
              <a:t>Per Catalunya</a:t>
            </a:r>
          </a:p>
          <a:p>
            <a:pPr lvl="1"/>
            <a:r>
              <a:rPr lang="ca-ES" noProof="0" dirty="0" err="1"/>
              <a:t>Lorem</a:t>
            </a:r>
            <a:r>
              <a:rPr lang="ca-ES" noProof="0" dirty="0"/>
              <a:t> </a:t>
            </a:r>
            <a:r>
              <a:rPr lang="ca-ES" noProof="0" dirty="0" err="1"/>
              <a:t>ipsum</a:t>
            </a:r>
            <a:r>
              <a:rPr lang="ca-ES" noProof="0" dirty="0"/>
              <a:t> dolor sit </a:t>
            </a:r>
            <a:r>
              <a:rPr lang="ca-ES" noProof="0" dirty="0" err="1"/>
              <a:t>amet</a:t>
            </a:r>
            <a:r>
              <a:rPr lang="ca-ES" noProof="0" dirty="0"/>
              <a:t>, </a:t>
            </a:r>
            <a:r>
              <a:rPr lang="ca-ES" noProof="0" dirty="0" err="1"/>
              <a:t>consectetur</a:t>
            </a:r>
            <a:r>
              <a:rPr lang="ca-ES" noProof="0" dirty="0"/>
              <a:t> </a:t>
            </a:r>
            <a:r>
              <a:rPr lang="ca-ES" noProof="0" dirty="0" err="1"/>
              <a:t>adipiscing</a:t>
            </a:r>
            <a:r>
              <a:rPr lang="ca-ES" noProof="0" dirty="0"/>
              <a:t> elit, </a:t>
            </a:r>
            <a:r>
              <a:rPr lang="ca-ES" noProof="0" dirty="0" err="1"/>
              <a:t>sed</a:t>
            </a:r>
            <a:r>
              <a:rPr lang="ca-ES" noProof="0" dirty="0"/>
              <a:t> do </a:t>
            </a:r>
            <a:r>
              <a:rPr lang="ca-ES" noProof="0" dirty="0" err="1"/>
              <a:t>eiusmod</a:t>
            </a:r>
            <a:r>
              <a:rPr lang="ca-ES" noProof="0" dirty="0"/>
              <a:t> </a:t>
            </a:r>
            <a:r>
              <a:rPr lang="ca-ES" noProof="0" dirty="0" err="1"/>
              <a:t>tempor</a:t>
            </a:r>
            <a:r>
              <a:rPr lang="ca-ES" noProof="0" dirty="0"/>
              <a:t> </a:t>
            </a:r>
            <a:r>
              <a:rPr lang="ca-ES" noProof="0" dirty="0" err="1"/>
              <a:t>incididunt</a:t>
            </a:r>
            <a:r>
              <a:rPr lang="ca-ES" noProof="0" dirty="0"/>
              <a:t> ut </a:t>
            </a:r>
            <a:r>
              <a:rPr lang="ca-ES" noProof="0" dirty="0" err="1"/>
              <a:t>labore</a:t>
            </a:r>
            <a:r>
              <a:rPr lang="ca-ES" noProof="0" dirty="0"/>
              <a:t> et </a:t>
            </a:r>
            <a:r>
              <a:rPr lang="ca-ES" noProof="0" dirty="0" err="1"/>
              <a:t>dolore</a:t>
            </a:r>
            <a:r>
              <a:rPr lang="ca-ES" noProof="0" dirty="0"/>
              <a:t> magna </a:t>
            </a:r>
            <a:r>
              <a:rPr lang="ca-ES" noProof="0" dirty="0" err="1"/>
              <a:t>aliqua</a:t>
            </a:r>
            <a:r>
              <a:rPr lang="ca-ES" noProof="0" dirty="0"/>
              <a:t>. Ut </a:t>
            </a:r>
            <a:r>
              <a:rPr lang="ca-ES" noProof="0" dirty="0" err="1"/>
              <a:t>enim</a:t>
            </a:r>
            <a:r>
              <a:rPr lang="ca-ES" noProof="0" dirty="0"/>
              <a:t> ad </a:t>
            </a:r>
            <a:r>
              <a:rPr lang="ca-ES" noProof="0" dirty="0" err="1"/>
              <a:t>minim</a:t>
            </a:r>
            <a:r>
              <a:rPr lang="ca-ES" noProof="0" dirty="0"/>
              <a:t> </a:t>
            </a:r>
            <a:r>
              <a:rPr lang="ca-ES" noProof="0" dirty="0" err="1"/>
              <a:t>veniam</a:t>
            </a:r>
            <a:r>
              <a:rPr lang="ca-ES" noProof="0" dirty="0"/>
              <a:t>, </a:t>
            </a:r>
            <a:r>
              <a:rPr lang="ca-ES" noProof="0" dirty="0" err="1"/>
              <a:t>quis</a:t>
            </a:r>
            <a:r>
              <a:rPr lang="ca-ES" noProof="0" dirty="0"/>
              <a:t> </a:t>
            </a:r>
            <a:r>
              <a:rPr lang="ca-ES" noProof="0" dirty="0" err="1"/>
              <a:t>nostrum</a:t>
            </a:r>
            <a:r>
              <a:rPr lang="ca-ES" noProof="0" dirty="0"/>
              <a:t>.</a:t>
            </a:r>
          </a:p>
        </p:txBody>
      </p:sp>
      <p:sp>
        <p:nvSpPr>
          <p:cNvPr id="7" name="CuadroTexto 6">
            <a:extLst>
              <a:ext uri="{FF2B5EF4-FFF2-40B4-BE49-F238E27FC236}">
                <a16:creationId xmlns:a16="http://schemas.microsoft.com/office/drawing/2014/main" id="{4D306F62-D53D-DF4B-9589-5E530E954E1B}"/>
              </a:ext>
            </a:extLst>
          </p:cNvPr>
          <p:cNvSpPr txBox="1"/>
          <p:nvPr userDrawn="1"/>
        </p:nvSpPr>
        <p:spPr>
          <a:xfrm>
            <a:off x="10667028" y="447783"/>
            <a:ext cx="894735" cy="204788"/>
          </a:xfrm>
          <a:prstGeom prst="rect">
            <a:avLst/>
          </a:prstGeom>
          <a:noFill/>
        </p:spPr>
        <p:txBody>
          <a:bodyPr wrap="square" lIns="0" tIns="0" rIns="0" bIns="0" rtlCol="0" anchor="b">
            <a:noAutofit/>
          </a:bodyPr>
          <a:lstStyle/>
          <a:p>
            <a:pPr algn="r"/>
            <a:fld id="{273BF2AF-3D77-874B-8939-73755AEB327A}" type="slidenum">
              <a:rPr lang="es-ES" sz="900" b="0" i="0" kern="1200" smtClean="0">
                <a:solidFill>
                  <a:srgbClr val="FF0000"/>
                </a:solidFill>
                <a:latin typeface="HelveticaNeueLT Std Lt" panose="020B0403020202020204" pitchFamily="34" charset="77"/>
                <a:ea typeface="+mn-ea"/>
                <a:cs typeface="+mn-cs"/>
              </a:rPr>
              <a:pPr algn="r"/>
              <a:t>‹#›</a:t>
            </a:fld>
            <a:endParaRPr lang="es-ES" sz="900" b="0" i="0" kern="1200" dirty="0">
              <a:solidFill>
                <a:srgbClr val="FF0000"/>
              </a:solidFill>
              <a:latin typeface="HelveticaNeueLT Std Lt" panose="020B0403020202020204" pitchFamily="34" charset="77"/>
              <a:ea typeface="+mn-ea"/>
              <a:cs typeface="+mn-cs"/>
            </a:endParaRPr>
          </a:p>
        </p:txBody>
      </p:sp>
    </p:spTree>
    <p:extLst>
      <p:ext uri="{BB962C8B-B14F-4D97-AF65-F5344CB8AC3E}">
        <p14:creationId xmlns:p14="http://schemas.microsoft.com/office/powerpoint/2010/main" val="1150563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ular + Bullets">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40D17816-E48F-4CA1-854D-C5534E9A1F7C}"/>
              </a:ext>
            </a:extLst>
          </p:cNvPr>
          <p:cNvSpPr>
            <a:spLocks noGrp="1"/>
          </p:cNvSpPr>
          <p:nvPr>
            <p:ph type="title" hasCustomPrompt="1"/>
          </p:nvPr>
        </p:nvSpPr>
        <p:spPr>
          <a:xfrm>
            <a:off x="622300" y="813182"/>
            <a:ext cx="3135976" cy="193898"/>
          </a:xfrm>
          <a:prstGeom prst="rect">
            <a:avLst/>
          </a:prstGeom>
        </p:spPr>
        <p:txBody>
          <a:bodyPr lIns="0" tIns="0"/>
          <a:lstStyle>
            <a:lvl1pPr>
              <a:defRPr lang="ca-ES" sz="1400" b="0" i="0" kern="1200" noProof="0" dirty="0">
                <a:solidFill>
                  <a:srgbClr val="FF0000"/>
                </a:solidFill>
                <a:latin typeface="HelveticaNeueLT Std" panose="020B0604020202020204" pitchFamily="34" charset="77"/>
                <a:ea typeface="+mn-ea"/>
                <a:cs typeface="+mn-cs"/>
              </a:defRPr>
            </a:lvl1pPr>
          </a:lstStyle>
          <a:p>
            <a:pPr marL="0" lvl="0" indent="0" algn="l" defTabSz="914400" rtl="0" eaLnBrk="1" latinLnBrk="0" hangingPunct="1">
              <a:lnSpc>
                <a:spcPct val="90000"/>
              </a:lnSpc>
              <a:spcBef>
                <a:spcPts val="1000"/>
              </a:spcBef>
              <a:buFontTx/>
              <a:buNone/>
            </a:pPr>
            <a:r>
              <a:rPr lang="ca-ES" noProof="0" dirty="0"/>
              <a:t>Etiqueta del contingut</a:t>
            </a:r>
          </a:p>
        </p:txBody>
      </p:sp>
      <p:sp>
        <p:nvSpPr>
          <p:cNvPr id="15" name="Marcador de texto 14">
            <a:extLst>
              <a:ext uri="{FF2B5EF4-FFF2-40B4-BE49-F238E27FC236}">
                <a16:creationId xmlns:a16="http://schemas.microsoft.com/office/drawing/2014/main" id="{7AF14EBF-6492-424A-B8C5-0C3BA8809C9C}"/>
              </a:ext>
            </a:extLst>
          </p:cNvPr>
          <p:cNvSpPr>
            <a:spLocks noGrp="1"/>
          </p:cNvSpPr>
          <p:nvPr>
            <p:ph type="body" sz="quarter" idx="16" hasCustomPrompt="1"/>
          </p:nvPr>
        </p:nvSpPr>
        <p:spPr>
          <a:xfrm>
            <a:off x="622300" y="1260475"/>
            <a:ext cx="4571092" cy="3241913"/>
          </a:xfrm>
          <a:prstGeom prst="rect">
            <a:avLst/>
          </a:prstGeom>
        </p:spPr>
        <p:txBody>
          <a:bodyPr wrap="square" lIns="0" tIns="0" rIns="0" bIns="0">
            <a:spAutoFit/>
          </a:bodyPr>
          <a:lstStyle>
            <a:lvl1pPr marL="0" marR="0" indent="0" algn="l" defTabSz="914400" rtl="0" eaLnBrk="1" fontAlgn="auto" latinLnBrk="0" hangingPunct="1">
              <a:lnSpc>
                <a:spcPts val="2500"/>
              </a:lnSpc>
              <a:spcBef>
                <a:spcPts val="0"/>
              </a:spcBef>
              <a:spcAft>
                <a:spcPts val="0"/>
              </a:spcAft>
              <a:buClrTx/>
              <a:buSzTx/>
              <a:buFontTx/>
              <a:buNone/>
              <a:tabLst/>
              <a:defRPr sz="2400" b="0" i="0">
                <a:solidFill>
                  <a:srgbClr val="FF0000"/>
                </a:solidFill>
                <a:latin typeface="HelveticaNeueLT Std Med" panose="020B0604020202020204" pitchFamily="34" charset="77"/>
              </a:defRPr>
            </a:lvl1pPr>
            <a:lvl2pPr marL="0" marR="0" indent="0" algn="l" defTabSz="914400" rtl="0" eaLnBrk="1" fontAlgn="auto" latinLnBrk="0" hangingPunct="1">
              <a:lnSpc>
                <a:spcPts val="2500"/>
              </a:lnSpc>
              <a:spcBef>
                <a:spcPts val="1000"/>
              </a:spcBef>
              <a:spcAft>
                <a:spcPts val="0"/>
              </a:spcAft>
              <a:buClrTx/>
              <a:buSzTx/>
              <a:buFontTx/>
              <a:buNone/>
              <a:tabLst/>
              <a:defRPr sz="1800" b="0" i="0">
                <a:solidFill>
                  <a:srgbClr val="FF0000"/>
                </a:solidFill>
                <a:latin typeface="HelveticaNeueLT Std Med" panose="020B0604020202020204" pitchFamily="34" charset="77"/>
              </a:defRPr>
            </a:lvl2pPr>
            <a:lvl3pPr marL="0" indent="0">
              <a:buFontTx/>
              <a:buNone/>
              <a:defRPr sz="1400" b="0" i="0">
                <a:solidFill>
                  <a:srgbClr val="78003A"/>
                </a:solidFill>
                <a:latin typeface="HelveticaNeueLT Std Med" panose="020B0604020202020204" pitchFamily="34" charset="77"/>
              </a:defRPr>
            </a:lvl3pPr>
            <a:lvl4pPr marL="0" indent="0">
              <a:buFontTx/>
              <a:buNone/>
              <a:defRPr sz="1400" b="0" i="0">
                <a:solidFill>
                  <a:srgbClr val="FF0000"/>
                </a:solidFill>
                <a:latin typeface="HelveticaNeueLT Std Med" panose="020B0604020202020204" pitchFamily="34" charset="77"/>
              </a:defRPr>
            </a:lvl4pPr>
            <a:lvl5pPr marL="0" indent="0">
              <a:buFontTx/>
              <a:buNone/>
              <a:defRPr b="0" i="0">
                <a:latin typeface="HelveticaNeueLT Std Thin" panose="020B0403020202020204" pitchFamily="34" charset="77"/>
              </a:defRPr>
            </a:lvl5pPr>
            <a:lvl6pPr marL="0" indent="0">
              <a:buFontTx/>
              <a:buNone/>
              <a:defRPr sz="1200" b="0" i="0">
                <a:latin typeface="HelveticaNeueLT Std" panose="020B0604020202020204" pitchFamily="34" charset="77"/>
              </a:defRPr>
            </a:lvl6pPr>
            <a:lvl7pPr marL="0" marR="0" indent="-144000" algn="l" defTabSz="914400" rtl="0" eaLnBrk="1" fontAlgn="auto" latinLnBrk="0" hangingPunct="1">
              <a:lnSpc>
                <a:spcPts val="2500"/>
              </a:lnSpc>
              <a:spcBef>
                <a:spcPts val="500"/>
              </a:spcBef>
              <a:spcAft>
                <a:spcPts val="0"/>
              </a:spcAft>
              <a:buClr>
                <a:srgbClr val="FF0000"/>
              </a:buClr>
              <a:buSzTx/>
              <a:buFont typeface="Arial" panose="020B0604020202020204" pitchFamily="34" charset="0"/>
              <a:buChar char="•"/>
              <a:tabLst/>
              <a:defRPr b="0" i="0">
                <a:solidFill>
                  <a:srgbClr val="424242"/>
                </a:solidFill>
                <a:latin typeface="HelveticaNeueLT Std Thin" panose="020B0403020202020204" pitchFamily="34" charset="77"/>
              </a:defRPr>
            </a:lvl7pPr>
            <a:lvl8pPr marL="0" indent="-144000">
              <a:buClr>
                <a:srgbClr val="FF0000"/>
              </a:buClr>
              <a:defRPr sz="1200" b="0" i="0">
                <a:latin typeface="HelveticaNeueLT Std" panose="020B0604020202020204" pitchFamily="34" charset="77"/>
              </a:defRPr>
            </a:lvl8pPr>
            <a:lvl9pPr marL="0" indent="0">
              <a:buFontTx/>
              <a:buNone/>
              <a:defRPr sz="900" b="0" i="0">
                <a:latin typeface="HelveticaNeueLT Std" panose="020B0604020202020204" pitchFamily="34" charset="77"/>
              </a:defRPr>
            </a:lvl9pPr>
          </a:lstStyle>
          <a:p>
            <a:pPr marL="0" marR="0" lvl="1" indent="0" algn="l" defTabSz="914400" rtl="0" eaLnBrk="1" fontAlgn="auto" latinLnBrk="0" hangingPunct="1">
              <a:lnSpc>
                <a:spcPts val="2500"/>
              </a:lnSpc>
              <a:spcBef>
                <a:spcPts val="500"/>
              </a:spcBef>
              <a:spcAft>
                <a:spcPts val="0"/>
              </a:spcAft>
              <a:buClr>
                <a:srgbClr val="FF0000"/>
              </a:buClr>
              <a:buSzTx/>
              <a:buFontTx/>
              <a:buNone/>
              <a:tabLst/>
              <a:defRPr/>
            </a:pPr>
            <a:r>
              <a:rPr lang="ca-ES" noProof="0" dirty="0"/>
              <a:t>És l’agència del Govern de la Generalitat de Catalunya per a la competitivitat de l’empresa.</a:t>
            </a:r>
          </a:p>
          <a:p>
            <a:pPr lvl="6"/>
            <a:r>
              <a:rPr lang="ca-ES" noProof="0" dirty="0" err="1"/>
              <a:t>Lorem</a:t>
            </a:r>
            <a:r>
              <a:rPr lang="ca-ES" noProof="0" dirty="0"/>
              <a:t> </a:t>
            </a:r>
            <a:r>
              <a:rPr lang="ca-ES" noProof="0" dirty="0" err="1"/>
              <a:t>ipsum</a:t>
            </a:r>
            <a:endParaRPr lang="ca-ES" noProof="0" dirty="0"/>
          </a:p>
          <a:p>
            <a:pPr lvl="6"/>
            <a:r>
              <a:rPr lang="ca-ES" noProof="0" dirty="0" err="1"/>
              <a:t>Lorem</a:t>
            </a:r>
            <a:r>
              <a:rPr lang="ca-ES" noProof="0" dirty="0"/>
              <a:t> </a:t>
            </a:r>
            <a:r>
              <a:rPr lang="ca-ES" noProof="0" dirty="0" err="1"/>
              <a:t>ipsum</a:t>
            </a:r>
            <a:r>
              <a:rPr lang="ca-ES" noProof="0" dirty="0"/>
              <a:t> dolor</a:t>
            </a:r>
          </a:p>
          <a:p>
            <a:pPr lvl="6"/>
            <a:r>
              <a:rPr lang="ca-ES" noProof="0" dirty="0" err="1"/>
              <a:t>Lorem</a:t>
            </a:r>
            <a:r>
              <a:rPr lang="ca-ES" noProof="0" dirty="0"/>
              <a:t> </a:t>
            </a:r>
            <a:r>
              <a:rPr lang="ca-ES" noProof="0" dirty="0" err="1"/>
              <a:t>ipsum</a:t>
            </a:r>
            <a:endParaRPr lang="ca-ES" noProof="0" dirty="0"/>
          </a:p>
          <a:p>
            <a:pPr lvl="6"/>
            <a:r>
              <a:rPr lang="ca-ES" noProof="0" dirty="0" err="1"/>
              <a:t>Lorem</a:t>
            </a:r>
            <a:r>
              <a:rPr lang="ca-ES" noProof="0" dirty="0"/>
              <a:t> </a:t>
            </a:r>
            <a:r>
              <a:rPr lang="ca-ES" noProof="0" dirty="0" err="1"/>
              <a:t>ipsum</a:t>
            </a:r>
            <a:r>
              <a:rPr lang="ca-ES" noProof="0" dirty="0"/>
              <a:t> dolor</a:t>
            </a:r>
          </a:p>
          <a:p>
            <a:pPr lvl="6"/>
            <a:r>
              <a:rPr lang="ca-ES" noProof="0" dirty="0" err="1"/>
              <a:t>Lorem</a:t>
            </a:r>
            <a:r>
              <a:rPr lang="ca-ES" noProof="0" dirty="0"/>
              <a:t> </a:t>
            </a:r>
            <a:r>
              <a:rPr lang="ca-ES" noProof="0" dirty="0" err="1"/>
              <a:t>ipsum</a:t>
            </a:r>
            <a:endParaRPr lang="ca-ES" noProof="0" dirty="0"/>
          </a:p>
          <a:p>
            <a:pPr lvl="6"/>
            <a:endParaRPr lang="es-ES" dirty="0"/>
          </a:p>
        </p:txBody>
      </p:sp>
      <p:sp>
        <p:nvSpPr>
          <p:cNvPr id="7" name="CuadroTexto 6">
            <a:extLst>
              <a:ext uri="{FF2B5EF4-FFF2-40B4-BE49-F238E27FC236}">
                <a16:creationId xmlns:a16="http://schemas.microsoft.com/office/drawing/2014/main" id="{BE22EFDC-88EC-674D-A6BC-1966FC654510}"/>
              </a:ext>
            </a:extLst>
          </p:cNvPr>
          <p:cNvSpPr txBox="1"/>
          <p:nvPr userDrawn="1"/>
        </p:nvSpPr>
        <p:spPr>
          <a:xfrm>
            <a:off x="10667028" y="447783"/>
            <a:ext cx="894735" cy="204788"/>
          </a:xfrm>
          <a:prstGeom prst="rect">
            <a:avLst/>
          </a:prstGeom>
          <a:noFill/>
        </p:spPr>
        <p:txBody>
          <a:bodyPr wrap="square" lIns="0" tIns="0" rIns="0" bIns="0" rtlCol="0" anchor="b">
            <a:noAutofit/>
          </a:bodyPr>
          <a:lstStyle/>
          <a:p>
            <a:pPr algn="r"/>
            <a:fld id="{273BF2AF-3D77-874B-8939-73755AEB327A}" type="slidenum">
              <a:rPr lang="es-ES" sz="900" b="0" i="0" kern="1200" smtClean="0">
                <a:solidFill>
                  <a:srgbClr val="FF0000"/>
                </a:solidFill>
                <a:latin typeface="HelveticaNeueLT Std Lt" panose="020B0403020202020204" pitchFamily="34" charset="77"/>
                <a:ea typeface="+mn-ea"/>
                <a:cs typeface="+mn-cs"/>
              </a:rPr>
              <a:pPr algn="r"/>
              <a:t>‹#›</a:t>
            </a:fld>
            <a:endParaRPr lang="es-ES" sz="900" b="0" i="0" kern="1200" dirty="0">
              <a:solidFill>
                <a:srgbClr val="FF0000"/>
              </a:solidFill>
              <a:latin typeface="HelveticaNeueLT Std Lt" panose="020B0403020202020204" pitchFamily="34" charset="77"/>
              <a:ea typeface="+mn-ea"/>
              <a:cs typeface="+mn-cs"/>
            </a:endParaRPr>
          </a:p>
        </p:txBody>
      </p:sp>
    </p:spTree>
    <p:extLst>
      <p:ext uri="{BB962C8B-B14F-4D97-AF65-F5344CB8AC3E}">
        <p14:creationId xmlns:p14="http://schemas.microsoft.com/office/powerpoint/2010/main" val="1949340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ext petit (2 columnes)">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FA74FEC7-4FA2-44BD-BAAC-D1349CB70551}"/>
              </a:ext>
            </a:extLst>
          </p:cNvPr>
          <p:cNvSpPr>
            <a:spLocks noGrp="1"/>
          </p:cNvSpPr>
          <p:nvPr>
            <p:ph type="title"/>
          </p:nvPr>
        </p:nvSpPr>
        <p:spPr>
          <a:xfrm>
            <a:off x="630236" y="374116"/>
            <a:ext cx="10515600" cy="278456"/>
          </a:xfrm>
          <a:prstGeom prst="rect">
            <a:avLst/>
          </a:prstGeom>
        </p:spPr>
        <p:txBody>
          <a:bodyPr lIns="0" tIns="0"/>
          <a:lstStyle>
            <a:lvl1pPr>
              <a:defRPr lang="ca-ES" sz="1400" b="0" i="0" kern="1200" dirty="0" smtClean="0">
                <a:solidFill>
                  <a:srgbClr val="FF0000"/>
                </a:solidFill>
                <a:effectLst/>
                <a:latin typeface="HelveticaNeueLT Std Med" panose="020B0604020202020204" pitchFamily="34" charset="77"/>
                <a:ea typeface="+mn-ea"/>
                <a:cs typeface="+mn-cs"/>
              </a:defRPr>
            </a:lvl1pPr>
          </a:lstStyle>
          <a:p>
            <a:pPr marL="0" marR="0" lvl="0" indent="0" algn="l" defTabSz="914400" rtl="0" eaLnBrk="1" fontAlgn="auto" latinLnBrk="0" hangingPunct="1">
              <a:lnSpc>
                <a:spcPct val="100000"/>
              </a:lnSpc>
              <a:spcBef>
                <a:spcPts val="0"/>
              </a:spcBef>
              <a:spcAft>
                <a:spcPts val="500"/>
              </a:spcAft>
              <a:buClrTx/>
              <a:buSzTx/>
              <a:buFontTx/>
              <a:buNone/>
              <a:tabLst/>
            </a:pPr>
            <a:r>
              <a:rPr lang="ca-ES" dirty="0"/>
              <a:t>Feu clic aquí per editar l'estil</a:t>
            </a:r>
          </a:p>
        </p:txBody>
      </p:sp>
      <p:sp>
        <p:nvSpPr>
          <p:cNvPr id="12" name="Marcador de texto 14">
            <a:extLst>
              <a:ext uri="{FF2B5EF4-FFF2-40B4-BE49-F238E27FC236}">
                <a16:creationId xmlns:a16="http://schemas.microsoft.com/office/drawing/2014/main" id="{7AC54675-8C89-574F-A092-017BB73D47C0}"/>
              </a:ext>
            </a:extLst>
          </p:cNvPr>
          <p:cNvSpPr>
            <a:spLocks noGrp="1"/>
          </p:cNvSpPr>
          <p:nvPr>
            <p:ph type="body" sz="quarter" idx="12" hasCustomPrompt="1"/>
          </p:nvPr>
        </p:nvSpPr>
        <p:spPr>
          <a:xfrm>
            <a:off x="622300" y="968375"/>
            <a:ext cx="10939464" cy="4518386"/>
          </a:xfrm>
          <a:prstGeom prst="rect">
            <a:avLst/>
          </a:prstGeom>
        </p:spPr>
        <p:txBody>
          <a:bodyPr wrap="square" lIns="0" tIns="0" rIns="0" bIns="0" numCol="2"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smtClean="0">
                <a:solidFill>
                  <a:srgbClr val="FF0000"/>
                </a:solidFill>
                <a:effectLst/>
                <a:latin typeface="HelveticaNeueLT Std Med" panose="020B0604020202020204" pitchFamily="34" charset="77"/>
              </a:defRPr>
            </a:lvl1pPr>
            <a:lvl2pPr marL="0" marR="0" indent="0" algn="l" defTabSz="914400" rtl="0" eaLnBrk="1" fontAlgn="auto" latinLnBrk="0" hangingPunct="1">
              <a:lnSpc>
                <a:spcPct val="100000"/>
              </a:lnSpc>
              <a:spcBef>
                <a:spcPts val="0"/>
              </a:spcBef>
              <a:spcAft>
                <a:spcPts val="500"/>
              </a:spcAft>
              <a:buClrTx/>
              <a:buSzTx/>
              <a:buFontTx/>
              <a:buNone/>
              <a:tabLst/>
              <a:defRPr sz="1400" b="0" i="0">
                <a:solidFill>
                  <a:srgbClr val="424242"/>
                </a:solidFill>
                <a:latin typeface="HelveticaNeueLT Std Lt" panose="020B0604020202020204" pitchFamily="34" charset="77"/>
              </a:defRPr>
            </a:lvl2pPr>
          </a:lstStyle>
          <a:p>
            <a:pPr lvl="0"/>
            <a:r>
              <a:rPr lang="es-ES" dirty="0" err="1"/>
              <a:t>És</a:t>
            </a:r>
            <a:r>
              <a:rPr lang="es-ES" dirty="0"/>
              <a:t> </a:t>
            </a:r>
            <a:r>
              <a:rPr lang="es-ES" dirty="0" err="1"/>
              <a:t>l’agència</a:t>
            </a:r>
            <a:r>
              <a:rPr lang="es-ES" dirty="0"/>
              <a:t> del </a:t>
            </a:r>
            <a:r>
              <a:rPr lang="es-ES" dirty="0" err="1"/>
              <a:t>Govern</a:t>
            </a:r>
            <a:r>
              <a:rPr lang="es-ES" dirty="0"/>
              <a:t> de la Generalitat de Catalunya per a la </a:t>
            </a:r>
            <a:r>
              <a:rPr lang="es-ES" dirty="0" err="1"/>
              <a:t>competitivitat</a:t>
            </a:r>
            <a:r>
              <a:rPr lang="es-ES" dirty="0"/>
              <a:t> de </a:t>
            </a:r>
            <a:r>
              <a:rPr lang="es-ES" dirty="0" err="1"/>
              <a:t>l’empresa</a:t>
            </a:r>
            <a:r>
              <a:rPr lang="es-ES" dirty="0"/>
              <a:t>.</a:t>
            </a:r>
          </a:p>
          <a:p>
            <a:pPr lvl="1"/>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sed do </a:t>
            </a:r>
            <a:r>
              <a:rPr lang="es-ES" dirty="0" err="1"/>
              <a:t>eiusmod</a:t>
            </a:r>
            <a:r>
              <a:rPr lang="es-ES" dirty="0"/>
              <a:t> </a:t>
            </a:r>
            <a:r>
              <a:rPr lang="es-ES" dirty="0" err="1"/>
              <a:t>tempor</a:t>
            </a:r>
            <a:r>
              <a:rPr lang="es-ES" dirty="0"/>
              <a:t> </a:t>
            </a:r>
            <a:r>
              <a:rPr lang="es-ES" dirty="0" err="1"/>
              <a:t>incididunt</a:t>
            </a:r>
            <a:r>
              <a:rPr lang="es-ES" dirty="0"/>
              <a:t> ut labore et </a:t>
            </a:r>
            <a:r>
              <a:rPr lang="es-ES" dirty="0" err="1"/>
              <a:t>dolore</a:t>
            </a:r>
            <a:r>
              <a:rPr lang="es-ES" dirty="0"/>
              <a:t> magna </a:t>
            </a:r>
            <a:r>
              <a:rPr lang="es-ES" dirty="0" err="1"/>
              <a:t>aliqua</a:t>
            </a:r>
            <a:r>
              <a:rPr lang="es-ES" dirty="0"/>
              <a:t>. Ut </a:t>
            </a:r>
            <a:r>
              <a:rPr lang="es-ES" dirty="0" err="1"/>
              <a:t>enim</a:t>
            </a:r>
            <a:r>
              <a:rPr lang="es-ES" dirty="0"/>
              <a:t> ad </a:t>
            </a:r>
            <a:r>
              <a:rPr lang="es-ES" dirty="0" err="1"/>
              <a:t>minim</a:t>
            </a:r>
            <a:r>
              <a:rPr lang="es-ES" dirty="0"/>
              <a:t> </a:t>
            </a:r>
            <a:r>
              <a:rPr lang="es-ES" dirty="0" err="1"/>
              <a:t>veniam</a:t>
            </a:r>
            <a:r>
              <a:rPr lang="es-ES" dirty="0"/>
              <a:t>, </a:t>
            </a:r>
            <a:r>
              <a:rPr lang="es-ES" dirty="0" err="1"/>
              <a:t>quis</a:t>
            </a:r>
            <a:r>
              <a:rPr lang="es-ES" dirty="0"/>
              <a:t> </a:t>
            </a:r>
            <a:r>
              <a:rPr lang="es-ES" dirty="0" err="1"/>
              <a:t>nostrud</a:t>
            </a:r>
            <a:r>
              <a:rPr lang="es-ES" dirty="0"/>
              <a:t> </a:t>
            </a:r>
            <a:r>
              <a:rPr lang="es-ES" dirty="0" err="1"/>
              <a:t>exercitation</a:t>
            </a:r>
            <a:r>
              <a:rPr lang="es-ES" dirty="0"/>
              <a:t> </a:t>
            </a:r>
            <a:r>
              <a:rPr lang="es-ES" dirty="0" err="1"/>
              <a:t>ullamco</a:t>
            </a:r>
            <a:r>
              <a:rPr lang="es-ES" dirty="0"/>
              <a:t> </a:t>
            </a:r>
            <a:r>
              <a:rPr lang="es-ES" dirty="0" err="1"/>
              <a:t>laboris</a:t>
            </a:r>
            <a:r>
              <a:rPr lang="es-ES" dirty="0"/>
              <a:t> </a:t>
            </a:r>
            <a:r>
              <a:rPr lang="es-ES" dirty="0" err="1"/>
              <a:t>nisi</a:t>
            </a:r>
            <a:r>
              <a:rPr lang="es-ES" dirty="0"/>
              <a:t> ut </a:t>
            </a:r>
            <a:r>
              <a:rPr lang="es-ES" dirty="0" err="1"/>
              <a:t>aliquip</a:t>
            </a:r>
            <a:r>
              <a:rPr lang="es-ES" dirty="0"/>
              <a:t> ex </a:t>
            </a:r>
            <a:r>
              <a:rPr lang="es-ES" dirty="0" err="1"/>
              <a:t>ea</a:t>
            </a:r>
            <a:r>
              <a:rPr lang="es-ES" dirty="0"/>
              <a:t> commodo </a:t>
            </a:r>
            <a:r>
              <a:rPr lang="es-ES" dirty="0" err="1"/>
              <a:t>consequat</a:t>
            </a:r>
            <a:r>
              <a:rPr lang="es-ES" dirty="0"/>
              <a:t>. </a:t>
            </a:r>
            <a:r>
              <a:rPr lang="es-ES" dirty="0" err="1"/>
              <a:t>Duis</a:t>
            </a:r>
            <a:r>
              <a:rPr lang="es-ES" dirty="0"/>
              <a:t> </a:t>
            </a:r>
            <a:r>
              <a:rPr lang="es-ES" dirty="0" err="1"/>
              <a:t>aute</a:t>
            </a:r>
            <a:r>
              <a:rPr lang="es-ES" dirty="0"/>
              <a:t> </a:t>
            </a:r>
            <a:r>
              <a:rPr lang="es-ES" dirty="0" err="1"/>
              <a:t>irure</a:t>
            </a:r>
            <a:r>
              <a:rPr lang="es-ES" dirty="0"/>
              <a:t> dolor in </a:t>
            </a:r>
            <a:r>
              <a:rPr lang="es-ES" dirty="0" err="1"/>
              <a:t>reprehenderit</a:t>
            </a:r>
            <a:r>
              <a:rPr lang="es-ES" dirty="0"/>
              <a:t> in </a:t>
            </a:r>
            <a:r>
              <a:rPr lang="es-ES" dirty="0" err="1"/>
              <a:t>voluptate</a:t>
            </a:r>
            <a:r>
              <a:rPr lang="es-ES" dirty="0"/>
              <a:t> </a:t>
            </a:r>
            <a:r>
              <a:rPr lang="es-ES" dirty="0" err="1"/>
              <a:t>velit</a:t>
            </a:r>
            <a:r>
              <a:rPr lang="es-ES" dirty="0"/>
              <a:t> </a:t>
            </a:r>
            <a:r>
              <a:rPr lang="es-ES" dirty="0" err="1"/>
              <a:t>esse</a:t>
            </a:r>
            <a:r>
              <a:rPr lang="es-ES" dirty="0"/>
              <a:t> </a:t>
            </a:r>
            <a:r>
              <a:rPr lang="es-ES" dirty="0" err="1"/>
              <a:t>cillum</a:t>
            </a:r>
            <a:r>
              <a:rPr lang="es-ES" dirty="0"/>
              <a:t> </a:t>
            </a:r>
            <a:r>
              <a:rPr lang="es-ES" dirty="0" err="1"/>
              <a:t>dolore</a:t>
            </a:r>
            <a:r>
              <a:rPr lang="es-ES" dirty="0"/>
              <a:t> </a:t>
            </a:r>
            <a:r>
              <a:rPr lang="es-ES" dirty="0" err="1"/>
              <a:t>eu</a:t>
            </a:r>
            <a:r>
              <a:rPr lang="es-ES" dirty="0"/>
              <a:t> </a:t>
            </a:r>
            <a:r>
              <a:rPr lang="es-ES" dirty="0" err="1"/>
              <a:t>fugiat</a:t>
            </a:r>
            <a:r>
              <a:rPr lang="es-ES" dirty="0"/>
              <a:t> </a:t>
            </a:r>
            <a:r>
              <a:rPr lang="es-ES" dirty="0" err="1"/>
              <a:t>nulla</a:t>
            </a:r>
            <a:r>
              <a:rPr lang="es-ES" dirty="0"/>
              <a:t> </a:t>
            </a:r>
            <a:r>
              <a:rPr lang="es-ES" dirty="0" err="1"/>
              <a:t>pariatur</a:t>
            </a:r>
            <a:r>
              <a:rPr lang="es-ES" dirty="0"/>
              <a:t>. </a:t>
            </a:r>
            <a:r>
              <a:rPr lang="es-ES" dirty="0" err="1"/>
              <a:t>Excepteur</a:t>
            </a:r>
            <a:r>
              <a:rPr lang="es-ES" dirty="0"/>
              <a:t> </a:t>
            </a:r>
            <a:r>
              <a:rPr lang="es-ES" dirty="0" err="1"/>
              <a:t>sint</a:t>
            </a:r>
            <a:r>
              <a:rPr lang="es-ES" dirty="0"/>
              <a:t> </a:t>
            </a:r>
            <a:r>
              <a:rPr lang="es-ES" dirty="0" err="1"/>
              <a:t>occaecat</a:t>
            </a:r>
            <a:r>
              <a:rPr lang="es-ES" dirty="0"/>
              <a:t> </a:t>
            </a:r>
            <a:r>
              <a:rPr lang="es-ES" dirty="0" err="1"/>
              <a:t>cupidatat</a:t>
            </a:r>
            <a:r>
              <a:rPr lang="es-ES" dirty="0"/>
              <a:t> non </a:t>
            </a:r>
            <a:r>
              <a:rPr lang="es-ES" dirty="0" err="1"/>
              <a:t>proident</a:t>
            </a:r>
            <a:r>
              <a:rPr lang="es-ES" dirty="0"/>
              <a:t>, </a:t>
            </a:r>
            <a:r>
              <a:rPr lang="es-ES" dirty="0" err="1"/>
              <a:t>sunt</a:t>
            </a:r>
            <a:r>
              <a:rPr lang="es-ES" dirty="0"/>
              <a:t> in culpa </a:t>
            </a:r>
            <a:r>
              <a:rPr lang="es-ES" dirty="0" err="1"/>
              <a:t>qui</a:t>
            </a:r>
            <a:r>
              <a:rPr lang="es-ES" dirty="0"/>
              <a:t> </a:t>
            </a:r>
            <a:r>
              <a:rPr lang="es-ES" dirty="0" err="1"/>
              <a:t>officia</a:t>
            </a:r>
            <a:r>
              <a:rPr lang="es-ES" dirty="0"/>
              <a:t> </a:t>
            </a:r>
            <a:r>
              <a:rPr lang="es-ES" dirty="0" err="1"/>
              <a:t>deserunt</a:t>
            </a:r>
            <a:r>
              <a:rPr lang="es-ES" dirty="0"/>
              <a:t> </a:t>
            </a:r>
            <a:r>
              <a:rPr lang="es-ES" dirty="0" err="1"/>
              <a:t>mollit</a:t>
            </a:r>
            <a:r>
              <a:rPr lang="es-ES" dirty="0"/>
              <a:t> </a:t>
            </a:r>
            <a:r>
              <a:rPr lang="es-ES" dirty="0" err="1"/>
              <a:t>anim</a:t>
            </a:r>
            <a:r>
              <a:rPr lang="es-ES" dirty="0"/>
              <a:t> id </a:t>
            </a:r>
            <a:r>
              <a:rPr lang="es-ES" dirty="0" err="1"/>
              <a:t>est</a:t>
            </a:r>
            <a:r>
              <a:rPr lang="es-ES" dirty="0"/>
              <a:t> </a:t>
            </a:r>
            <a:r>
              <a:rPr lang="es-ES" dirty="0" err="1"/>
              <a:t>laborum</a:t>
            </a:r>
            <a:r>
              <a:rPr lang="es-ES" dirty="0"/>
              <a:t>.</a:t>
            </a:r>
          </a:p>
        </p:txBody>
      </p:sp>
      <p:sp>
        <p:nvSpPr>
          <p:cNvPr id="5" name="CuadroTexto 4">
            <a:extLst>
              <a:ext uri="{FF2B5EF4-FFF2-40B4-BE49-F238E27FC236}">
                <a16:creationId xmlns:a16="http://schemas.microsoft.com/office/drawing/2014/main" id="{148F39E4-9044-C440-8DC9-8656FF9CF2A1}"/>
              </a:ext>
            </a:extLst>
          </p:cNvPr>
          <p:cNvSpPr txBox="1"/>
          <p:nvPr userDrawn="1"/>
        </p:nvSpPr>
        <p:spPr>
          <a:xfrm>
            <a:off x="10667028" y="447783"/>
            <a:ext cx="894735" cy="204788"/>
          </a:xfrm>
          <a:prstGeom prst="rect">
            <a:avLst/>
          </a:prstGeom>
          <a:noFill/>
        </p:spPr>
        <p:txBody>
          <a:bodyPr wrap="square" lIns="0" tIns="0" rIns="0" bIns="0" rtlCol="0" anchor="b">
            <a:noAutofit/>
          </a:bodyPr>
          <a:lstStyle/>
          <a:p>
            <a:pPr algn="r"/>
            <a:fld id="{273BF2AF-3D77-874B-8939-73755AEB327A}" type="slidenum">
              <a:rPr lang="es-ES" sz="900" b="0" i="0" kern="1200" smtClean="0">
                <a:solidFill>
                  <a:srgbClr val="FF0000"/>
                </a:solidFill>
                <a:latin typeface="HelveticaNeueLT Std Lt" panose="020B0403020202020204" pitchFamily="34" charset="77"/>
                <a:ea typeface="+mn-ea"/>
                <a:cs typeface="+mn-cs"/>
              </a:rPr>
              <a:pPr algn="r"/>
              <a:t>‹#›</a:t>
            </a:fld>
            <a:endParaRPr lang="es-ES" sz="900" b="0" i="0" kern="1200" dirty="0">
              <a:solidFill>
                <a:srgbClr val="FF0000"/>
              </a:solidFill>
              <a:latin typeface="HelveticaNeueLT Std Lt" panose="020B0403020202020204" pitchFamily="34" charset="77"/>
              <a:ea typeface="+mn-ea"/>
              <a:cs typeface="+mn-cs"/>
            </a:endParaRPr>
          </a:p>
        </p:txBody>
      </p:sp>
    </p:spTree>
    <p:extLst>
      <p:ext uri="{BB962C8B-B14F-4D97-AF65-F5344CB8AC3E}">
        <p14:creationId xmlns:p14="http://schemas.microsoft.com/office/powerpoint/2010/main" val="5682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ext petit (3 columnes)">
    <p:spTree>
      <p:nvGrpSpPr>
        <p:cNvPr id="1" name=""/>
        <p:cNvGrpSpPr/>
        <p:nvPr/>
      </p:nvGrpSpPr>
      <p:grpSpPr>
        <a:xfrm>
          <a:off x="0" y="0"/>
          <a:ext cx="0" cy="0"/>
          <a:chOff x="0" y="0"/>
          <a:chExt cx="0" cy="0"/>
        </a:xfrm>
      </p:grpSpPr>
      <p:sp>
        <p:nvSpPr>
          <p:cNvPr id="3" name="Títol 2">
            <a:extLst>
              <a:ext uri="{FF2B5EF4-FFF2-40B4-BE49-F238E27FC236}">
                <a16:creationId xmlns:a16="http://schemas.microsoft.com/office/drawing/2014/main" id="{3432D430-BF71-461D-8C74-AE125548DDD3}"/>
              </a:ext>
            </a:extLst>
          </p:cNvPr>
          <p:cNvSpPr>
            <a:spLocks noGrp="1"/>
          </p:cNvSpPr>
          <p:nvPr>
            <p:ph type="title"/>
          </p:nvPr>
        </p:nvSpPr>
        <p:spPr>
          <a:xfrm>
            <a:off x="622300" y="508848"/>
            <a:ext cx="10515600" cy="287446"/>
          </a:xfrm>
          <a:prstGeom prst="rect">
            <a:avLst/>
          </a:prstGeom>
        </p:spPr>
        <p:txBody>
          <a:bodyPr lIns="0" tIns="0"/>
          <a:lstStyle>
            <a:lvl1pPr>
              <a:defRPr lang="ca-ES" sz="1400" b="0" i="0" kern="1200" dirty="0" smtClean="0">
                <a:solidFill>
                  <a:srgbClr val="FF0000"/>
                </a:solidFill>
                <a:effectLst/>
                <a:latin typeface="HelveticaNeueLT Std Med" panose="020B0604020202020204" pitchFamily="34" charset="77"/>
                <a:ea typeface="+mn-ea"/>
                <a:cs typeface="+mn-cs"/>
              </a:defRPr>
            </a:lvl1pPr>
          </a:lstStyle>
          <a:p>
            <a:r>
              <a:rPr lang="ca-ES" dirty="0"/>
              <a:t>Feu clic aquí per editar l'estil</a:t>
            </a:r>
          </a:p>
        </p:txBody>
      </p:sp>
      <p:sp>
        <p:nvSpPr>
          <p:cNvPr id="12" name="Marcador de texto 14">
            <a:extLst>
              <a:ext uri="{FF2B5EF4-FFF2-40B4-BE49-F238E27FC236}">
                <a16:creationId xmlns:a16="http://schemas.microsoft.com/office/drawing/2014/main" id="{7AC54675-8C89-574F-A092-017BB73D47C0}"/>
              </a:ext>
            </a:extLst>
          </p:cNvPr>
          <p:cNvSpPr>
            <a:spLocks noGrp="1"/>
          </p:cNvSpPr>
          <p:nvPr>
            <p:ph type="body" sz="quarter" idx="12" hasCustomPrompt="1"/>
          </p:nvPr>
        </p:nvSpPr>
        <p:spPr>
          <a:xfrm>
            <a:off x="622300" y="968375"/>
            <a:ext cx="10939463" cy="4518386"/>
          </a:xfrm>
          <a:prstGeom prst="rect">
            <a:avLst/>
          </a:prstGeom>
        </p:spPr>
        <p:txBody>
          <a:bodyPr wrap="square" lIns="0" tIns="0" rIns="0" bIns="0" numCol="3"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smtClean="0">
                <a:solidFill>
                  <a:srgbClr val="FF0000"/>
                </a:solidFill>
                <a:effectLst/>
                <a:latin typeface="HelveticaNeueLT Std Med" panose="020B0604020202020204" pitchFamily="34" charset="77"/>
              </a:defRPr>
            </a:lvl1pPr>
            <a:lvl2pPr marL="0" marR="0" indent="0" algn="l" defTabSz="914400" rtl="0" eaLnBrk="1" fontAlgn="auto" latinLnBrk="0" hangingPunct="1">
              <a:lnSpc>
                <a:spcPct val="100000"/>
              </a:lnSpc>
              <a:spcBef>
                <a:spcPts val="0"/>
              </a:spcBef>
              <a:spcAft>
                <a:spcPts val="500"/>
              </a:spcAft>
              <a:buClrTx/>
              <a:buSzTx/>
              <a:buFontTx/>
              <a:buNone/>
              <a:tabLst/>
              <a:defRPr sz="1400" b="0" i="0">
                <a:solidFill>
                  <a:srgbClr val="424242"/>
                </a:solidFill>
                <a:latin typeface="HelveticaNeueLT Std Lt" panose="020B0604020202020204" pitchFamily="34" charset="77"/>
              </a:defRPr>
            </a:lvl2pPr>
          </a:lstStyle>
          <a:p>
            <a:pPr lvl="0"/>
            <a:r>
              <a:rPr lang="ca-ES" noProof="0" dirty="0"/>
              <a:t>És l’agència del Govern de la Generalitat de Catalunya per a la competitivitat de l’empresa.</a:t>
            </a:r>
          </a:p>
          <a:p>
            <a:pPr lvl="1"/>
            <a:r>
              <a:rPr lang="ca-ES" noProof="0" dirty="0" err="1"/>
              <a:t>Lorem</a:t>
            </a:r>
            <a:r>
              <a:rPr lang="ca-ES" noProof="0" dirty="0"/>
              <a:t> </a:t>
            </a:r>
            <a:r>
              <a:rPr lang="ca-ES" noProof="0" dirty="0" err="1"/>
              <a:t>ipsum</a:t>
            </a:r>
            <a:r>
              <a:rPr lang="ca-ES" noProof="0" dirty="0"/>
              <a:t> dolor sit </a:t>
            </a:r>
            <a:r>
              <a:rPr lang="ca-ES" noProof="0" dirty="0" err="1"/>
              <a:t>amet</a:t>
            </a:r>
            <a:r>
              <a:rPr lang="ca-ES" noProof="0" dirty="0"/>
              <a:t>, </a:t>
            </a:r>
            <a:r>
              <a:rPr lang="ca-ES" noProof="0" dirty="0" err="1"/>
              <a:t>consectetur</a:t>
            </a:r>
            <a:r>
              <a:rPr lang="ca-ES" noProof="0" dirty="0"/>
              <a:t> </a:t>
            </a:r>
            <a:r>
              <a:rPr lang="ca-ES" noProof="0" dirty="0" err="1"/>
              <a:t>adipiscing</a:t>
            </a:r>
            <a:r>
              <a:rPr lang="ca-ES" noProof="0" dirty="0"/>
              <a:t> elit, </a:t>
            </a:r>
            <a:r>
              <a:rPr lang="ca-ES" noProof="0" dirty="0" err="1"/>
              <a:t>sed</a:t>
            </a:r>
            <a:r>
              <a:rPr lang="ca-ES" noProof="0" dirty="0"/>
              <a:t> do </a:t>
            </a:r>
            <a:r>
              <a:rPr lang="ca-ES" noProof="0" dirty="0" err="1"/>
              <a:t>eiusmod</a:t>
            </a:r>
            <a:r>
              <a:rPr lang="ca-ES" noProof="0" dirty="0"/>
              <a:t> </a:t>
            </a:r>
            <a:r>
              <a:rPr lang="ca-ES" noProof="0" dirty="0" err="1"/>
              <a:t>tempor</a:t>
            </a:r>
            <a:r>
              <a:rPr lang="ca-ES" noProof="0" dirty="0"/>
              <a:t> </a:t>
            </a:r>
            <a:r>
              <a:rPr lang="ca-ES" noProof="0" dirty="0" err="1"/>
              <a:t>incididunt</a:t>
            </a:r>
            <a:r>
              <a:rPr lang="ca-ES" noProof="0" dirty="0"/>
              <a:t> ut </a:t>
            </a:r>
            <a:r>
              <a:rPr lang="ca-ES" noProof="0" dirty="0" err="1"/>
              <a:t>labore</a:t>
            </a:r>
            <a:r>
              <a:rPr lang="ca-ES" noProof="0" dirty="0"/>
              <a:t> et </a:t>
            </a:r>
            <a:r>
              <a:rPr lang="ca-ES" noProof="0" dirty="0" err="1"/>
              <a:t>dolore</a:t>
            </a:r>
            <a:r>
              <a:rPr lang="ca-ES" noProof="0" dirty="0"/>
              <a:t> magna </a:t>
            </a:r>
            <a:r>
              <a:rPr lang="ca-ES" noProof="0" dirty="0" err="1"/>
              <a:t>aliqua</a:t>
            </a:r>
            <a:r>
              <a:rPr lang="ca-ES" noProof="0" dirty="0"/>
              <a:t>. Ut </a:t>
            </a:r>
            <a:r>
              <a:rPr lang="ca-ES" noProof="0" dirty="0" err="1"/>
              <a:t>enim</a:t>
            </a:r>
            <a:r>
              <a:rPr lang="ca-ES" noProof="0" dirty="0"/>
              <a:t> ad </a:t>
            </a:r>
            <a:r>
              <a:rPr lang="ca-ES" noProof="0" dirty="0" err="1"/>
              <a:t>minim</a:t>
            </a:r>
            <a:r>
              <a:rPr lang="ca-ES" noProof="0" dirty="0"/>
              <a:t> </a:t>
            </a:r>
            <a:r>
              <a:rPr lang="ca-ES" noProof="0" dirty="0" err="1"/>
              <a:t>veniam</a:t>
            </a:r>
            <a:r>
              <a:rPr lang="ca-ES" noProof="0" dirty="0"/>
              <a:t>, </a:t>
            </a:r>
            <a:r>
              <a:rPr lang="ca-ES" noProof="0" dirty="0" err="1"/>
              <a:t>quis</a:t>
            </a:r>
            <a:r>
              <a:rPr lang="ca-ES" noProof="0" dirty="0"/>
              <a:t> </a:t>
            </a:r>
            <a:r>
              <a:rPr lang="ca-ES" noProof="0" dirty="0" err="1"/>
              <a:t>nostrud</a:t>
            </a:r>
            <a:r>
              <a:rPr lang="ca-ES" noProof="0" dirty="0"/>
              <a:t> </a:t>
            </a:r>
            <a:r>
              <a:rPr lang="ca-ES" noProof="0" dirty="0" err="1"/>
              <a:t>exercitation</a:t>
            </a:r>
            <a:r>
              <a:rPr lang="ca-ES" noProof="0" dirty="0"/>
              <a:t> </a:t>
            </a:r>
            <a:r>
              <a:rPr lang="ca-ES" noProof="0" dirty="0" err="1"/>
              <a:t>ullamco</a:t>
            </a:r>
            <a:r>
              <a:rPr lang="ca-ES" noProof="0" dirty="0"/>
              <a:t> laboris </a:t>
            </a:r>
            <a:r>
              <a:rPr lang="ca-ES" noProof="0" dirty="0" err="1"/>
              <a:t>nisi</a:t>
            </a:r>
            <a:r>
              <a:rPr lang="ca-ES" noProof="0" dirty="0"/>
              <a:t> ut </a:t>
            </a:r>
            <a:r>
              <a:rPr lang="ca-ES" noProof="0" dirty="0" err="1"/>
              <a:t>aliquip</a:t>
            </a:r>
            <a:r>
              <a:rPr lang="ca-ES" noProof="0" dirty="0"/>
              <a:t> ex </a:t>
            </a:r>
            <a:r>
              <a:rPr lang="ca-ES" noProof="0" dirty="0" err="1"/>
              <a:t>ea</a:t>
            </a:r>
            <a:r>
              <a:rPr lang="ca-ES" noProof="0" dirty="0"/>
              <a:t> </a:t>
            </a:r>
            <a:r>
              <a:rPr lang="ca-ES" noProof="0" dirty="0" err="1"/>
              <a:t>commodo</a:t>
            </a:r>
            <a:r>
              <a:rPr lang="ca-ES" noProof="0" dirty="0"/>
              <a:t> </a:t>
            </a:r>
            <a:r>
              <a:rPr lang="ca-ES" noProof="0" dirty="0" err="1"/>
              <a:t>consequat</a:t>
            </a:r>
            <a:r>
              <a:rPr lang="ca-ES" noProof="0" dirty="0"/>
              <a:t>. Duis aute </a:t>
            </a:r>
            <a:r>
              <a:rPr lang="ca-ES" noProof="0" dirty="0" err="1"/>
              <a:t>irure</a:t>
            </a:r>
            <a:r>
              <a:rPr lang="ca-ES" noProof="0" dirty="0"/>
              <a:t> dolor in </a:t>
            </a:r>
            <a:r>
              <a:rPr lang="ca-ES" noProof="0" dirty="0" err="1"/>
              <a:t>reprehenderit</a:t>
            </a:r>
            <a:r>
              <a:rPr lang="ca-ES" noProof="0" dirty="0"/>
              <a:t> in </a:t>
            </a:r>
            <a:r>
              <a:rPr lang="ca-ES" noProof="0" dirty="0" err="1"/>
              <a:t>voluptate</a:t>
            </a:r>
            <a:r>
              <a:rPr lang="ca-ES" noProof="0" dirty="0"/>
              <a:t> </a:t>
            </a:r>
            <a:r>
              <a:rPr lang="ca-ES" noProof="0" dirty="0" err="1"/>
              <a:t>velit</a:t>
            </a:r>
            <a:r>
              <a:rPr lang="ca-ES" noProof="0" dirty="0"/>
              <a:t> </a:t>
            </a:r>
            <a:r>
              <a:rPr lang="ca-ES" noProof="0" dirty="0" err="1"/>
              <a:t>esse</a:t>
            </a:r>
            <a:r>
              <a:rPr lang="ca-ES" noProof="0" dirty="0"/>
              <a:t> </a:t>
            </a:r>
            <a:r>
              <a:rPr lang="ca-ES" noProof="0" dirty="0" err="1"/>
              <a:t>cillum</a:t>
            </a:r>
            <a:r>
              <a:rPr lang="ca-ES" noProof="0" dirty="0"/>
              <a:t> </a:t>
            </a:r>
            <a:r>
              <a:rPr lang="ca-ES" noProof="0" dirty="0" err="1"/>
              <a:t>dolore</a:t>
            </a:r>
            <a:r>
              <a:rPr lang="ca-ES" noProof="0" dirty="0"/>
              <a:t> eu </a:t>
            </a:r>
            <a:r>
              <a:rPr lang="ca-ES" noProof="0" dirty="0" err="1"/>
              <a:t>fugiat</a:t>
            </a:r>
            <a:r>
              <a:rPr lang="ca-ES" noProof="0" dirty="0"/>
              <a:t> </a:t>
            </a:r>
            <a:r>
              <a:rPr lang="ca-ES" noProof="0" dirty="0" err="1"/>
              <a:t>nulla</a:t>
            </a:r>
            <a:r>
              <a:rPr lang="ca-ES" noProof="0" dirty="0"/>
              <a:t> </a:t>
            </a:r>
            <a:r>
              <a:rPr lang="ca-ES" noProof="0" dirty="0" err="1"/>
              <a:t>pariatur</a:t>
            </a:r>
            <a:r>
              <a:rPr lang="ca-ES" noProof="0" dirty="0"/>
              <a:t>. </a:t>
            </a:r>
            <a:r>
              <a:rPr lang="ca-ES" noProof="0" dirty="0" err="1"/>
              <a:t>Excepteur</a:t>
            </a:r>
            <a:r>
              <a:rPr lang="ca-ES" noProof="0" dirty="0"/>
              <a:t> </a:t>
            </a:r>
            <a:r>
              <a:rPr lang="ca-ES" noProof="0" dirty="0" err="1"/>
              <a:t>sint</a:t>
            </a:r>
            <a:r>
              <a:rPr lang="ca-ES" noProof="0" dirty="0"/>
              <a:t> </a:t>
            </a:r>
            <a:r>
              <a:rPr lang="ca-ES" noProof="0" dirty="0" err="1"/>
              <a:t>occaecat</a:t>
            </a:r>
            <a:r>
              <a:rPr lang="ca-ES" noProof="0" dirty="0"/>
              <a:t> </a:t>
            </a:r>
            <a:r>
              <a:rPr lang="ca-ES" noProof="0" dirty="0" err="1"/>
              <a:t>cupidatat</a:t>
            </a:r>
            <a:r>
              <a:rPr lang="ca-ES" noProof="0" dirty="0"/>
              <a:t> non </a:t>
            </a:r>
            <a:r>
              <a:rPr lang="ca-ES" noProof="0" dirty="0" err="1"/>
              <a:t>proident</a:t>
            </a:r>
            <a:r>
              <a:rPr lang="ca-ES" noProof="0" dirty="0"/>
              <a:t>, </a:t>
            </a:r>
            <a:r>
              <a:rPr lang="ca-ES" noProof="0" dirty="0" err="1"/>
              <a:t>sunt</a:t>
            </a:r>
            <a:r>
              <a:rPr lang="ca-ES" noProof="0" dirty="0"/>
              <a:t> in culpa qui </a:t>
            </a:r>
            <a:r>
              <a:rPr lang="ca-ES" noProof="0" dirty="0" err="1"/>
              <a:t>officia</a:t>
            </a:r>
            <a:r>
              <a:rPr lang="ca-ES" noProof="0" dirty="0"/>
              <a:t> </a:t>
            </a:r>
            <a:r>
              <a:rPr lang="ca-ES" noProof="0" dirty="0" err="1"/>
              <a:t>deserunt</a:t>
            </a:r>
            <a:r>
              <a:rPr lang="ca-ES" noProof="0" dirty="0"/>
              <a:t> </a:t>
            </a:r>
            <a:r>
              <a:rPr lang="ca-ES" noProof="0" dirty="0" err="1"/>
              <a:t>mollit</a:t>
            </a:r>
            <a:r>
              <a:rPr lang="ca-ES" noProof="0" dirty="0"/>
              <a:t> </a:t>
            </a:r>
            <a:r>
              <a:rPr lang="ca-ES" noProof="0" dirty="0" err="1"/>
              <a:t>anim</a:t>
            </a:r>
            <a:r>
              <a:rPr lang="ca-ES" noProof="0" dirty="0"/>
              <a:t> </a:t>
            </a:r>
            <a:r>
              <a:rPr lang="ca-ES" noProof="0" dirty="0" err="1"/>
              <a:t>id</a:t>
            </a:r>
            <a:r>
              <a:rPr lang="ca-ES" noProof="0" dirty="0"/>
              <a:t> est </a:t>
            </a:r>
            <a:r>
              <a:rPr lang="ca-ES" noProof="0" dirty="0" err="1"/>
              <a:t>laborum</a:t>
            </a:r>
            <a:r>
              <a:rPr lang="ca-ES" noProof="0" dirty="0"/>
              <a:t>.</a:t>
            </a:r>
          </a:p>
        </p:txBody>
      </p:sp>
      <p:sp>
        <p:nvSpPr>
          <p:cNvPr id="5" name="CuadroTexto 4">
            <a:extLst>
              <a:ext uri="{FF2B5EF4-FFF2-40B4-BE49-F238E27FC236}">
                <a16:creationId xmlns:a16="http://schemas.microsoft.com/office/drawing/2014/main" id="{96348AAF-6F29-A249-B2CF-565DA19C4F81}"/>
              </a:ext>
            </a:extLst>
          </p:cNvPr>
          <p:cNvSpPr txBox="1"/>
          <p:nvPr userDrawn="1"/>
        </p:nvSpPr>
        <p:spPr>
          <a:xfrm>
            <a:off x="10667028" y="447783"/>
            <a:ext cx="894735" cy="204788"/>
          </a:xfrm>
          <a:prstGeom prst="rect">
            <a:avLst/>
          </a:prstGeom>
          <a:noFill/>
        </p:spPr>
        <p:txBody>
          <a:bodyPr wrap="square" lIns="0" tIns="0" rIns="0" bIns="0" rtlCol="0" anchor="b">
            <a:noAutofit/>
          </a:bodyPr>
          <a:lstStyle/>
          <a:p>
            <a:pPr algn="r"/>
            <a:fld id="{273BF2AF-3D77-874B-8939-73755AEB327A}" type="slidenum">
              <a:rPr lang="es-ES" sz="900" b="0" i="0" kern="1200" smtClean="0">
                <a:solidFill>
                  <a:srgbClr val="FF0000"/>
                </a:solidFill>
                <a:latin typeface="HelveticaNeueLT Std Lt" panose="020B0403020202020204" pitchFamily="34" charset="77"/>
                <a:ea typeface="+mn-ea"/>
                <a:cs typeface="+mn-cs"/>
              </a:rPr>
              <a:pPr algn="r"/>
              <a:t>‹#›</a:t>
            </a:fld>
            <a:endParaRPr lang="es-ES" sz="900" b="0" i="0" kern="1200" dirty="0">
              <a:solidFill>
                <a:srgbClr val="FF0000"/>
              </a:solidFill>
              <a:latin typeface="HelveticaNeueLT Std Lt" panose="020B0403020202020204" pitchFamily="34" charset="77"/>
              <a:ea typeface="+mn-ea"/>
              <a:cs typeface="+mn-cs"/>
            </a:endParaRPr>
          </a:p>
        </p:txBody>
      </p:sp>
    </p:spTree>
    <p:extLst>
      <p:ext uri="{BB962C8B-B14F-4D97-AF65-F5344CB8AC3E}">
        <p14:creationId xmlns:p14="http://schemas.microsoft.com/office/powerpoint/2010/main" val="7722037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ext petit (4 columnes)">
    <p:spTree>
      <p:nvGrpSpPr>
        <p:cNvPr id="1" name=""/>
        <p:cNvGrpSpPr/>
        <p:nvPr/>
      </p:nvGrpSpPr>
      <p:grpSpPr>
        <a:xfrm>
          <a:off x="0" y="0"/>
          <a:ext cx="0" cy="0"/>
          <a:chOff x="0" y="0"/>
          <a:chExt cx="0" cy="0"/>
        </a:xfrm>
      </p:grpSpPr>
      <p:sp>
        <p:nvSpPr>
          <p:cNvPr id="3" name="Títol 2">
            <a:extLst>
              <a:ext uri="{FF2B5EF4-FFF2-40B4-BE49-F238E27FC236}">
                <a16:creationId xmlns:a16="http://schemas.microsoft.com/office/drawing/2014/main" id="{DBB8945D-2121-46DA-81E9-25E76969DB67}"/>
              </a:ext>
            </a:extLst>
          </p:cNvPr>
          <p:cNvSpPr>
            <a:spLocks noGrp="1"/>
          </p:cNvSpPr>
          <p:nvPr>
            <p:ph type="title"/>
          </p:nvPr>
        </p:nvSpPr>
        <p:spPr>
          <a:xfrm>
            <a:off x="622300" y="453159"/>
            <a:ext cx="10515600" cy="204788"/>
          </a:xfrm>
          <a:prstGeom prst="rect">
            <a:avLst/>
          </a:prstGeom>
        </p:spPr>
        <p:txBody>
          <a:bodyPr lIns="0" tIns="0"/>
          <a:lstStyle>
            <a:lvl1pPr>
              <a:defRPr lang="ca-ES" sz="1400" b="0" i="0" kern="1200" dirty="0" smtClean="0">
                <a:solidFill>
                  <a:srgbClr val="FF0000"/>
                </a:solidFill>
                <a:effectLst/>
                <a:latin typeface="HelveticaNeueLT Std Med" panose="020B0604020202020204" pitchFamily="34" charset="77"/>
                <a:ea typeface="+mn-ea"/>
                <a:cs typeface="+mn-cs"/>
              </a:defRPr>
            </a:lvl1pPr>
          </a:lstStyle>
          <a:p>
            <a:r>
              <a:rPr lang="ca-ES" dirty="0"/>
              <a:t>Feu clic aquí per editar l'estil</a:t>
            </a:r>
          </a:p>
        </p:txBody>
      </p:sp>
      <p:sp>
        <p:nvSpPr>
          <p:cNvPr id="12" name="Marcador de texto 14">
            <a:extLst>
              <a:ext uri="{FF2B5EF4-FFF2-40B4-BE49-F238E27FC236}">
                <a16:creationId xmlns:a16="http://schemas.microsoft.com/office/drawing/2014/main" id="{7AC54675-8C89-574F-A092-017BB73D47C0}"/>
              </a:ext>
            </a:extLst>
          </p:cNvPr>
          <p:cNvSpPr>
            <a:spLocks noGrp="1"/>
          </p:cNvSpPr>
          <p:nvPr>
            <p:ph type="body" sz="quarter" idx="12" hasCustomPrompt="1"/>
          </p:nvPr>
        </p:nvSpPr>
        <p:spPr>
          <a:xfrm>
            <a:off x="622300" y="968375"/>
            <a:ext cx="10939464" cy="4518386"/>
          </a:xfrm>
          <a:prstGeom prst="rect">
            <a:avLst/>
          </a:prstGeom>
        </p:spPr>
        <p:txBody>
          <a:bodyPr wrap="square" lIns="0" tIns="0" rIns="0" bIns="0" numCol="4"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smtClean="0">
                <a:solidFill>
                  <a:srgbClr val="FF0000"/>
                </a:solidFill>
                <a:effectLst/>
                <a:latin typeface="HelveticaNeueLT Std Med" panose="020B0604020202020204" pitchFamily="34" charset="77"/>
              </a:defRPr>
            </a:lvl1pPr>
            <a:lvl2pPr marL="0" marR="0" indent="0" algn="l" defTabSz="914400" rtl="0" eaLnBrk="1" fontAlgn="auto" latinLnBrk="0" hangingPunct="1">
              <a:lnSpc>
                <a:spcPct val="100000"/>
              </a:lnSpc>
              <a:spcBef>
                <a:spcPts val="0"/>
              </a:spcBef>
              <a:spcAft>
                <a:spcPts val="500"/>
              </a:spcAft>
              <a:buClrTx/>
              <a:buSzTx/>
              <a:buFontTx/>
              <a:buNone/>
              <a:tabLst/>
              <a:defRPr sz="1400" b="0" i="0">
                <a:solidFill>
                  <a:srgbClr val="424242"/>
                </a:solidFill>
                <a:latin typeface="HelveticaNeueLT Std Lt" panose="020B0604020202020204" pitchFamily="34" charset="77"/>
              </a:defRPr>
            </a:lvl2pPr>
          </a:lstStyle>
          <a:p>
            <a:pPr lvl="0"/>
            <a:r>
              <a:rPr lang="ca-ES" noProof="0" dirty="0"/>
              <a:t>És l’agència del Govern de la Generalitat de Catalunya per a la competitivitat de l’empresa.</a:t>
            </a:r>
          </a:p>
          <a:p>
            <a:pPr lvl="1"/>
            <a:r>
              <a:rPr lang="ca-ES" noProof="0" dirty="0" err="1"/>
              <a:t>Lorem</a:t>
            </a:r>
            <a:r>
              <a:rPr lang="ca-ES" noProof="0" dirty="0"/>
              <a:t> </a:t>
            </a:r>
            <a:r>
              <a:rPr lang="ca-ES" noProof="0" dirty="0" err="1"/>
              <a:t>ipsum</a:t>
            </a:r>
            <a:r>
              <a:rPr lang="ca-ES" noProof="0" dirty="0"/>
              <a:t> dolor sit </a:t>
            </a:r>
            <a:r>
              <a:rPr lang="ca-ES" noProof="0" dirty="0" err="1"/>
              <a:t>amet</a:t>
            </a:r>
            <a:r>
              <a:rPr lang="ca-ES" noProof="0" dirty="0"/>
              <a:t>, </a:t>
            </a:r>
            <a:r>
              <a:rPr lang="ca-ES" noProof="0" dirty="0" err="1"/>
              <a:t>consectetur</a:t>
            </a:r>
            <a:r>
              <a:rPr lang="ca-ES" noProof="0" dirty="0"/>
              <a:t> </a:t>
            </a:r>
            <a:r>
              <a:rPr lang="ca-ES" noProof="0" dirty="0" err="1"/>
              <a:t>adipiscing</a:t>
            </a:r>
            <a:r>
              <a:rPr lang="ca-ES" noProof="0" dirty="0"/>
              <a:t> elit, </a:t>
            </a:r>
            <a:r>
              <a:rPr lang="ca-ES" noProof="0" dirty="0" err="1"/>
              <a:t>sed</a:t>
            </a:r>
            <a:r>
              <a:rPr lang="ca-ES" noProof="0" dirty="0"/>
              <a:t> do </a:t>
            </a:r>
            <a:r>
              <a:rPr lang="ca-ES" noProof="0" dirty="0" err="1"/>
              <a:t>eiusmod</a:t>
            </a:r>
            <a:r>
              <a:rPr lang="ca-ES" noProof="0" dirty="0"/>
              <a:t> </a:t>
            </a:r>
            <a:r>
              <a:rPr lang="ca-ES" noProof="0" dirty="0" err="1"/>
              <a:t>tempor</a:t>
            </a:r>
            <a:r>
              <a:rPr lang="ca-ES" noProof="0" dirty="0"/>
              <a:t> </a:t>
            </a:r>
            <a:r>
              <a:rPr lang="ca-ES" noProof="0" dirty="0" err="1"/>
              <a:t>incididunt</a:t>
            </a:r>
            <a:r>
              <a:rPr lang="ca-ES" noProof="0" dirty="0"/>
              <a:t> ut </a:t>
            </a:r>
            <a:r>
              <a:rPr lang="ca-ES" noProof="0" dirty="0" err="1"/>
              <a:t>labore</a:t>
            </a:r>
            <a:r>
              <a:rPr lang="ca-ES" noProof="0" dirty="0"/>
              <a:t> et </a:t>
            </a:r>
            <a:r>
              <a:rPr lang="ca-ES" noProof="0" dirty="0" err="1"/>
              <a:t>dolore</a:t>
            </a:r>
            <a:r>
              <a:rPr lang="ca-ES" noProof="0" dirty="0"/>
              <a:t> magna </a:t>
            </a:r>
            <a:r>
              <a:rPr lang="ca-ES" noProof="0" dirty="0" err="1"/>
              <a:t>aliqua</a:t>
            </a:r>
            <a:r>
              <a:rPr lang="ca-ES" noProof="0" dirty="0"/>
              <a:t>. Ut </a:t>
            </a:r>
            <a:r>
              <a:rPr lang="ca-ES" noProof="0" dirty="0" err="1"/>
              <a:t>enim</a:t>
            </a:r>
            <a:r>
              <a:rPr lang="ca-ES" noProof="0" dirty="0"/>
              <a:t> ad </a:t>
            </a:r>
            <a:r>
              <a:rPr lang="ca-ES" noProof="0" dirty="0" err="1"/>
              <a:t>minim</a:t>
            </a:r>
            <a:r>
              <a:rPr lang="ca-ES" noProof="0" dirty="0"/>
              <a:t> </a:t>
            </a:r>
            <a:r>
              <a:rPr lang="ca-ES" noProof="0" dirty="0" err="1"/>
              <a:t>veniam</a:t>
            </a:r>
            <a:r>
              <a:rPr lang="ca-ES" noProof="0" dirty="0"/>
              <a:t>, </a:t>
            </a:r>
            <a:r>
              <a:rPr lang="ca-ES" noProof="0" dirty="0" err="1"/>
              <a:t>quis</a:t>
            </a:r>
            <a:r>
              <a:rPr lang="ca-ES" noProof="0" dirty="0"/>
              <a:t> </a:t>
            </a:r>
            <a:r>
              <a:rPr lang="ca-ES" noProof="0" dirty="0" err="1"/>
              <a:t>nostrud</a:t>
            </a:r>
            <a:r>
              <a:rPr lang="ca-ES" noProof="0" dirty="0"/>
              <a:t> </a:t>
            </a:r>
            <a:r>
              <a:rPr lang="ca-ES" noProof="0" dirty="0" err="1"/>
              <a:t>exercitation</a:t>
            </a:r>
            <a:r>
              <a:rPr lang="ca-ES" noProof="0" dirty="0"/>
              <a:t> </a:t>
            </a:r>
            <a:r>
              <a:rPr lang="ca-ES" noProof="0" dirty="0" err="1"/>
              <a:t>ullamco</a:t>
            </a:r>
            <a:r>
              <a:rPr lang="ca-ES" noProof="0" dirty="0"/>
              <a:t> laboris </a:t>
            </a:r>
            <a:r>
              <a:rPr lang="ca-ES" noProof="0" dirty="0" err="1"/>
              <a:t>nisi</a:t>
            </a:r>
            <a:r>
              <a:rPr lang="ca-ES" noProof="0" dirty="0"/>
              <a:t> ut </a:t>
            </a:r>
            <a:r>
              <a:rPr lang="ca-ES" noProof="0" dirty="0" err="1"/>
              <a:t>aliquip</a:t>
            </a:r>
            <a:r>
              <a:rPr lang="ca-ES" noProof="0" dirty="0"/>
              <a:t> ex </a:t>
            </a:r>
            <a:r>
              <a:rPr lang="ca-ES" noProof="0" dirty="0" err="1"/>
              <a:t>ea</a:t>
            </a:r>
            <a:r>
              <a:rPr lang="ca-ES" noProof="0" dirty="0"/>
              <a:t> </a:t>
            </a:r>
            <a:r>
              <a:rPr lang="ca-ES" noProof="0" dirty="0" err="1"/>
              <a:t>commodo</a:t>
            </a:r>
            <a:r>
              <a:rPr lang="ca-ES" noProof="0" dirty="0"/>
              <a:t> </a:t>
            </a:r>
            <a:r>
              <a:rPr lang="ca-ES" noProof="0" dirty="0" err="1"/>
              <a:t>consequat</a:t>
            </a:r>
            <a:r>
              <a:rPr lang="ca-ES" noProof="0" dirty="0"/>
              <a:t>. Duis aute </a:t>
            </a:r>
            <a:r>
              <a:rPr lang="ca-ES" noProof="0" dirty="0" err="1"/>
              <a:t>irure</a:t>
            </a:r>
            <a:r>
              <a:rPr lang="ca-ES" noProof="0" dirty="0"/>
              <a:t> dolor in </a:t>
            </a:r>
            <a:r>
              <a:rPr lang="ca-ES" noProof="0" dirty="0" err="1"/>
              <a:t>reprehenderit</a:t>
            </a:r>
            <a:r>
              <a:rPr lang="ca-ES" noProof="0" dirty="0"/>
              <a:t> in </a:t>
            </a:r>
            <a:r>
              <a:rPr lang="ca-ES" noProof="0" dirty="0" err="1"/>
              <a:t>voluptate</a:t>
            </a:r>
            <a:r>
              <a:rPr lang="ca-ES" noProof="0" dirty="0"/>
              <a:t> </a:t>
            </a:r>
            <a:r>
              <a:rPr lang="ca-ES" noProof="0" dirty="0" err="1"/>
              <a:t>velit</a:t>
            </a:r>
            <a:r>
              <a:rPr lang="ca-ES" noProof="0" dirty="0"/>
              <a:t> </a:t>
            </a:r>
            <a:r>
              <a:rPr lang="ca-ES" noProof="0" dirty="0" err="1"/>
              <a:t>esse</a:t>
            </a:r>
            <a:r>
              <a:rPr lang="ca-ES" noProof="0" dirty="0"/>
              <a:t> </a:t>
            </a:r>
            <a:r>
              <a:rPr lang="ca-ES" noProof="0" dirty="0" err="1"/>
              <a:t>cillum</a:t>
            </a:r>
            <a:r>
              <a:rPr lang="ca-ES" noProof="0" dirty="0"/>
              <a:t> </a:t>
            </a:r>
            <a:r>
              <a:rPr lang="ca-ES" noProof="0" dirty="0" err="1"/>
              <a:t>dolore</a:t>
            </a:r>
            <a:r>
              <a:rPr lang="ca-ES" noProof="0" dirty="0"/>
              <a:t> eu </a:t>
            </a:r>
            <a:r>
              <a:rPr lang="ca-ES" noProof="0" dirty="0" err="1"/>
              <a:t>fugiat</a:t>
            </a:r>
            <a:r>
              <a:rPr lang="ca-ES" noProof="0" dirty="0"/>
              <a:t> </a:t>
            </a:r>
            <a:r>
              <a:rPr lang="ca-ES" noProof="0" dirty="0" err="1"/>
              <a:t>nulla</a:t>
            </a:r>
            <a:r>
              <a:rPr lang="ca-ES" noProof="0" dirty="0"/>
              <a:t> </a:t>
            </a:r>
            <a:r>
              <a:rPr lang="ca-ES" noProof="0" dirty="0" err="1"/>
              <a:t>pariatur</a:t>
            </a:r>
            <a:r>
              <a:rPr lang="ca-ES" noProof="0" dirty="0"/>
              <a:t>. </a:t>
            </a:r>
            <a:r>
              <a:rPr lang="ca-ES" noProof="0" dirty="0" err="1"/>
              <a:t>Excepteur</a:t>
            </a:r>
            <a:r>
              <a:rPr lang="ca-ES" noProof="0" dirty="0"/>
              <a:t> </a:t>
            </a:r>
            <a:r>
              <a:rPr lang="ca-ES" noProof="0" dirty="0" err="1"/>
              <a:t>sint</a:t>
            </a:r>
            <a:r>
              <a:rPr lang="ca-ES" noProof="0" dirty="0"/>
              <a:t> </a:t>
            </a:r>
            <a:r>
              <a:rPr lang="ca-ES" noProof="0" dirty="0" err="1"/>
              <a:t>occaecat</a:t>
            </a:r>
            <a:r>
              <a:rPr lang="ca-ES" noProof="0" dirty="0"/>
              <a:t> </a:t>
            </a:r>
            <a:r>
              <a:rPr lang="ca-ES" noProof="0" dirty="0" err="1"/>
              <a:t>cupidatat</a:t>
            </a:r>
            <a:r>
              <a:rPr lang="ca-ES" noProof="0" dirty="0"/>
              <a:t> non </a:t>
            </a:r>
            <a:r>
              <a:rPr lang="ca-ES" noProof="0" dirty="0" err="1"/>
              <a:t>proident</a:t>
            </a:r>
            <a:r>
              <a:rPr lang="ca-ES" noProof="0" dirty="0"/>
              <a:t>, </a:t>
            </a:r>
            <a:r>
              <a:rPr lang="ca-ES" noProof="0" dirty="0" err="1"/>
              <a:t>sunt</a:t>
            </a:r>
            <a:r>
              <a:rPr lang="ca-ES" noProof="0" dirty="0"/>
              <a:t> in culpa qui </a:t>
            </a:r>
            <a:r>
              <a:rPr lang="ca-ES" noProof="0" dirty="0" err="1"/>
              <a:t>officia</a:t>
            </a:r>
            <a:r>
              <a:rPr lang="ca-ES" noProof="0" dirty="0"/>
              <a:t> </a:t>
            </a:r>
            <a:r>
              <a:rPr lang="ca-ES" noProof="0" dirty="0" err="1"/>
              <a:t>deserunt</a:t>
            </a:r>
            <a:r>
              <a:rPr lang="ca-ES" noProof="0" dirty="0"/>
              <a:t> </a:t>
            </a:r>
            <a:r>
              <a:rPr lang="ca-ES" noProof="0" dirty="0" err="1"/>
              <a:t>mollit</a:t>
            </a:r>
            <a:r>
              <a:rPr lang="ca-ES" noProof="0" dirty="0"/>
              <a:t> </a:t>
            </a:r>
            <a:r>
              <a:rPr lang="ca-ES" noProof="0" dirty="0" err="1"/>
              <a:t>anim</a:t>
            </a:r>
            <a:r>
              <a:rPr lang="ca-ES" noProof="0" dirty="0"/>
              <a:t> </a:t>
            </a:r>
            <a:r>
              <a:rPr lang="ca-ES" noProof="0" dirty="0" err="1"/>
              <a:t>id</a:t>
            </a:r>
            <a:r>
              <a:rPr lang="ca-ES" noProof="0" dirty="0"/>
              <a:t> est </a:t>
            </a:r>
            <a:r>
              <a:rPr lang="ca-ES" noProof="0" dirty="0" err="1"/>
              <a:t>laborum</a:t>
            </a:r>
            <a:r>
              <a:rPr lang="ca-ES" noProof="0" dirty="0"/>
              <a:t>.</a:t>
            </a:r>
          </a:p>
        </p:txBody>
      </p:sp>
      <p:sp>
        <p:nvSpPr>
          <p:cNvPr id="4" name="CuadroTexto 3">
            <a:extLst>
              <a:ext uri="{FF2B5EF4-FFF2-40B4-BE49-F238E27FC236}">
                <a16:creationId xmlns:a16="http://schemas.microsoft.com/office/drawing/2014/main" id="{508BFEF1-CD84-8747-98CC-B88A46E87289}"/>
              </a:ext>
            </a:extLst>
          </p:cNvPr>
          <p:cNvSpPr txBox="1"/>
          <p:nvPr userDrawn="1"/>
        </p:nvSpPr>
        <p:spPr>
          <a:xfrm>
            <a:off x="10667028" y="447783"/>
            <a:ext cx="894735" cy="204788"/>
          </a:xfrm>
          <a:prstGeom prst="rect">
            <a:avLst/>
          </a:prstGeom>
          <a:noFill/>
        </p:spPr>
        <p:txBody>
          <a:bodyPr wrap="square" lIns="0" tIns="0" rIns="0" bIns="0" rtlCol="0" anchor="b">
            <a:noAutofit/>
          </a:bodyPr>
          <a:lstStyle/>
          <a:p>
            <a:pPr algn="r"/>
            <a:fld id="{273BF2AF-3D77-874B-8939-73755AEB327A}" type="slidenum">
              <a:rPr lang="es-ES" sz="900" b="0" i="0" kern="1200" smtClean="0">
                <a:solidFill>
                  <a:srgbClr val="FF0000"/>
                </a:solidFill>
                <a:latin typeface="HelveticaNeueLT Std Lt" panose="020B0403020202020204" pitchFamily="34" charset="77"/>
                <a:ea typeface="+mn-ea"/>
                <a:cs typeface="+mn-cs"/>
              </a:rPr>
              <a:pPr algn="r"/>
              <a:t>‹#›</a:t>
            </a:fld>
            <a:endParaRPr lang="es-ES" sz="900" b="0" i="0" kern="1200" dirty="0">
              <a:solidFill>
                <a:srgbClr val="FF0000"/>
              </a:solidFill>
              <a:latin typeface="HelveticaNeueLT Std Lt" panose="020B0403020202020204" pitchFamily="34" charset="77"/>
              <a:ea typeface="+mn-ea"/>
              <a:cs typeface="+mn-cs"/>
            </a:endParaRPr>
          </a:p>
        </p:txBody>
      </p:sp>
    </p:spTree>
    <p:extLst>
      <p:ext uri="{BB962C8B-B14F-4D97-AF65-F5344CB8AC3E}">
        <p14:creationId xmlns:p14="http://schemas.microsoft.com/office/powerpoint/2010/main" val="531856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índex (3 columnes)">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43CE17D0-875E-4D88-ABD7-CE0F8D970581}"/>
              </a:ext>
            </a:extLst>
          </p:cNvPr>
          <p:cNvSpPr>
            <a:spLocks noGrp="1"/>
          </p:cNvSpPr>
          <p:nvPr>
            <p:ph type="title" hasCustomPrompt="1"/>
          </p:nvPr>
        </p:nvSpPr>
        <p:spPr>
          <a:xfrm>
            <a:off x="622300" y="819202"/>
            <a:ext cx="4611750" cy="187878"/>
          </a:xfrm>
          <a:prstGeom prst="rect">
            <a:avLst/>
          </a:prstGeom>
        </p:spPr>
        <p:txBody>
          <a:bodyPr lIns="0" tIns="0"/>
          <a:lstStyle>
            <a:lvl1pPr>
              <a:defRPr lang="es-ES" sz="1400" b="0" i="0" kern="1200" dirty="0">
                <a:solidFill>
                  <a:srgbClr val="FF0000"/>
                </a:solidFill>
                <a:latin typeface="HelveticaNeueLT Std" panose="020B0604020202020204" pitchFamily="34" charset="77"/>
                <a:ea typeface="+mn-ea"/>
                <a:cs typeface="+mn-cs"/>
              </a:defRPr>
            </a:lvl1pPr>
          </a:lstStyle>
          <a:p>
            <a:pPr lvl="0"/>
            <a:r>
              <a:rPr lang="ca-ES" noProof="0" dirty="0"/>
              <a:t>Índex de continguts</a:t>
            </a:r>
          </a:p>
        </p:txBody>
      </p:sp>
      <p:sp>
        <p:nvSpPr>
          <p:cNvPr id="6" name="Marcador de texto 5">
            <a:extLst>
              <a:ext uri="{FF2B5EF4-FFF2-40B4-BE49-F238E27FC236}">
                <a16:creationId xmlns:a16="http://schemas.microsoft.com/office/drawing/2014/main" id="{80F61513-98C0-7744-9EFB-75B9574CC6E7}"/>
              </a:ext>
            </a:extLst>
          </p:cNvPr>
          <p:cNvSpPr>
            <a:spLocks noGrp="1"/>
          </p:cNvSpPr>
          <p:nvPr>
            <p:ph type="body" sz="quarter" idx="13" hasCustomPrompt="1"/>
          </p:nvPr>
        </p:nvSpPr>
        <p:spPr>
          <a:xfrm>
            <a:off x="622300" y="1260475"/>
            <a:ext cx="10939463" cy="3861336"/>
          </a:xfrm>
          <a:prstGeom prst="rect">
            <a:avLst/>
          </a:prstGeom>
        </p:spPr>
        <p:txBody>
          <a:bodyPr lIns="0" tIns="0" rIns="0" bIns="0" numCol="3" spcCol="180000"/>
          <a:lstStyle>
            <a:lvl1pPr marL="0" indent="0">
              <a:lnSpc>
                <a:spcPct val="100000"/>
              </a:lnSpc>
              <a:spcBef>
                <a:spcPts val="0"/>
              </a:spcBef>
              <a:buNone/>
              <a:defRPr lang="es-ES" sz="1400" b="0" i="0" kern="1200" dirty="0" smtClean="0">
                <a:solidFill>
                  <a:srgbClr val="FF0000"/>
                </a:solidFill>
                <a:latin typeface="HelveticaNeueLT Std Med" panose="020B0604020202020204" pitchFamily="34" charset="77"/>
                <a:ea typeface="+mn-ea"/>
                <a:cs typeface="+mn-cs"/>
              </a:defRPr>
            </a:lvl1pPr>
            <a:lvl2pPr marL="0" indent="0">
              <a:lnSpc>
                <a:spcPct val="100000"/>
              </a:lnSpc>
              <a:spcBef>
                <a:spcPts val="500"/>
              </a:spcBef>
              <a:spcAft>
                <a:spcPts val="200"/>
              </a:spcAft>
              <a:buNone/>
              <a:defRPr lang="es-ES" sz="1400" b="0" i="0" kern="1200" dirty="0" smtClean="0">
                <a:solidFill>
                  <a:srgbClr val="424242"/>
                </a:solidFill>
                <a:latin typeface="HelveticaNeueLT Std" panose="020B0604020202020204" pitchFamily="34" charset="77"/>
                <a:ea typeface="+mn-ea"/>
                <a:cs typeface="+mn-cs"/>
              </a:defRPr>
            </a:lvl2pPr>
            <a:lvl3pPr marL="0" indent="-135450">
              <a:lnSpc>
                <a:spcPct val="100000"/>
              </a:lnSpc>
              <a:spcBef>
                <a:spcPts val="0"/>
              </a:spcBef>
              <a:buClr>
                <a:srgbClr val="FF0000"/>
              </a:buClr>
              <a:buFont typeface="Arial" panose="020B0604020202020204" pitchFamily="34" charset="0"/>
              <a:buChar char="•"/>
              <a:defRPr lang="es-ES" sz="1200" b="0" i="0" kern="1200" dirty="0" smtClean="0">
                <a:solidFill>
                  <a:srgbClr val="929292"/>
                </a:solidFill>
                <a:latin typeface="HelveticaNeueLT Std" panose="020B0604020202020204" pitchFamily="34" charset="77"/>
                <a:ea typeface="+mn-ea"/>
                <a:cs typeface="+mn-cs"/>
              </a:defRPr>
            </a:lvl3pPr>
            <a:lvl4pPr marL="1371600" indent="0">
              <a:buNone/>
              <a:defRPr/>
            </a:lvl4pPr>
            <a:lvl5pPr marL="1828800" indent="0">
              <a:buNone/>
              <a:defRPr/>
            </a:lvl5pPr>
          </a:lstStyle>
          <a:p>
            <a:pPr lvl="0"/>
            <a:r>
              <a:rPr lang="ca-ES" noProof="0" dirty="0"/>
              <a:t>Títol 1</a:t>
            </a:r>
          </a:p>
          <a:p>
            <a:pPr lvl="1"/>
            <a:r>
              <a:rPr lang="ca-ES" noProof="0" dirty="0"/>
              <a:t>Títol 2</a:t>
            </a:r>
          </a:p>
          <a:p>
            <a:pPr lvl="2"/>
            <a:r>
              <a:rPr lang="ca-ES" noProof="0" dirty="0"/>
              <a:t>Títol 3</a:t>
            </a:r>
          </a:p>
          <a:p>
            <a:pPr lvl="2"/>
            <a:r>
              <a:rPr lang="ca-ES" noProof="0" dirty="0"/>
              <a:t>Títol 4</a:t>
            </a:r>
          </a:p>
          <a:p>
            <a:pPr lvl="2"/>
            <a:r>
              <a:rPr lang="ca-ES" noProof="0" dirty="0"/>
              <a:t>Títol 5</a:t>
            </a:r>
          </a:p>
          <a:p>
            <a:pPr lvl="2"/>
            <a:endParaRPr lang="ca-ES" noProof="0" dirty="0"/>
          </a:p>
          <a:p>
            <a:pPr lvl="0"/>
            <a:r>
              <a:rPr lang="ca-ES" noProof="0" dirty="0"/>
              <a:t>Títol 1</a:t>
            </a:r>
          </a:p>
          <a:p>
            <a:pPr lvl="1"/>
            <a:r>
              <a:rPr lang="ca-ES" noProof="0" dirty="0"/>
              <a:t>Títol 2</a:t>
            </a:r>
          </a:p>
          <a:p>
            <a:pPr lvl="2"/>
            <a:r>
              <a:rPr lang="ca-ES" noProof="0" dirty="0"/>
              <a:t>Títol 3</a:t>
            </a:r>
          </a:p>
          <a:p>
            <a:pPr lvl="2"/>
            <a:r>
              <a:rPr lang="ca-ES" noProof="0" dirty="0"/>
              <a:t>Títol 4</a:t>
            </a:r>
          </a:p>
          <a:p>
            <a:pPr lvl="2"/>
            <a:r>
              <a:rPr lang="ca-ES" noProof="0" dirty="0"/>
              <a:t>Títol 5</a:t>
            </a:r>
          </a:p>
          <a:p>
            <a:pPr lvl="2"/>
            <a:endParaRPr lang="ca-ES" noProof="0" dirty="0"/>
          </a:p>
          <a:p>
            <a:pPr lvl="0"/>
            <a:r>
              <a:rPr lang="ca-ES" noProof="0" dirty="0"/>
              <a:t>Títol 1</a:t>
            </a:r>
          </a:p>
          <a:p>
            <a:pPr lvl="1"/>
            <a:r>
              <a:rPr lang="ca-ES" noProof="0" dirty="0"/>
              <a:t>Títol 2</a:t>
            </a:r>
          </a:p>
          <a:p>
            <a:pPr lvl="2"/>
            <a:r>
              <a:rPr lang="ca-ES" noProof="0" dirty="0"/>
              <a:t>Títol 3</a:t>
            </a:r>
          </a:p>
          <a:p>
            <a:pPr lvl="2"/>
            <a:r>
              <a:rPr lang="ca-ES" noProof="0" dirty="0"/>
              <a:t>Títol 4</a:t>
            </a:r>
          </a:p>
          <a:p>
            <a:pPr lvl="2"/>
            <a:r>
              <a:rPr lang="ca-ES" noProof="0" dirty="0"/>
              <a:t>Títol 5</a:t>
            </a:r>
          </a:p>
          <a:p>
            <a:pPr lvl="2"/>
            <a:endParaRPr lang="ca-ES" noProof="0" dirty="0"/>
          </a:p>
          <a:p>
            <a:pPr lvl="2"/>
            <a:endParaRPr lang="ca-ES" noProof="0" dirty="0"/>
          </a:p>
          <a:p>
            <a:pPr lvl="2"/>
            <a:endParaRPr lang="ca-ES" noProof="0" dirty="0"/>
          </a:p>
          <a:p>
            <a:pPr lvl="0"/>
            <a:r>
              <a:rPr lang="ca-ES" noProof="0" dirty="0"/>
              <a:t>Títol 1</a:t>
            </a:r>
          </a:p>
          <a:p>
            <a:pPr lvl="1"/>
            <a:r>
              <a:rPr lang="ca-ES" noProof="0" dirty="0"/>
              <a:t>Títol 2</a:t>
            </a:r>
          </a:p>
          <a:p>
            <a:pPr lvl="2"/>
            <a:r>
              <a:rPr lang="ca-ES" noProof="0" dirty="0"/>
              <a:t>Títol 3</a:t>
            </a:r>
          </a:p>
          <a:p>
            <a:pPr lvl="2"/>
            <a:r>
              <a:rPr lang="ca-ES" noProof="0" dirty="0"/>
              <a:t>Títol 4</a:t>
            </a:r>
          </a:p>
          <a:p>
            <a:pPr lvl="2"/>
            <a:r>
              <a:rPr lang="ca-ES" noProof="0" dirty="0"/>
              <a:t>Títol 5</a:t>
            </a:r>
          </a:p>
          <a:p>
            <a:pPr lvl="2"/>
            <a:endParaRPr lang="ca-ES" noProof="0" dirty="0"/>
          </a:p>
          <a:p>
            <a:pPr lvl="0"/>
            <a:r>
              <a:rPr lang="ca-ES" noProof="0" dirty="0"/>
              <a:t>Títol 1</a:t>
            </a:r>
          </a:p>
          <a:p>
            <a:pPr lvl="1"/>
            <a:r>
              <a:rPr lang="ca-ES" noProof="0" dirty="0"/>
              <a:t>Títol 2</a:t>
            </a:r>
          </a:p>
          <a:p>
            <a:pPr lvl="2"/>
            <a:r>
              <a:rPr lang="ca-ES" noProof="0" dirty="0"/>
              <a:t>Títol 3</a:t>
            </a:r>
          </a:p>
          <a:p>
            <a:pPr lvl="2"/>
            <a:r>
              <a:rPr lang="ca-ES" noProof="0" dirty="0"/>
              <a:t>Títol 4</a:t>
            </a:r>
          </a:p>
          <a:p>
            <a:pPr lvl="2"/>
            <a:r>
              <a:rPr lang="ca-ES" noProof="0" dirty="0"/>
              <a:t>Títol 5</a:t>
            </a:r>
          </a:p>
          <a:p>
            <a:pPr lvl="2"/>
            <a:endParaRPr lang="ca-ES" noProof="0" dirty="0"/>
          </a:p>
          <a:p>
            <a:pPr lvl="0"/>
            <a:r>
              <a:rPr lang="ca-ES" noProof="0" dirty="0"/>
              <a:t>Títol 1</a:t>
            </a:r>
          </a:p>
          <a:p>
            <a:pPr lvl="1"/>
            <a:r>
              <a:rPr lang="ca-ES" noProof="0" dirty="0"/>
              <a:t>Títol 2</a:t>
            </a:r>
          </a:p>
          <a:p>
            <a:pPr lvl="2"/>
            <a:r>
              <a:rPr lang="ca-ES" noProof="0" dirty="0"/>
              <a:t>Títol 3</a:t>
            </a:r>
          </a:p>
          <a:p>
            <a:pPr lvl="2"/>
            <a:r>
              <a:rPr lang="ca-ES" noProof="0" dirty="0"/>
              <a:t>Títol 4</a:t>
            </a:r>
          </a:p>
          <a:p>
            <a:pPr lvl="2"/>
            <a:r>
              <a:rPr lang="ca-ES" noProof="0" dirty="0"/>
              <a:t>Títol 5</a:t>
            </a:r>
          </a:p>
          <a:p>
            <a:pPr lvl="2"/>
            <a:endParaRPr lang="ca-ES" noProof="0" dirty="0"/>
          </a:p>
          <a:p>
            <a:pPr lvl="0"/>
            <a:endParaRPr lang="ca-ES" noProof="0" dirty="0"/>
          </a:p>
          <a:p>
            <a:pPr lvl="0"/>
            <a:endParaRPr lang="ca-ES" noProof="0" dirty="0"/>
          </a:p>
          <a:p>
            <a:pPr lvl="0"/>
            <a:r>
              <a:rPr lang="ca-ES" noProof="0" dirty="0"/>
              <a:t>Títol 1</a:t>
            </a:r>
          </a:p>
          <a:p>
            <a:pPr lvl="1"/>
            <a:r>
              <a:rPr lang="ca-ES" noProof="0" dirty="0"/>
              <a:t>Títol 2</a:t>
            </a:r>
          </a:p>
          <a:p>
            <a:pPr lvl="2"/>
            <a:r>
              <a:rPr lang="ca-ES" noProof="0" dirty="0"/>
              <a:t>Títol 3</a:t>
            </a:r>
          </a:p>
          <a:p>
            <a:pPr lvl="2"/>
            <a:r>
              <a:rPr lang="ca-ES" noProof="0" dirty="0"/>
              <a:t>Títol 4</a:t>
            </a:r>
          </a:p>
          <a:p>
            <a:pPr lvl="2"/>
            <a:r>
              <a:rPr lang="ca-ES" noProof="0" dirty="0"/>
              <a:t>Títol 5</a:t>
            </a:r>
          </a:p>
          <a:p>
            <a:pPr lvl="2"/>
            <a:endParaRPr lang="ca-ES" noProof="0" dirty="0"/>
          </a:p>
          <a:p>
            <a:pPr lvl="0"/>
            <a:r>
              <a:rPr lang="ca-ES" noProof="0" dirty="0"/>
              <a:t>Títol 1</a:t>
            </a:r>
          </a:p>
          <a:p>
            <a:pPr lvl="1"/>
            <a:r>
              <a:rPr lang="ca-ES" noProof="0" dirty="0"/>
              <a:t>Títol 2</a:t>
            </a:r>
          </a:p>
          <a:p>
            <a:pPr lvl="2"/>
            <a:r>
              <a:rPr lang="ca-ES" noProof="0" dirty="0"/>
              <a:t>Títol 3</a:t>
            </a:r>
          </a:p>
          <a:p>
            <a:pPr lvl="2"/>
            <a:r>
              <a:rPr lang="ca-ES" noProof="0" dirty="0"/>
              <a:t>Títol 4</a:t>
            </a:r>
          </a:p>
          <a:p>
            <a:pPr lvl="2"/>
            <a:r>
              <a:rPr lang="ca-ES" noProof="0" dirty="0"/>
              <a:t>Títol 5</a:t>
            </a:r>
          </a:p>
          <a:p>
            <a:pPr lvl="2"/>
            <a:endParaRPr lang="ca-ES" noProof="0" dirty="0"/>
          </a:p>
          <a:p>
            <a:pPr lvl="0"/>
            <a:r>
              <a:rPr lang="ca-ES" noProof="0" dirty="0"/>
              <a:t>Títol 1</a:t>
            </a:r>
          </a:p>
          <a:p>
            <a:pPr lvl="1"/>
            <a:r>
              <a:rPr lang="ca-ES" noProof="0" dirty="0"/>
              <a:t>Títol 2</a:t>
            </a:r>
          </a:p>
          <a:p>
            <a:pPr lvl="2"/>
            <a:r>
              <a:rPr lang="ca-ES" noProof="0" dirty="0"/>
              <a:t>Títol 3</a:t>
            </a:r>
          </a:p>
          <a:p>
            <a:pPr lvl="2"/>
            <a:r>
              <a:rPr lang="ca-ES" noProof="0" dirty="0"/>
              <a:t>Títol 4</a:t>
            </a:r>
          </a:p>
          <a:p>
            <a:pPr lvl="2"/>
            <a:r>
              <a:rPr lang="ca-ES" noProof="0" dirty="0"/>
              <a:t>Títol 5</a:t>
            </a:r>
          </a:p>
          <a:p>
            <a:pPr lvl="2"/>
            <a:endParaRPr lang="es-ES" dirty="0"/>
          </a:p>
          <a:p>
            <a:pPr lvl="2"/>
            <a:endParaRPr lang="es-ES" dirty="0"/>
          </a:p>
        </p:txBody>
      </p:sp>
      <p:sp>
        <p:nvSpPr>
          <p:cNvPr id="8" name="CuadroTexto 7">
            <a:extLst>
              <a:ext uri="{FF2B5EF4-FFF2-40B4-BE49-F238E27FC236}">
                <a16:creationId xmlns:a16="http://schemas.microsoft.com/office/drawing/2014/main" id="{46D0FA68-8A69-BA45-AC35-69650062B0E4}"/>
              </a:ext>
            </a:extLst>
          </p:cNvPr>
          <p:cNvSpPr txBox="1"/>
          <p:nvPr userDrawn="1"/>
        </p:nvSpPr>
        <p:spPr>
          <a:xfrm>
            <a:off x="10667028" y="447783"/>
            <a:ext cx="894735" cy="204788"/>
          </a:xfrm>
          <a:prstGeom prst="rect">
            <a:avLst/>
          </a:prstGeom>
          <a:noFill/>
        </p:spPr>
        <p:txBody>
          <a:bodyPr wrap="square" lIns="0" tIns="0" rIns="0" bIns="0" rtlCol="0" anchor="b">
            <a:noAutofit/>
          </a:bodyPr>
          <a:lstStyle/>
          <a:p>
            <a:pPr algn="r"/>
            <a:fld id="{273BF2AF-3D77-874B-8939-73755AEB327A}" type="slidenum">
              <a:rPr lang="es-ES" sz="900" b="0" i="0" kern="1200" smtClean="0">
                <a:solidFill>
                  <a:srgbClr val="FF0000"/>
                </a:solidFill>
                <a:latin typeface="HelveticaNeueLT Std Lt" panose="020B0403020202020204" pitchFamily="34" charset="77"/>
                <a:ea typeface="+mn-ea"/>
                <a:cs typeface="+mn-cs"/>
              </a:rPr>
              <a:pPr algn="r"/>
              <a:t>‹#›</a:t>
            </a:fld>
            <a:endParaRPr lang="es-ES" sz="900" b="0" i="0" kern="1200" dirty="0">
              <a:solidFill>
                <a:srgbClr val="FF0000"/>
              </a:solidFill>
              <a:latin typeface="HelveticaNeueLT Std Lt" panose="020B0403020202020204" pitchFamily="34" charset="77"/>
              <a:ea typeface="+mn-ea"/>
              <a:cs typeface="+mn-cs"/>
            </a:endParaRPr>
          </a:p>
        </p:txBody>
      </p:sp>
    </p:spTree>
    <p:extLst>
      <p:ext uri="{BB962C8B-B14F-4D97-AF65-F5344CB8AC3E}">
        <p14:creationId xmlns:p14="http://schemas.microsoft.com/office/powerpoint/2010/main" val="38993237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ext petit + imatge">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3C1E8F16-2B5A-49DB-896C-BFFBA29CEA05}"/>
              </a:ext>
            </a:extLst>
          </p:cNvPr>
          <p:cNvSpPr>
            <a:spLocks noGrp="1"/>
          </p:cNvSpPr>
          <p:nvPr>
            <p:ph type="title" hasCustomPrompt="1"/>
          </p:nvPr>
        </p:nvSpPr>
        <p:spPr>
          <a:xfrm>
            <a:off x="622300" y="305594"/>
            <a:ext cx="4923094" cy="589556"/>
          </a:xfrm>
          <a:prstGeom prst="rect">
            <a:avLst/>
          </a:prstGeom>
        </p:spPr>
        <p:txBody>
          <a:bodyPr lIns="0" tIns="0"/>
          <a:lstStyle>
            <a:lvl1pPr>
              <a:lnSpc>
                <a:spcPct val="100000"/>
              </a:lnSpc>
              <a:defRPr lang="ca-ES" sz="1400" b="0" i="0" kern="1200" dirty="0" smtClean="0">
                <a:solidFill>
                  <a:srgbClr val="FF0000"/>
                </a:solidFill>
                <a:effectLst/>
                <a:latin typeface="HelveticaNeueLT Std Med" panose="020B0604020202020204" pitchFamily="34" charset="77"/>
                <a:ea typeface="+mn-ea"/>
                <a:cs typeface="+mn-cs"/>
              </a:defRPr>
            </a:lvl1pPr>
          </a:lstStyle>
          <a:p>
            <a:pPr lvl="0"/>
            <a:r>
              <a:rPr lang="ca-ES" noProof="0" dirty="0"/>
              <a:t>És l’agència del Govern de la Generalitat de Catalunya per a la competitivitat de l’empresa.</a:t>
            </a:r>
          </a:p>
        </p:txBody>
      </p:sp>
      <p:sp>
        <p:nvSpPr>
          <p:cNvPr id="12" name="Marcador de texto 14">
            <a:extLst>
              <a:ext uri="{FF2B5EF4-FFF2-40B4-BE49-F238E27FC236}">
                <a16:creationId xmlns:a16="http://schemas.microsoft.com/office/drawing/2014/main" id="{7AC54675-8C89-574F-A092-017BB73D47C0}"/>
              </a:ext>
            </a:extLst>
          </p:cNvPr>
          <p:cNvSpPr>
            <a:spLocks noGrp="1"/>
          </p:cNvSpPr>
          <p:nvPr>
            <p:ph type="body" sz="quarter" idx="12" hasCustomPrompt="1"/>
          </p:nvPr>
        </p:nvSpPr>
        <p:spPr>
          <a:xfrm>
            <a:off x="622300" y="968375"/>
            <a:ext cx="4923094" cy="4518386"/>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smtClean="0">
                <a:solidFill>
                  <a:srgbClr val="FF0000"/>
                </a:solidFill>
                <a:effectLst/>
                <a:latin typeface="HelveticaNeueLT Std Med" panose="020B0604020202020204" pitchFamily="34" charset="77"/>
              </a:defRPr>
            </a:lvl1pPr>
            <a:lvl2pPr marL="0" marR="0" indent="0" algn="l" defTabSz="914400" rtl="0" eaLnBrk="1" fontAlgn="auto" latinLnBrk="0" hangingPunct="1">
              <a:lnSpc>
                <a:spcPct val="100000"/>
              </a:lnSpc>
              <a:spcBef>
                <a:spcPts val="0"/>
              </a:spcBef>
              <a:spcAft>
                <a:spcPts val="500"/>
              </a:spcAft>
              <a:buClrTx/>
              <a:buSzTx/>
              <a:buFontTx/>
              <a:buNone/>
              <a:tabLst/>
              <a:defRPr sz="1400" b="0" i="0">
                <a:solidFill>
                  <a:srgbClr val="424242"/>
                </a:solidFill>
                <a:latin typeface="HelveticaNeueLT Std Lt" panose="020B0604020202020204" pitchFamily="34" charset="77"/>
              </a:defRPr>
            </a:lvl2pPr>
          </a:lstStyle>
          <a:p>
            <a:pPr lvl="1"/>
            <a:r>
              <a:rPr lang="ca-ES" noProof="0" dirty="0" err="1"/>
              <a:t>Lorem</a:t>
            </a:r>
            <a:r>
              <a:rPr lang="ca-ES" noProof="0" dirty="0"/>
              <a:t> </a:t>
            </a:r>
            <a:r>
              <a:rPr lang="ca-ES" noProof="0" dirty="0" err="1"/>
              <a:t>ipsum</a:t>
            </a:r>
            <a:r>
              <a:rPr lang="ca-ES" noProof="0" dirty="0"/>
              <a:t> dolor sit </a:t>
            </a:r>
            <a:r>
              <a:rPr lang="ca-ES" noProof="0" dirty="0" err="1"/>
              <a:t>amet</a:t>
            </a:r>
            <a:r>
              <a:rPr lang="ca-ES" noProof="0" dirty="0"/>
              <a:t>, </a:t>
            </a:r>
            <a:r>
              <a:rPr lang="ca-ES" noProof="0" dirty="0" err="1"/>
              <a:t>consectetur</a:t>
            </a:r>
            <a:r>
              <a:rPr lang="ca-ES" noProof="0" dirty="0"/>
              <a:t> </a:t>
            </a:r>
            <a:r>
              <a:rPr lang="ca-ES" noProof="0" dirty="0" err="1"/>
              <a:t>adipiscing</a:t>
            </a:r>
            <a:r>
              <a:rPr lang="ca-ES" noProof="0" dirty="0"/>
              <a:t> elit, </a:t>
            </a:r>
            <a:r>
              <a:rPr lang="ca-ES" noProof="0" dirty="0" err="1"/>
              <a:t>sed</a:t>
            </a:r>
            <a:r>
              <a:rPr lang="ca-ES" noProof="0" dirty="0"/>
              <a:t> do </a:t>
            </a:r>
            <a:r>
              <a:rPr lang="ca-ES" noProof="0" dirty="0" err="1"/>
              <a:t>eiusmod</a:t>
            </a:r>
            <a:r>
              <a:rPr lang="ca-ES" noProof="0" dirty="0"/>
              <a:t> </a:t>
            </a:r>
            <a:r>
              <a:rPr lang="ca-ES" noProof="0" dirty="0" err="1"/>
              <a:t>tempor</a:t>
            </a:r>
            <a:r>
              <a:rPr lang="ca-ES" noProof="0" dirty="0"/>
              <a:t> </a:t>
            </a:r>
            <a:r>
              <a:rPr lang="ca-ES" noProof="0" dirty="0" err="1"/>
              <a:t>incididunt</a:t>
            </a:r>
            <a:r>
              <a:rPr lang="ca-ES" noProof="0" dirty="0"/>
              <a:t> ut </a:t>
            </a:r>
            <a:r>
              <a:rPr lang="ca-ES" noProof="0" dirty="0" err="1"/>
              <a:t>labore</a:t>
            </a:r>
            <a:r>
              <a:rPr lang="ca-ES" noProof="0" dirty="0"/>
              <a:t> et </a:t>
            </a:r>
            <a:r>
              <a:rPr lang="ca-ES" noProof="0" dirty="0" err="1"/>
              <a:t>dolore</a:t>
            </a:r>
            <a:r>
              <a:rPr lang="ca-ES" noProof="0" dirty="0"/>
              <a:t> magna </a:t>
            </a:r>
            <a:r>
              <a:rPr lang="ca-ES" noProof="0" dirty="0" err="1"/>
              <a:t>aliqua</a:t>
            </a:r>
            <a:r>
              <a:rPr lang="ca-ES" noProof="0" dirty="0"/>
              <a:t>. Ut </a:t>
            </a:r>
            <a:r>
              <a:rPr lang="ca-ES" noProof="0" dirty="0" err="1"/>
              <a:t>enim</a:t>
            </a:r>
            <a:r>
              <a:rPr lang="ca-ES" noProof="0" dirty="0"/>
              <a:t> ad </a:t>
            </a:r>
            <a:r>
              <a:rPr lang="ca-ES" noProof="0" dirty="0" err="1"/>
              <a:t>minim</a:t>
            </a:r>
            <a:r>
              <a:rPr lang="ca-ES" noProof="0" dirty="0"/>
              <a:t> </a:t>
            </a:r>
            <a:r>
              <a:rPr lang="ca-ES" noProof="0" dirty="0" err="1"/>
              <a:t>veniam</a:t>
            </a:r>
            <a:r>
              <a:rPr lang="ca-ES" noProof="0" dirty="0"/>
              <a:t>, </a:t>
            </a:r>
            <a:r>
              <a:rPr lang="ca-ES" noProof="0" dirty="0" err="1"/>
              <a:t>quis</a:t>
            </a:r>
            <a:r>
              <a:rPr lang="ca-ES" noProof="0" dirty="0"/>
              <a:t> </a:t>
            </a:r>
            <a:r>
              <a:rPr lang="ca-ES" noProof="0" dirty="0" err="1"/>
              <a:t>nostrud</a:t>
            </a:r>
            <a:r>
              <a:rPr lang="ca-ES" noProof="0" dirty="0"/>
              <a:t> </a:t>
            </a:r>
            <a:r>
              <a:rPr lang="ca-ES" noProof="0" dirty="0" err="1"/>
              <a:t>exercitation</a:t>
            </a:r>
            <a:r>
              <a:rPr lang="ca-ES" noProof="0" dirty="0"/>
              <a:t> </a:t>
            </a:r>
            <a:r>
              <a:rPr lang="ca-ES" noProof="0" dirty="0" err="1"/>
              <a:t>ullamco</a:t>
            </a:r>
            <a:r>
              <a:rPr lang="ca-ES" noProof="0" dirty="0"/>
              <a:t> laboris </a:t>
            </a:r>
            <a:r>
              <a:rPr lang="ca-ES" noProof="0" dirty="0" err="1"/>
              <a:t>nisi</a:t>
            </a:r>
            <a:r>
              <a:rPr lang="ca-ES" noProof="0" dirty="0"/>
              <a:t> ut </a:t>
            </a:r>
            <a:r>
              <a:rPr lang="ca-ES" noProof="0" dirty="0" err="1"/>
              <a:t>aliquip</a:t>
            </a:r>
            <a:r>
              <a:rPr lang="ca-ES" noProof="0" dirty="0"/>
              <a:t> ex </a:t>
            </a:r>
            <a:r>
              <a:rPr lang="ca-ES" noProof="0" dirty="0" err="1"/>
              <a:t>ea</a:t>
            </a:r>
            <a:r>
              <a:rPr lang="ca-ES" noProof="0" dirty="0"/>
              <a:t> </a:t>
            </a:r>
            <a:r>
              <a:rPr lang="ca-ES" noProof="0" dirty="0" err="1"/>
              <a:t>commodo</a:t>
            </a:r>
            <a:r>
              <a:rPr lang="ca-ES" noProof="0" dirty="0"/>
              <a:t> </a:t>
            </a:r>
            <a:r>
              <a:rPr lang="ca-ES" noProof="0" dirty="0" err="1"/>
              <a:t>consequat</a:t>
            </a:r>
            <a:r>
              <a:rPr lang="ca-ES" noProof="0" dirty="0"/>
              <a:t>. Duis aute </a:t>
            </a:r>
            <a:r>
              <a:rPr lang="ca-ES" noProof="0" dirty="0" err="1"/>
              <a:t>irure</a:t>
            </a:r>
            <a:r>
              <a:rPr lang="ca-ES" noProof="0" dirty="0"/>
              <a:t> dolor in </a:t>
            </a:r>
            <a:r>
              <a:rPr lang="ca-ES" noProof="0" dirty="0" err="1"/>
              <a:t>reprehenderit</a:t>
            </a:r>
            <a:r>
              <a:rPr lang="ca-ES" noProof="0" dirty="0"/>
              <a:t> in </a:t>
            </a:r>
            <a:r>
              <a:rPr lang="ca-ES" noProof="0" dirty="0" err="1"/>
              <a:t>voluptate</a:t>
            </a:r>
            <a:r>
              <a:rPr lang="ca-ES" noProof="0" dirty="0"/>
              <a:t> </a:t>
            </a:r>
            <a:r>
              <a:rPr lang="ca-ES" noProof="0" dirty="0" err="1"/>
              <a:t>velit</a:t>
            </a:r>
            <a:r>
              <a:rPr lang="ca-ES" noProof="0" dirty="0"/>
              <a:t> </a:t>
            </a:r>
            <a:r>
              <a:rPr lang="ca-ES" noProof="0" dirty="0" err="1"/>
              <a:t>esse</a:t>
            </a:r>
            <a:r>
              <a:rPr lang="ca-ES" noProof="0" dirty="0"/>
              <a:t> </a:t>
            </a:r>
            <a:r>
              <a:rPr lang="ca-ES" noProof="0" dirty="0" err="1"/>
              <a:t>cillum</a:t>
            </a:r>
            <a:r>
              <a:rPr lang="ca-ES" noProof="0" dirty="0"/>
              <a:t> </a:t>
            </a:r>
            <a:r>
              <a:rPr lang="ca-ES" noProof="0" dirty="0" err="1"/>
              <a:t>dolore</a:t>
            </a:r>
            <a:r>
              <a:rPr lang="ca-ES" noProof="0" dirty="0"/>
              <a:t> eu </a:t>
            </a:r>
            <a:r>
              <a:rPr lang="ca-ES" noProof="0" dirty="0" err="1"/>
              <a:t>fugiat</a:t>
            </a:r>
            <a:r>
              <a:rPr lang="ca-ES" noProof="0" dirty="0"/>
              <a:t> </a:t>
            </a:r>
            <a:r>
              <a:rPr lang="ca-ES" noProof="0" dirty="0" err="1"/>
              <a:t>nulla</a:t>
            </a:r>
            <a:r>
              <a:rPr lang="ca-ES" noProof="0" dirty="0"/>
              <a:t> </a:t>
            </a:r>
            <a:r>
              <a:rPr lang="ca-ES" noProof="0" dirty="0" err="1"/>
              <a:t>pariatur</a:t>
            </a:r>
            <a:r>
              <a:rPr lang="ca-ES" noProof="0" dirty="0"/>
              <a:t>. </a:t>
            </a:r>
            <a:r>
              <a:rPr lang="ca-ES" noProof="0" dirty="0" err="1"/>
              <a:t>Excepteur</a:t>
            </a:r>
            <a:r>
              <a:rPr lang="ca-ES" noProof="0" dirty="0"/>
              <a:t> </a:t>
            </a:r>
            <a:r>
              <a:rPr lang="ca-ES" noProof="0" dirty="0" err="1"/>
              <a:t>sint</a:t>
            </a:r>
            <a:r>
              <a:rPr lang="ca-ES" noProof="0" dirty="0"/>
              <a:t> </a:t>
            </a:r>
            <a:r>
              <a:rPr lang="ca-ES" noProof="0" dirty="0" err="1"/>
              <a:t>occaecat</a:t>
            </a:r>
            <a:r>
              <a:rPr lang="ca-ES" noProof="0" dirty="0"/>
              <a:t> </a:t>
            </a:r>
            <a:r>
              <a:rPr lang="ca-ES" noProof="0" dirty="0" err="1"/>
              <a:t>cupidatat</a:t>
            </a:r>
            <a:r>
              <a:rPr lang="ca-ES" noProof="0" dirty="0"/>
              <a:t> non </a:t>
            </a:r>
            <a:r>
              <a:rPr lang="ca-ES" noProof="0" dirty="0" err="1"/>
              <a:t>proident</a:t>
            </a:r>
            <a:r>
              <a:rPr lang="ca-ES" noProof="0" dirty="0"/>
              <a:t>, </a:t>
            </a:r>
            <a:r>
              <a:rPr lang="ca-ES" noProof="0" dirty="0" err="1"/>
              <a:t>sunt</a:t>
            </a:r>
            <a:r>
              <a:rPr lang="ca-ES" noProof="0" dirty="0"/>
              <a:t> in culpa qui </a:t>
            </a:r>
            <a:r>
              <a:rPr lang="ca-ES" noProof="0" dirty="0" err="1"/>
              <a:t>officia</a:t>
            </a:r>
            <a:r>
              <a:rPr lang="ca-ES" noProof="0" dirty="0"/>
              <a:t> </a:t>
            </a:r>
            <a:r>
              <a:rPr lang="ca-ES" noProof="0" dirty="0" err="1"/>
              <a:t>deserunt</a:t>
            </a:r>
            <a:r>
              <a:rPr lang="ca-ES" noProof="0" dirty="0"/>
              <a:t> </a:t>
            </a:r>
            <a:r>
              <a:rPr lang="ca-ES" noProof="0" dirty="0" err="1"/>
              <a:t>mollit</a:t>
            </a:r>
            <a:r>
              <a:rPr lang="ca-ES" noProof="0" dirty="0"/>
              <a:t> </a:t>
            </a:r>
            <a:r>
              <a:rPr lang="ca-ES" noProof="0" dirty="0" err="1"/>
              <a:t>anim</a:t>
            </a:r>
            <a:r>
              <a:rPr lang="ca-ES" noProof="0" dirty="0"/>
              <a:t> </a:t>
            </a:r>
            <a:r>
              <a:rPr lang="ca-ES" noProof="0" dirty="0" err="1"/>
              <a:t>id</a:t>
            </a:r>
            <a:r>
              <a:rPr lang="ca-ES" noProof="0" dirty="0"/>
              <a:t> est </a:t>
            </a:r>
            <a:r>
              <a:rPr lang="ca-ES" noProof="0" dirty="0" err="1"/>
              <a:t>laborum</a:t>
            </a:r>
            <a:r>
              <a:rPr lang="ca-ES" noProof="0" dirty="0"/>
              <a:t>.</a:t>
            </a:r>
          </a:p>
        </p:txBody>
      </p:sp>
      <p:sp>
        <p:nvSpPr>
          <p:cNvPr id="11" name="Marcador de posición de imagen 4">
            <a:extLst>
              <a:ext uri="{FF2B5EF4-FFF2-40B4-BE49-F238E27FC236}">
                <a16:creationId xmlns:a16="http://schemas.microsoft.com/office/drawing/2014/main" id="{2885B95E-5E60-5D49-B8A8-EBF87AB0E6E8}"/>
              </a:ext>
              <a:ext uri="{C183D7F6-B498-43B3-948B-1728B52AA6E4}">
                <adec:decorative xmlns:adec="http://schemas.microsoft.com/office/drawing/2017/decorative" xmlns="" val="1"/>
              </a:ext>
            </a:extLst>
          </p:cNvPr>
          <p:cNvSpPr>
            <a:spLocks noGrp="1"/>
          </p:cNvSpPr>
          <p:nvPr>
            <p:ph type="pic" sz="quarter" idx="13" hasCustomPrompt="1"/>
          </p:nvPr>
        </p:nvSpPr>
        <p:spPr>
          <a:xfrm>
            <a:off x="6096001" y="0"/>
            <a:ext cx="6096000" cy="5819775"/>
          </a:xfrm>
          <a:prstGeom prst="rect">
            <a:avLst/>
          </a:prstGeom>
        </p:spPr>
        <p:txBody>
          <a:bodyPr anchor="ctr"/>
          <a:lstStyle>
            <a:lvl1pPr marL="0" indent="0" algn="ctr">
              <a:buNone/>
              <a:defRPr b="0" i="0">
                <a:latin typeface="HelveticaNeueLT Std Lt" panose="020B0604020202020204" pitchFamily="34" charset="77"/>
              </a:defRPr>
            </a:lvl1pPr>
          </a:lstStyle>
          <a:p>
            <a:r>
              <a:rPr lang="es-ES" dirty="0"/>
              <a:t>Imatge</a:t>
            </a:r>
          </a:p>
        </p:txBody>
      </p:sp>
    </p:spTree>
    <p:extLst>
      <p:ext uri="{BB962C8B-B14F-4D97-AF65-F5344CB8AC3E}">
        <p14:creationId xmlns:p14="http://schemas.microsoft.com/office/powerpoint/2010/main" val="4051404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ext petit (2 columnes + imatge)">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50BFB016-C2DB-4848-9ED1-5BA051CAF6E7}"/>
              </a:ext>
            </a:extLst>
          </p:cNvPr>
          <p:cNvSpPr>
            <a:spLocks noGrp="1"/>
          </p:cNvSpPr>
          <p:nvPr>
            <p:ph type="title"/>
          </p:nvPr>
        </p:nvSpPr>
        <p:spPr>
          <a:xfrm>
            <a:off x="622299" y="377325"/>
            <a:ext cx="6953253" cy="272380"/>
          </a:xfrm>
          <a:prstGeom prst="rect">
            <a:avLst/>
          </a:prstGeom>
        </p:spPr>
        <p:txBody>
          <a:bodyPr lIns="0" tIns="0"/>
          <a:lstStyle>
            <a:lvl1pPr>
              <a:defRPr lang="ca-ES" sz="1400" b="0" i="0" kern="1200" dirty="0" smtClean="0">
                <a:solidFill>
                  <a:srgbClr val="FF0000"/>
                </a:solidFill>
                <a:effectLst/>
                <a:latin typeface="HelveticaNeueLT Std Med" panose="020B0604020202020204" pitchFamily="34" charset="77"/>
                <a:ea typeface="+mn-ea"/>
                <a:cs typeface="+mn-cs"/>
              </a:defRPr>
            </a:lvl1pPr>
          </a:lstStyle>
          <a:p>
            <a:r>
              <a:rPr lang="ca-ES" dirty="0"/>
              <a:t>Feu clic aquí per editar l'estil</a:t>
            </a:r>
          </a:p>
        </p:txBody>
      </p:sp>
      <p:sp>
        <p:nvSpPr>
          <p:cNvPr id="12" name="Marcador de texto 14">
            <a:extLst>
              <a:ext uri="{FF2B5EF4-FFF2-40B4-BE49-F238E27FC236}">
                <a16:creationId xmlns:a16="http://schemas.microsoft.com/office/drawing/2014/main" id="{7AC54675-8C89-574F-A092-017BB73D47C0}"/>
              </a:ext>
            </a:extLst>
          </p:cNvPr>
          <p:cNvSpPr>
            <a:spLocks noGrp="1"/>
          </p:cNvSpPr>
          <p:nvPr>
            <p:ph type="body" sz="quarter" idx="12" hasCustomPrompt="1"/>
          </p:nvPr>
        </p:nvSpPr>
        <p:spPr>
          <a:xfrm>
            <a:off x="622299" y="968375"/>
            <a:ext cx="6953253" cy="4518386"/>
          </a:xfrm>
          <a:prstGeom prst="rect">
            <a:avLst/>
          </a:prstGeom>
        </p:spPr>
        <p:txBody>
          <a:bodyPr wrap="square" lIns="0" tIns="0" rIns="0" bIns="0" numCol="2"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smtClean="0">
                <a:solidFill>
                  <a:srgbClr val="FF0000"/>
                </a:solidFill>
                <a:effectLst/>
                <a:latin typeface="HelveticaNeueLT Std Med" panose="020B0604020202020204" pitchFamily="34" charset="77"/>
              </a:defRPr>
            </a:lvl1pPr>
            <a:lvl2pPr marL="0" marR="0" indent="0" algn="l" defTabSz="914400" rtl="0" eaLnBrk="1" fontAlgn="auto" latinLnBrk="0" hangingPunct="1">
              <a:lnSpc>
                <a:spcPct val="100000"/>
              </a:lnSpc>
              <a:spcBef>
                <a:spcPts val="0"/>
              </a:spcBef>
              <a:spcAft>
                <a:spcPts val="500"/>
              </a:spcAft>
              <a:buClrTx/>
              <a:buSzTx/>
              <a:buFontTx/>
              <a:buNone/>
              <a:tabLst/>
              <a:defRPr sz="1400" b="0" i="0">
                <a:solidFill>
                  <a:srgbClr val="424242"/>
                </a:solidFill>
                <a:latin typeface="HelveticaNeueLT Std Lt" panose="020B0604020202020204" pitchFamily="34" charset="77"/>
              </a:defRPr>
            </a:lvl2pPr>
          </a:lstStyle>
          <a:p>
            <a:pPr lvl="0"/>
            <a:r>
              <a:rPr lang="ca-ES" noProof="0" dirty="0"/>
              <a:t>És l’agència del Govern de la Generalitat de Catalunya per a la competitivitat de l’empresa.</a:t>
            </a:r>
          </a:p>
          <a:p>
            <a:pPr lvl="1"/>
            <a:r>
              <a:rPr lang="ca-ES" noProof="0" dirty="0" err="1"/>
              <a:t>Lorem</a:t>
            </a:r>
            <a:r>
              <a:rPr lang="ca-ES" noProof="0" dirty="0"/>
              <a:t> </a:t>
            </a:r>
            <a:r>
              <a:rPr lang="ca-ES" noProof="0" dirty="0" err="1"/>
              <a:t>ipsum</a:t>
            </a:r>
            <a:r>
              <a:rPr lang="ca-ES" noProof="0" dirty="0"/>
              <a:t> dolor sit </a:t>
            </a:r>
            <a:r>
              <a:rPr lang="ca-ES" noProof="0" dirty="0" err="1"/>
              <a:t>amet</a:t>
            </a:r>
            <a:r>
              <a:rPr lang="ca-ES" noProof="0" dirty="0"/>
              <a:t>, </a:t>
            </a:r>
            <a:r>
              <a:rPr lang="ca-ES" noProof="0" dirty="0" err="1"/>
              <a:t>consectetur</a:t>
            </a:r>
            <a:r>
              <a:rPr lang="ca-ES" noProof="0" dirty="0"/>
              <a:t> </a:t>
            </a:r>
            <a:r>
              <a:rPr lang="ca-ES" noProof="0" dirty="0" err="1"/>
              <a:t>adipiscing</a:t>
            </a:r>
            <a:r>
              <a:rPr lang="ca-ES" noProof="0" dirty="0"/>
              <a:t> elit, </a:t>
            </a:r>
            <a:r>
              <a:rPr lang="ca-ES" noProof="0" dirty="0" err="1"/>
              <a:t>sed</a:t>
            </a:r>
            <a:r>
              <a:rPr lang="ca-ES" noProof="0" dirty="0"/>
              <a:t> do </a:t>
            </a:r>
            <a:r>
              <a:rPr lang="ca-ES" noProof="0" dirty="0" err="1"/>
              <a:t>eiusmod</a:t>
            </a:r>
            <a:r>
              <a:rPr lang="ca-ES" noProof="0" dirty="0"/>
              <a:t> </a:t>
            </a:r>
            <a:r>
              <a:rPr lang="ca-ES" noProof="0" dirty="0" err="1"/>
              <a:t>tempor</a:t>
            </a:r>
            <a:r>
              <a:rPr lang="ca-ES" noProof="0" dirty="0"/>
              <a:t> </a:t>
            </a:r>
            <a:r>
              <a:rPr lang="ca-ES" noProof="0" dirty="0" err="1"/>
              <a:t>incididunt</a:t>
            </a:r>
            <a:r>
              <a:rPr lang="ca-ES" noProof="0" dirty="0"/>
              <a:t> ut </a:t>
            </a:r>
            <a:r>
              <a:rPr lang="ca-ES" noProof="0" dirty="0" err="1"/>
              <a:t>labore</a:t>
            </a:r>
            <a:r>
              <a:rPr lang="ca-ES" noProof="0" dirty="0"/>
              <a:t> et </a:t>
            </a:r>
            <a:r>
              <a:rPr lang="ca-ES" noProof="0" dirty="0" err="1"/>
              <a:t>dolore</a:t>
            </a:r>
            <a:r>
              <a:rPr lang="ca-ES" noProof="0" dirty="0"/>
              <a:t> magna </a:t>
            </a:r>
            <a:r>
              <a:rPr lang="ca-ES" noProof="0" dirty="0" err="1"/>
              <a:t>aliqua</a:t>
            </a:r>
            <a:r>
              <a:rPr lang="ca-ES" noProof="0" dirty="0"/>
              <a:t>. Ut </a:t>
            </a:r>
            <a:r>
              <a:rPr lang="ca-ES" noProof="0" dirty="0" err="1"/>
              <a:t>enim</a:t>
            </a:r>
            <a:r>
              <a:rPr lang="ca-ES" noProof="0" dirty="0"/>
              <a:t> ad </a:t>
            </a:r>
            <a:r>
              <a:rPr lang="ca-ES" noProof="0" dirty="0" err="1"/>
              <a:t>minim</a:t>
            </a:r>
            <a:r>
              <a:rPr lang="ca-ES" noProof="0" dirty="0"/>
              <a:t> </a:t>
            </a:r>
            <a:r>
              <a:rPr lang="ca-ES" noProof="0" dirty="0" err="1"/>
              <a:t>veniam</a:t>
            </a:r>
            <a:r>
              <a:rPr lang="ca-ES" noProof="0" dirty="0"/>
              <a:t>, </a:t>
            </a:r>
            <a:r>
              <a:rPr lang="ca-ES" noProof="0" dirty="0" err="1"/>
              <a:t>quis</a:t>
            </a:r>
            <a:r>
              <a:rPr lang="ca-ES" noProof="0" dirty="0"/>
              <a:t> </a:t>
            </a:r>
            <a:r>
              <a:rPr lang="ca-ES" noProof="0" dirty="0" err="1"/>
              <a:t>nostrud</a:t>
            </a:r>
            <a:r>
              <a:rPr lang="ca-ES" noProof="0" dirty="0"/>
              <a:t> </a:t>
            </a:r>
            <a:r>
              <a:rPr lang="ca-ES" noProof="0" dirty="0" err="1"/>
              <a:t>exercitation</a:t>
            </a:r>
            <a:r>
              <a:rPr lang="ca-ES" noProof="0" dirty="0"/>
              <a:t> </a:t>
            </a:r>
            <a:r>
              <a:rPr lang="ca-ES" noProof="0" dirty="0" err="1"/>
              <a:t>ullamco</a:t>
            </a:r>
            <a:r>
              <a:rPr lang="ca-ES" noProof="0" dirty="0"/>
              <a:t> laboris </a:t>
            </a:r>
            <a:r>
              <a:rPr lang="ca-ES" noProof="0" dirty="0" err="1"/>
              <a:t>nisi</a:t>
            </a:r>
            <a:r>
              <a:rPr lang="ca-ES" noProof="0" dirty="0"/>
              <a:t> ut </a:t>
            </a:r>
            <a:r>
              <a:rPr lang="ca-ES" noProof="0" dirty="0" err="1"/>
              <a:t>aliquip</a:t>
            </a:r>
            <a:r>
              <a:rPr lang="ca-ES" noProof="0" dirty="0"/>
              <a:t> ex </a:t>
            </a:r>
            <a:r>
              <a:rPr lang="ca-ES" noProof="0" dirty="0" err="1"/>
              <a:t>ea</a:t>
            </a:r>
            <a:r>
              <a:rPr lang="ca-ES" noProof="0" dirty="0"/>
              <a:t> </a:t>
            </a:r>
            <a:r>
              <a:rPr lang="ca-ES" noProof="0" dirty="0" err="1"/>
              <a:t>commodo</a:t>
            </a:r>
            <a:r>
              <a:rPr lang="ca-ES" noProof="0" dirty="0"/>
              <a:t> </a:t>
            </a:r>
            <a:r>
              <a:rPr lang="ca-ES" noProof="0" dirty="0" err="1"/>
              <a:t>consequat</a:t>
            </a:r>
            <a:r>
              <a:rPr lang="ca-ES" noProof="0" dirty="0"/>
              <a:t>. Duis aute </a:t>
            </a:r>
            <a:r>
              <a:rPr lang="ca-ES" noProof="0" dirty="0" err="1"/>
              <a:t>irure</a:t>
            </a:r>
            <a:r>
              <a:rPr lang="ca-ES" noProof="0" dirty="0"/>
              <a:t> dolor in </a:t>
            </a:r>
            <a:r>
              <a:rPr lang="ca-ES" noProof="0" dirty="0" err="1"/>
              <a:t>reprehenderit</a:t>
            </a:r>
            <a:r>
              <a:rPr lang="ca-ES" noProof="0" dirty="0"/>
              <a:t> in </a:t>
            </a:r>
            <a:r>
              <a:rPr lang="ca-ES" noProof="0" dirty="0" err="1"/>
              <a:t>voluptate</a:t>
            </a:r>
            <a:r>
              <a:rPr lang="ca-ES" noProof="0" dirty="0"/>
              <a:t> </a:t>
            </a:r>
            <a:r>
              <a:rPr lang="ca-ES" noProof="0" dirty="0" err="1"/>
              <a:t>velit</a:t>
            </a:r>
            <a:r>
              <a:rPr lang="ca-ES" noProof="0" dirty="0"/>
              <a:t> </a:t>
            </a:r>
            <a:r>
              <a:rPr lang="ca-ES" noProof="0" dirty="0" err="1"/>
              <a:t>esse</a:t>
            </a:r>
            <a:r>
              <a:rPr lang="ca-ES" noProof="0" dirty="0"/>
              <a:t> </a:t>
            </a:r>
            <a:r>
              <a:rPr lang="ca-ES" noProof="0" dirty="0" err="1"/>
              <a:t>cillum</a:t>
            </a:r>
            <a:r>
              <a:rPr lang="ca-ES" noProof="0" dirty="0"/>
              <a:t> </a:t>
            </a:r>
            <a:r>
              <a:rPr lang="ca-ES" noProof="0" dirty="0" err="1"/>
              <a:t>dolore</a:t>
            </a:r>
            <a:r>
              <a:rPr lang="ca-ES" noProof="0" dirty="0"/>
              <a:t> eu </a:t>
            </a:r>
            <a:r>
              <a:rPr lang="ca-ES" noProof="0" dirty="0" err="1"/>
              <a:t>fugiat</a:t>
            </a:r>
            <a:r>
              <a:rPr lang="ca-ES" noProof="0" dirty="0"/>
              <a:t> </a:t>
            </a:r>
            <a:r>
              <a:rPr lang="ca-ES" noProof="0" dirty="0" err="1"/>
              <a:t>nulla</a:t>
            </a:r>
            <a:r>
              <a:rPr lang="ca-ES" noProof="0" dirty="0"/>
              <a:t> </a:t>
            </a:r>
            <a:r>
              <a:rPr lang="ca-ES" noProof="0" dirty="0" err="1"/>
              <a:t>pariatur</a:t>
            </a:r>
            <a:r>
              <a:rPr lang="ca-ES" noProof="0" dirty="0"/>
              <a:t>. </a:t>
            </a:r>
            <a:r>
              <a:rPr lang="ca-ES" noProof="0" dirty="0" err="1"/>
              <a:t>Excepteur</a:t>
            </a:r>
            <a:r>
              <a:rPr lang="ca-ES" noProof="0" dirty="0"/>
              <a:t> </a:t>
            </a:r>
            <a:r>
              <a:rPr lang="ca-ES" noProof="0" dirty="0" err="1"/>
              <a:t>sint</a:t>
            </a:r>
            <a:r>
              <a:rPr lang="ca-ES" noProof="0" dirty="0"/>
              <a:t> </a:t>
            </a:r>
            <a:r>
              <a:rPr lang="ca-ES" noProof="0" dirty="0" err="1"/>
              <a:t>occaecat</a:t>
            </a:r>
            <a:r>
              <a:rPr lang="ca-ES" noProof="0" dirty="0"/>
              <a:t> </a:t>
            </a:r>
            <a:r>
              <a:rPr lang="ca-ES" noProof="0" dirty="0" err="1"/>
              <a:t>cupidatat</a:t>
            </a:r>
            <a:r>
              <a:rPr lang="ca-ES" noProof="0" dirty="0"/>
              <a:t> non </a:t>
            </a:r>
            <a:r>
              <a:rPr lang="ca-ES" noProof="0" dirty="0" err="1"/>
              <a:t>proident</a:t>
            </a:r>
            <a:r>
              <a:rPr lang="ca-ES" noProof="0" dirty="0"/>
              <a:t>, </a:t>
            </a:r>
            <a:r>
              <a:rPr lang="ca-ES" noProof="0" dirty="0" err="1"/>
              <a:t>sunt</a:t>
            </a:r>
            <a:r>
              <a:rPr lang="ca-ES" noProof="0" dirty="0"/>
              <a:t> in culpa qui </a:t>
            </a:r>
            <a:r>
              <a:rPr lang="ca-ES" noProof="0" dirty="0" err="1"/>
              <a:t>officia</a:t>
            </a:r>
            <a:r>
              <a:rPr lang="ca-ES" noProof="0" dirty="0"/>
              <a:t> </a:t>
            </a:r>
            <a:r>
              <a:rPr lang="ca-ES" noProof="0" dirty="0" err="1"/>
              <a:t>deserunt</a:t>
            </a:r>
            <a:r>
              <a:rPr lang="ca-ES" noProof="0" dirty="0"/>
              <a:t> </a:t>
            </a:r>
            <a:r>
              <a:rPr lang="ca-ES" noProof="0" dirty="0" err="1"/>
              <a:t>mollit</a:t>
            </a:r>
            <a:r>
              <a:rPr lang="ca-ES" noProof="0" dirty="0"/>
              <a:t> </a:t>
            </a:r>
            <a:r>
              <a:rPr lang="ca-ES" noProof="0" dirty="0" err="1"/>
              <a:t>anim</a:t>
            </a:r>
            <a:r>
              <a:rPr lang="ca-ES" noProof="0" dirty="0"/>
              <a:t> </a:t>
            </a:r>
            <a:r>
              <a:rPr lang="ca-ES" noProof="0" dirty="0" err="1"/>
              <a:t>id</a:t>
            </a:r>
            <a:r>
              <a:rPr lang="ca-ES" noProof="0" dirty="0"/>
              <a:t> est </a:t>
            </a:r>
            <a:r>
              <a:rPr lang="ca-ES" noProof="0" dirty="0" err="1"/>
              <a:t>laborum</a:t>
            </a:r>
            <a:r>
              <a:rPr lang="ca-ES" noProof="0" dirty="0"/>
              <a:t>.</a:t>
            </a:r>
          </a:p>
        </p:txBody>
      </p:sp>
      <p:sp>
        <p:nvSpPr>
          <p:cNvPr id="11" name="Marcador de posición de imagen 4">
            <a:extLst>
              <a:ext uri="{FF2B5EF4-FFF2-40B4-BE49-F238E27FC236}">
                <a16:creationId xmlns:a16="http://schemas.microsoft.com/office/drawing/2014/main" id="{2885B95E-5E60-5D49-B8A8-EBF87AB0E6E8}"/>
              </a:ext>
            </a:extLst>
          </p:cNvPr>
          <p:cNvSpPr>
            <a:spLocks noGrp="1"/>
          </p:cNvSpPr>
          <p:nvPr>
            <p:ph type="pic" sz="quarter" idx="13" hasCustomPrompt="1"/>
          </p:nvPr>
        </p:nvSpPr>
        <p:spPr>
          <a:xfrm>
            <a:off x="8128001" y="0"/>
            <a:ext cx="4063999" cy="5819775"/>
          </a:xfrm>
          <a:prstGeom prst="rect">
            <a:avLst/>
          </a:prstGeom>
        </p:spPr>
        <p:txBody>
          <a:bodyPr anchor="ctr"/>
          <a:lstStyle>
            <a:lvl1pPr marL="0" indent="0" algn="ctr">
              <a:buNone/>
              <a:defRPr b="0" i="0">
                <a:latin typeface="HelveticaNeueLT Std Lt" panose="020B0604020202020204" pitchFamily="34" charset="77"/>
              </a:defRPr>
            </a:lvl1pPr>
          </a:lstStyle>
          <a:p>
            <a:r>
              <a:rPr lang="es-ES" dirty="0"/>
              <a:t>Imatge</a:t>
            </a:r>
          </a:p>
        </p:txBody>
      </p:sp>
    </p:spTree>
    <p:extLst>
      <p:ext uri="{BB962C8B-B14F-4D97-AF65-F5344CB8AC3E}">
        <p14:creationId xmlns:p14="http://schemas.microsoft.com/office/powerpoint/2010/main" val="18022394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Estil de taula">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2B0A7E99-EC46-47E6-B027-927FF7A7FDEF}"/>
              </a:ext>
            </a:extLst>
          </p:cNvPr>
          <p:cNvSpPr>
            <a:spLocks noGrp="1"/>
          </p:cNvSpPr>
          <p:nvPr>
            <p:ph type="title"/>
          </p:nvPr>
        </p:nvSpPr>
        <p:spPr>
          <a:xfrm>
            <a:off x="838200" y="854424"/>
            <a:ext cx="10515600" cy="184667"/>
          </a:xfrm>
          <a:prstGeom prst="rect">
            <a:avLst/>
          </a:prstGeom>
        </p:spPr>
        <p:txBody>
          <a:bodyPr lIns="0" tIns="0"/>
          <a:lstStyle>
            <a:lvl1pPr>
              <a:defRPr lang="ca-ES" sz="1400" b="0" i="0" kern="1200" dirty="0" smtClean="0">
                <a:solidFill>
                  <a:srgbClr val="FF0000"/>
                </a:solidFill>
                <a:effectLst/>
                <a:latin typeface="HelveticaNeueLT Std Med" panose="020B0604020202020204" pitchFamily="34" charset="77"/>
                <a:ea typeface="+mn-ea"/>
                <a:cs typeface="+mn-cs"/>
              </a:defRPr>
            </a:lvl1pPr>
          </a:lstStyle>
          <a:p>
            <a:r>
              <a:rPr lang="ca-ES" dirty="0"/>
              <a:t>Feu clic aquí per editar l'estil</a:t>
            </a:r>
          </a:p>
        </p:txBody>
      </p:sp>
      <p:graphicFrame>
        <p:nvGraphicFramePr>
          <p:cNvPr id="8" name="Tabla 2">
            <a:extLst>
              <a:ext uri="{FF2B5EF4-FFF2-40B4-BE49-F238E27FC236}">
                <a16:creationId xmlns:a16="http://schemas.microsoft.com/office/drawing/2014/main" id="{727A91F4-4DFB-ED4D-AEB0-05DB343C5042}"/>
              </a:ext>
            </a:extLst>
          </p:cNvPr>
          <p:cNvGraphicFramePr>
            <a:graphicFrameLocks noGrp="1"/>
          </p:cNvGraphicFramePr>
          <p:nvPr userDrawn="1">
            <p:extLst>
              <p:ext uri="{D42A27DB-BD31-4B8C-83A1-F6EECF244321}">
                <p14:modId xmlns:p14="http://schemas.microsoft.com/office/powerpoint/2010/main" val="1782094485"/>
              </p:ext>
            </p:extLst>
          </p:nvPr>
        </p:nvGraphicFramePr>
        <p:xfrm>
          <a:off x="2565090" y="1573313"/>
          <a:ext cx="7061820" cy="3000174"/>
        </p:xfrm>
        <a:graphic>
          <a:graphicData uri="http://schemas.openxmlformats.org/drawingml/2006/table">
            <a:tbl>
              <a:tblPr firstRow="1" bandRow="1">
                <a:tableStyleId>{8EC20E35-A176-4012-BC5E-935CFFF8708E}</a:tableStyleId>
              </a:tblPr>
              <a:tblGrid>
                <a:gridCol w="1412364">
                  <a:extLst>
                    <a:ext uri="{9D8B030D-6E8A-4147-A177-3AD203B41FA5}">
                      <a16:colId xmlns:a16="http://schemas.microsoft.com/office/drawing/2014/main" val="3111012658"/>
                    </a:ext>
                  </a:extLst>
                </a:gridCol>
                <a:gridCol w="1412364">
                  <a:extLst>
                    <a:ext uri="{9D8B030D-6E8A-4147-A177-3AD203B41FA5}">
                      <a16:colId xmlns:a16="http://schemas.microsoft.com/office/drawing/2014/main" val="2313556327"/>
                    </a:ext>
                  </a:extLst>
                </a:gridCol>
                <a:gridCol w="1412364">
                  <a:extLst>
                    <a:ext uri="{9D8B030D-6E8A-4147-A177-3AD203B41FA5}">
                      <a16:colId xmlns:a16="http://schemas.microsoft.com/office/drawing/2014/main" val="3677943922"/>
                    </a:ext>
                  </a:extLst>
                </a:gridCol>
                <a:gridCol w="1412364">
                  <a:extLst>
                    <a:ext uri="{9D8B030D-6E8A-4147-A177-3AD203B41FA5}">
                      <a16:colId xmlns:a16="http://schemas.microsoft.com/office/drawing/2014/main" val="1973854554"/>
                    </a:ext>
                  </a:extLst>
                </a:gridCol>
                <a:gridCol w="1412364">
                  <a:extLst>
                    <a:ext uri="{9D8B030D-6E8A-4147-A177-3AD203B41FA5}">
                      <a16:colId xmlns:a16="http://schemas.microsoft.com/office/drawing/2014/main" val="188903905"/>
                    </a:ext>
                  </a:extLst>
                </a:gridCol>
              </a:tblGrid>
              <a:tr h="500029">
                <a:tc>
                  <a:txBody>
                    <a:bodyPr/>
                    <a:lstStyle/>
                    <a:p>
                      <a:r>
                        <a:rPr lang="es-ES" sz="1400" b="0" i="0" dirty="0">
                          <a:ln>
                            <a:noFill/>
                          </a:ln>
                          <a:solidFill>
                            <a:schemeClr val="bg1"/>
                          </a:solidFill>
                          <a:latin typeface="HelveticaNeueLT Std" panose="020B0604020202020204" pitchFamily="34" charset="77"/>
                        </a:rPr>
                        <a:t>Columna 1</a:t>
                      </a:r>
                    </a:p>
                  </a:txBody>
                  <a:tcPr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s-ES" sz="1400" b="0" i="0" dirty="0">
                          <a:ln>
                            <a:noFill/>
                          </a:ln>
                          <a:solidFill>
                            <a:schemeClr val="bg1"/>
                          </a:solidFill>
                          <a:latin typeface="HelveticaNeueLT Std" panose="020B0604020202020204" pitchFamily="34" charset="77"/>
                        </a:rPr>
                        <a:t>Columna 2</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s-ES" sz="1400" b="0" i="0" dirty="0">
                          <a:ln>
                            <a:noFill/>
                          </a:ln>
                          <a:solidFill>
                            <a:schemeClr val="bg1"/>
                          </a:solidFill>
                          <a:latin typeface="HelveticaNeueLT Std" panose="020B0604020202020204" pitchFamily="34" charset="77"/>
                        </a:rPr>
                        <a:t>Columna 3</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s-ES" sz="1400" b="0" i="0" dirty="0">
                          <a:ln>
                            <a:noFill/>
                          </a:ln>
                          <a:solidFill>
                            <a:schemeClr val="bg1"/>
                          </a:solidFill>
                          <a:latin typeface="HelveticaNeueLT Std" panose="020B0604020202020204" pitchFamily="34" charset="77"/>
                        </a:rPr>
                        <a:t>Columna 4</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s-ES" sz="1400" b="0" i="0" dirty="0">
                          <a:ln>
                            <a:noFill/>
                          </a:ln>
                          <a:solidFill>
                            <a:schemeClr val="bg1"/>
                          </a:solidFill>
                          <a:latin typeface="HelveticaNeueLT Std" panose="020B0604020202020204" pitchFamily="34" charset="77"/>
                        </a:rPr>
                        <a:t>Columna 5</a:t>
                      </a:r>
                    </a:p>
                  </a:txBody>
                  <a:tcPr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4556949"/>
                  </a:ext>
                </a:extLst>
              </a:tr>
              <a:tr h="500029">
                <a:tc>
                  <a:txBody>
                    <a:bodyPr/>
                    <a:lstStyle/>
                    <a:p>
                      <a:r>
                        <a:rPr lang="es-ES" sz="1400" b="0" i="0" dirty="0">
                          <a:ln>
                            <a:noFill/>
                          </a:ln>
                          <a:solidFill>
                            <a:srgbClr val="424242"/>
                          </a:solidFill>
                          <a:latin typeface="HelveticaNeueLT Std" panose="020B0604020202020204" pitchFamily="34" charset="77"/>
                        </a:rPr>
                        <a:t>Lore impsum</a:t>
                      </a:r>
                    </a:p>
                  </a:txBody>
                  <a:tcPr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3E3E3"/>
                    </a:solidFill>
                  </a:tcPr>
                </a:tc>
                <a:tc>
                  <a:txBody>
                    <a:bodyPr/>
                    <a:lstStyle/>
                    <a:p>
                      <a:endParaRPr lang="es-ES" sz="1400" b="0" i="0" dirty="0">
                        <a:ln>
                          <a:noFill/>
                        </a:ln>
                        <a:solidFill>
                          <a:srgbClr val="424242"/>
                        </a:solidFill>
                        <a:latin typeface="HelveticaNeueLT Std" panose="020B0604020202020204" pitchFamily="34" charset="77"/>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3E3E3"/>
                    </a:solidFill>
                  </a:tcPr>
                </a:tc>
                <a:tc>
                  <a:txBody>
                    <a:bodyPr/>
                    <a:lstStyle/>
                    <a:p>
                      <a:endParaRPr lang="es-ES" sz="1400" b="0" i="0" dirty="0">
                        <a:ln>
                          <a:noFill/>
                        </a:ln>
                        <a:solidFill>
                          <a:srgbClr val="424242"/>
                        </a:solidFill>
                        <a:latin typeface="HelveticaNeueLT Std" panose="020B0604020202020204" pitchFamily="34" charset="77"/>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3E3E3"/>
                    </a:solidFill>
                  </a:tcPr>
                </a:tc>
                <a:tc>
                  <a:txBody>
                    <a:bodyPr/>
                    <a:lstStyle/>
                    <a:p>
                      <a:endParaRPr lang="es-ES" sz="1400" b="0" i="0" dirty="0">
                        <a:ln>
                          <a:noFill/>
                        </a:ln>
                        <a:solidFill>
                          <a:srgbClr val="424242"/>
                        </a:solidFill>
                        <a:latin typeface="HelveticaNeueLT Std" panose="020B0604020202020204" pitchFamily="34" charset="77"/>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3E3E3"/>
                    </a:solidFill>
                  </a:tcPr>
                </a:tc>
                <a:tc>
                  <a:txBody>
                    <a:bodyPr/>
                    <a:lstStyle/>
                    <a:p>
                      <a:endParaRPr lang="es-ES" sz="1400" b="0" i="0" dirty="0">
                        <a:ln>
                          <a:noFill/>
                        </a:ln>
                        <a:solidFill>
                          <a:srgbClr val="424242"/>
                        </a:solidFill>
                        <a:latin typeface="HelveticaNeueLT Std" panose="020B0604020202020204" pitchFamily="34" charset="77"/>
                      </a:endParaRPr>
                    </a:p>
                  </a:txBody>
                  <a:tcPr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3E3E3"/>
                    </a:solidFill>
                  </a:tcPr>
                </a:tc>
                <a:extLst>
                  <a:ext uri="{0D108BD9-81ED-4DB2-BD59-A6C34878D82A}">
                    <a16:rowId xmlns:a16="http://schemas.microsoft.com/office/drawing/2014/main" val="1435631572"/>
                  </a:ext>
                </a:extLst>
              </a:tr>
              <a:tr h="500029">
                <a:tc>
                  <a:txBody>
                    <a:bodyPr/>
                    <a:lstStyle/>
                    <a:p>
                      <a:r>
                        <a:rPr lang="es-ES" sz="1400" b="0" i="0" dirty="0">
                          <a:ln>
                            <a:noFill/>
                          </a:ln>
                          <a:solidFill>
                            <a:srgbClr val="424242"/>
                          </a:solidFill>
                          <a:latin typeface="HelveticaNeueLT Std" panose="020B0604020202020204" pitchFamily="34" charset="77"/>
                        </a:rPr>
                        <a:t>Dolor Sit</a:t>
                      </a:r>
                    </a:p>
                  </a:txBody>
                  <a:tcPr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ES" sz="1400" b="0" i="0" dirty="0">
                        <a:ln>
                          <a:noFill/>
                        </a:ln>
                        <a:solidFill>
                          <a:srgbClr val="424242"/>
                        </a:solidFill>
                        <a:latin typeface="HelveticaNeueLT Std" panose="020B0604020202020204" pitchFamily="34" charset="77"/>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ES" sz="1400" b="0" i="0" dirty="0">
                        <a:ln>
                          <a:noFill/>
                        </a:ln>
                        <a:solidFill>
                          <a:srgbClr val="424242"/>
                        </a:solidFill>
                        <a:latin typeface="HelveticaNeueLT Std" panose="020B0604020202020204" pitchFamily="34" charset="77"/>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ES" sz="1400" b="0" i="0" dirty="0">
                        <a:ln>
                          <a:noFill/>
                        </a:ln>
                        <a:solidFill>
                          <a:srgbClr val="424242"/>
                        </a:solidFill>
                        <a:latin typeface="HelveticaNeueLT Std" panose="020B0604020202020204" pitchFamily="34" charset="77"/>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ES" sz="1400" b="0" i="0" dirty="0">
                        <a:ln>
                          <a:noFill/>
                        </a:ln>
                        <a:solidFill>
                          <a:srgbClr val="424242"/>
                        </a:solidFill>
                        <a:latin typeface="HelveticaNeueLT Std" panose="020B0604020202020204" pitchFamily="34" charset="77"/>
                      </a:endParaRPr>
                    </a:p>
                  </a:txBody>
                  <a:tcPr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7655322"/>
                  </a:ext>
                </a:extLst>
              </a:tr>
              <a:tr h="500029">
                <a:tc>
                  <a:txBody>
                    <a:bodyPr/>
                    <a:lstStyle/>
                    <a:p>
                      <a:r>
                        <a:rPr lang="es-ES" sz="1400" b="0" i="0" dirty="0">
                          <a:ln>
                            <a:noFill/>
                          </a:ln>
                          <a:solidFill>
                            <a:srgbClr val="424242"/>
                          </a:solidFill>
                          <a:latin typeface="HelveticaNeueLT Std" panose="020B0604020202020204" pitchFamily="34" charset="77"/>
                        </a:rPr>
                        <a:t>Amet</a:t>
                      </a:r>
                    </a:p>
                  </a:txBody>
                  <a:tcPr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3E3E3"/>
                    </a:solidFill>
                  </a:tcPr>
                </a:tc>
                <a:tc>
                  <a:txBody>
                    <a:bodyPr/>
                    <a:lstStyle/>
                    <a:p>
                      <a:endParaRPr lang="es-ES" sz="1400" b="0" i="0" dirty="0">
                        <a:ln>
                          <a:noFill/>
                        </a:ln>
                        <a:solidFill>
                          <a:srgbClr val="424242"/>
                        </a:solidFill>
                        <a:latin typeface="HelveticaNeueLT Std" panose="020B0604020202020204" pitchFamily="34" charset="77"/>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3E3E3"/>
                    </a:solidFill>
                  </a:tcPr>
                </a:tc>
                <a:tc>
                  <a:txBody>
                    <a:bodyPr/>
                    <a:lstStyle/>
                    <a:p>
                      <a:endParaRPr lang="es-ES" sz="1400" b="0" i="0" dirty="0">
                        <a:ln>
                          <a:noFill/>
                        </a:ln>
                        <a:solidFill>
                          <a:srgbClr val="424242"/>
                        </a:solidFill>
                        <a:latin typeface="HelveticaNeueLT Std" panose="020B0604020202020204" pitchFamily="34" charset="77"/>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3E3E3"/>
                    </a:solidFill>
                  </a:tcPr>
                </a:tc>
                <a:tc>
                  <a:txBody>
                    <a:bodyPr/>
                    <a:lstStyle/>
                    <a:p>
                      <a:endParaRPr lang="es-ES" sz="1400" b="0" i="0" dirty="0">
                        <a:ln>
                          <a:noFill/>
                        </a:ln>
                        <a:solidFill>
                          <a:srgbClr val="424242"/>
                        </a:solidFill>
                        <a:latin typeface="HelveticaNeueLT Std" panose="020B0604020202020204" pitchFamily="34" charset="77"/>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3E3E3"/>
                    </a:solidFill>
                  </a:tcPr>
                </a:tc>
                <a:tc>
                  <a:txBody>
                    <a:bodyPr/>
                    <a:lstStyle/>
                    <a:p>
                      <a:endParaRPr lang="es-ES" sz="1400" b="0" i="0" dirty="0">
                        <a:ln>
                          <a:noFill/>
                        </a:ln>
                        <a:solidFill>
                          <a:srgbClr val="424242"/>
                        </a:solidFill>
                        <a:latin typeface="HelveticaNeueLT Std" panose="020B0604020202020204" pitchFamily="34" charset="77"/>
                      </a:endParaRPr>
                    </a:p>
                  </a:txBody>
                  <a:tcPr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3E3E3"/>
                    </a:solidFill>
                  </a:tcPr>
                </a:tc>
                <a:extLst>
                  <a:ext uri="{0D108BD9-81ED-4DB2-BD59-A6C34878D82A}">
                    <a16:rowId xmlns:a16="http://schemas.microsoft.com/office/drawing/2014/main" val="2668815128"/>
                  </a:ext>
                </a:extLst>
              </a:tr>
              <a:tr h="500029">
                <a:tc>
                  <a:txBody>
                    <a:bodyPr/>
                    <a:lstStyle/>
                    <a:p>
                      <a:endParaRPr lang="es-ES" sz="1400" b="0" i="0" dirty="0">
                        <a:ln>
                          <a:noFill/>
                        </a:ln>
                        <a:solidFill>
                          <a:srgbClr val="424242"/>
                        </a:solidFill>
                        <a:latin typeface="HelveticaNeueLT Std" panose="020B0604020202020204" pitchFamily="34" charset="77"/>
                      </a:endParaRPr>
                    </a:p>
                  </a:txBody>
                  <a:tcPr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ES" sz="1400" b="0" i="0" dirty="0">
                        <a:ln>
                          <a:noFill/>
                        </a:ln>
                        <a:solidFill>
                          <a:srgbClr val="424242"/>
                        </a:solidFill>
                        <a:latin typeface="HelveticaNeueLT Std" panose="020B0604020202020204" pitchFamily="34" charset="77"/>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ES" sz="1400" b="0" i="0" dirty="0">
                        <a:ln>
                          <a:noFill/>
                        </a:ln>
                        <a:solidFill>
                          <a:srgbClr val="424242"/>
                        </a:solidFill>
                        <a:latin typeface="HelveticaNeueLT Std" panose="020B0604020202020204" pitchFamily="34" charset="77"/>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ES" sz="1400" b="0" i="0" dirty="0">
                        <a:ln>
                          <a:noFill/>
                        </a:ln>
                        <a:solidFill>
                          <a:srgbClr val="424242"/>
                        </a:solidFill>
                        <a:latin typeface="HelveticaNeueLT Std" panose="020B0604020202020204" pitchFamily="34" charset="77"/>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ES" sz="1400" b="0" i="0" dirty="0">
                        <a:ln>
                          <a:noFill/>
                        </a:ln>
                        <a:solidFill>
                          <a:srgbClr val="424242"/>
                        </a:solidFill>
                        <a:latin typeface="HelveticaNeueLT Std" panose="020B0604020202020204" pitchFamily="34" charset="77"/>
                      </a:endParaRPr>
                    </a:p>
                  </a:txBody>
                  <a:tcPr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6290629"/>
                  </a:ext>
                </a:extLst>
              </a:tr>
              <a:tr h="500029">
                <a:tc>
                  <a:txBody>
                    <a:bodyPr/>
                    <a:lstStyle/>
                    <a:p>
                      <a:endParaRPr lang="es-ES" sz="1400" b="0" i="0" dirty="0">
                        <a:ln>
                          <a:noFill/>
                        </a:ln>
                        <a:solidFill>
                          <a:srgbClr val="424242"/>
                        </a:solidFill>
                        <a:latin typeface="HelveticaNeueLT Std" panose="020B0604020202020204" pitchFamily="34" charset="77"/>
                      </a:endParaRPr>
                    </a:p>
                  </a:txBody>
                  <a:tcPr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3E3E3"/>
                    </a:solidFill>
                  </a:tcPr>
                </a:tc>
                <a:tc>
                  <a:txBody>
                    <a:bodyPr/>
                    <a:lstStyle/>
                    <a:p>
                      <a:endParaRPr lang="es-ES" sz="1400" b="0" i="0" dirty="0">
                        <a:ln>
                          <a:noFill/>
                        </a:ln>
                        <a:solidFill>
                          <a:srgbClr val="424242"/>
                        </a:solidFill>
                        <a:latin typeface="HelveticaNeueLT Std" panose="020B0604020202020204" pitchFamily="34" charset="77"/>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3E3E3"/>
                    </a:solidFill>
                  </a:tcPr>
                </a:tc>
                <a:tc>
                  <a:txBody>
                    <a:bodyPr/>
                    <a:lstStyle/>
                    <a:p>
                      <a:endParaRPr lang="es-ES" sz="1400" b="0" i="0" dirty="0">
                        <a:ln>
                          <a:noFill/>
                        </a:ln>
                        <a:solidFill>
                          <a:srgbClr val="424242"/>
                        </a:solidFill>
                        <a:latin typeface="HelveticaNeueLT Std" panose="020B0604020202020204" pitchFamily="34" charset="77"/>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3E3E3"/>
                    </a:solidFill>
                  </a:tcPr>
                </a:tc>
                <a:tc>
                  <a:txBody>
                    <a:bodyPr/>
                    <a:lstStyle/>
                    <a:p>
                      <a:endParaRPr lang="es-ES" sz="1400" b="0" i="0" dirty="0">
                        <a:ln>
                          <a:noFill/>
                        </a:ln>
                        <a:solidFill>
                          <a:srgbClr val="424242"/>
                        </a:solidFill>
                        <a:latin typeface="HelveticaNeueLT Std" panose="020B0604020202020204" pitchFamily="34" charset="77"/>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3E3E3"/>
                    </a:solidFill>
                  </a:tcPr>
                </a:tc>
                <a:tc>
                  <a:txBody>
                    <a:bodyPr/>
                    <a:lstStyle/>
                    <a:p>
                      <a:endParaRPr lang="es-ES" sz="1400" b="0" i="0" dirty="0">
                        <a:ln>
                          <a:noFill/>
                        </a:ln>
                        <a:solidFill>
                          <a:srgbClr val="424242"/>
                        </a:solidFill>
                        <a:latin typeface="HelveticaNeueLT Std" panose="020B0604020202020204" pitchFamily="34" charset="77"/>
                      </a:endParaRPr>
                    </a:p>
                  </a:txBody>
                  <a:tcPr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3E3E3"/>
                    </a:solidFill>
                  </a:tcPr>
                </a:tc>
                <a:extLst>
                  <a:ext uri="{0D108BD9-81ED-4DB2-BD59-A6C34878D82A}">
                    <a16:rowId xmlns:a16="http://schemas.microsoft.com/office/drawing/2014/main" val="3514368474"/>
                  </a:ext>
                </a:extLst>
              </a:tr>
            </a:tbl>
          </a:graphicData>
        </a:graphic>
      </p:graphicFrame>
      <p:sp>
        <p:nvSpPr>
          <p:cNvPr id="9" name="CuadroTexto 8">
            <a:extLst>
              <a:ext uri="{FF2B5EF4-FFF2-40B4-BE49-F238E27FC236}">
                <a16:creationId xmlns:a16="http://schemas.microsoft.com/office/drawing/2014/main" id="{D0384ED2-2920-F14C-934D-B8CA14830207}"/>
              </a:ext>
            </a:extLst>
          </p:cNvPr>
          <p:cNvSpPr txBox="1"/>
          <p:nvPr userDrawn="1"/>
        </p:nvSpPr>
        <p:spPr>
          <a:xfrm>
            <a:off x="2565090" y="4758153"/>
            <a:ext cx="7061820" cy="184666"/>
          </a:xfrm>
          <a:prstGeom prst="rect">
            <a:avLst/>
          </a:prstGeom>
          <a:noFill/>
        </p:spPr>
        <p:txBody>
          <a:bodyPr wrap="square" lIns="108000" tIns="0" rIns="0" bIns="0" rtlCol="0">
            <a:spAutoFit/>
          </a:bodyPr>
          <a:lstStyle/>
          <a:p>
            <a:r>
              <a:rPr lang="es-ES" sz="1200" b="0" i="1" dirty="0">
                <a:solidFill>
                  <a:schemeClr val="bg2">
                    <a:lumMod val="50000"/>
                  </a:schemeClr>
                </a:solidFill>
                <a:latin typeface="HelveticaNeueLT Std Med" panose="020B0604020202020204" pitchFamily="34" charset="77"/>
              </a:rPr>
              <a:t>Lorem ipsum dolor sit amet </a:t>
            </a:r>
          </a:p>
        </p:txBody>
      </p:sp>
    </p:spTree>
    <p:extLst>
      <p:ext uri="{BB962C8B-B14F-4D97-AF65-F5344CB8AC3E}">
        <p14:creationId xmlns:p14="http://schemas.microsoft.com/office/powerpoint/2010/main" val="35579333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Estil de gràfics">
    <p:spTree>
      <p:nvGrpSpPr>
        <p:cNvPr id="1" name=""/>
        <p:cNvGrpSpPr/>
        <p:nvPr/>
      </p:nvGrpSpPr>
      <p:grpSpPr>
        <a:xfrm>
          <a:off x="0" y="0"/>
          <a:ext cx="0" cy="0"/>
          <a:chOff x="0" y="0"/>
          <a:chExt cx="0" cy="0"/>
        </a:xfrm>
      </p:grpSpPr>
      <p:sp>
        <p:nvSpPr>
          <p:cNvPr id="6" name="Títol 5">
            <a:extLst>
              <a:ext uri="{FF2B5EF4-FFF2-40B4-BE49-F238E27FC236}">
                <a16:creationId xmlns:a16="http://schemas.microsoft.com/office/drawing/2014/main" id="{8184BFAA-ED45-4BA5-9684-3A86871F555F}"/>
              </a:ext>
            </a:extLst>
          </p:cNvPr>
          <p:cNvSpPr>
            <a:spLocks noGrp="1"/>
          </p:cNvSpPr>
          <p:nvPr>
            <p:ph type="title"/>
          </p:nvPr>
        </p:nvSpPr>
        <p:spPr>
          <a:xfrm>
            <a:off x="838200" y="365126"/>
            <a:ext cx="10515600" cy="184666"/>
          </a:xfrm>
          <a:prstGeom prst="rect">
            <a:avLst/>
          </a:prstGeom>
        </p:spPr>
        <p:txBody>
          <a:bodyPr lIns="0" tIns="0"/>
          <a:lstStyle>
            <a:lvl1pPr algn="l" defTabSz="914400" rtl="0" eaLnBrk="1" latinLnBrk="0" hangingPunct="1">
              <a:lnSpc>
                <a:spcPct val="90000"/>
              </a:lnSpc>
              <a:spcBef>
                <a:spcPct val="0"/>
              </a:spcBef>
              <a:buNone/>
              <a:defRPr lang="ca-ES" sz="1400" b="0" i="0" kern="1200" dirty="0" smtClean="0">
                <a:solidFill>
                  <a:srgbClr val="FF0000"/>
                </a:solidFill>
                <a:effectLst/>
                <a:latin typeface="HelveticaNeueLT Std Med" panose="020B0604020202020204" pitchFamily="34" charset="77"/>
                <a:ea typeface="+mn-ea"/>
                <a:cs typeface="+mn-cs"/>
              </a:defRPr>
            </a:lvl1pPr>
          </a:lstStyle>
          <a:p>
            <a:r>
              <a:rPr lang="ca-ES" dirty="0"/>
              <a:t>Feu clic aquí per editar l'estil</a:t>
            </a:r>
          </a:p>
        </p:txBody>
      </p:sp>
      <p:grpSp>
        <p:nvGrpSpPr>
          <p:cNvPr id="4" name="Grupo 3">
            <a:extLst>
              <a:ext uri="{FF2B5EF4-FFF2-40B4-BE49-F238E27FC236}">
                <a16:creationId xmlns:a16="http://schemas.microsoft.com/office/drawing/2014/main" id="{EC3406FE-6C0C-A14B-87A5-0AF6887F7D87}"/>
              </a:ext>
            </a:extLst>
          </p:cNvPr>
          <p:cNvGrpSpPr/>
          <p:nvPr userDrawn="1"/>
        </p:nvGrpSpPr>
        <p:grpSpPr>
          <a:xfrm>
            <a:off x="552450" y="1697805"/>
            <a:ext cx="4571092" cy="3831722"/>
            <a:chOff x="552450" y="1697805"/>
            <a:chExt cx="4571092" cy="3831722"/>
          </a:xfrm>
        </p:grpSpPr>
        <p:graphicFrame>
          <p:nvGraphicFramePr>
            <p:cNvPr id="5" name="Gráfico 4">
              <a:extLst>
                <a:ext uri="{FF2B5EF4-FFF2-40B4-BE49-F238E27FC236}">
                  <a16:creationId xmlns:a16="http://schemas.microsoft.com/office/drawing/2014/main" id="{7A9D3FA0-3262-304E-9C77-A63B59D66258}"/>
                </a:ext>
              </a:extLst>
            </p:cNvPr>
            <p:cNvGraphicFramePr/>
            <p:nvPr userDrawn="1">
              <p:extLst>
                <p:ext uri="{D42A27DB-BD31-4B8C-83A1-F6EECF244321}">
                  <p14:modId xmlns:p14="http://schemas.microsoft.com/office/powerpoint/2010/main" val="632155254"/>
                </p:ext>
              </p:extLst>
            </p:nvPr>
          </p:nvGraphicFramePr>
          <p:xfrm>
            <a:off x="651707" y="1697805"/>
            <a:ext cx="4471835" cy="3462390"/>
          </p:xfrm>
          <a:graphic>
            <a:graphicData uri="http://schemas.openxmlformats.org/drawingml/2006/chart">
              <c:chart xmlns:c="http://schemas.openxmlformats.org/drawingml/2006/chart" xmlns:r="http://schemas.openxmlformats.org/officeDocument/2006/relationships" r:id="rId2"/>
            </a:graphicData>
          </a:graphic>
        </p:graphicFrame>
        <p:sp>
          <p:nvSpPr>
            <p:cNvPr id="8" name="CuadroTexto 7">
              <a:extLst>
                <a:ext uri="{FF2B5EF4-FFF2-40B4-BE49-F238E27FC236}">
                  <a16:creationId xmlns:a16="http://schemas.microsoft.com/office/drawing/2014/main" id="{87D79462-6A50-BC48-B35E-44CB07D0337A}"/>
                </a:ext>
              </a:extLst>
            </p:cNvPr>
            <p:cNvSpPr txBox="1"/>
            <p:nvPr userDrawn="1"/>
          </p:nvSpPr>
          <p:spPr>
            <a:xfrm>
              <a:off x="552450" y="5344861"/>
              <a:ext cx="4471835" cy="184666"/>
            </a:xfrm>
            <a:prstGeom prst="rect">
              <a:avLst/>
            </a:prstGeom>
            <a:noFill/>
          </p:spPr>
          <p:txBody>
            <a:bodyPr wrap="square" lIns="108000" tIns="0" rIns="0" bIns="0" rtlCol="0">
              <a:spAutoFit/>
            </a:bodyPr>
            <a:lstStyle/>
            <a:p>
              <a:r>
                <a:rPr lang="es-ES" sz="1200" b="0" i="1" dirty="0">
                  <a:solidFill>
                    <a:schemeClr val="bg2">
                      <a:lumMod val="50000"/>
                    </a:schemeClr>
                  </a:solidFill>
                  <a:latin typeface="HelveticaNeueLT Std Med" panose="020B0604020202020204" pitchFamily="34" charset="77"/>
                </a:rPr>
                <a:t>Lorem ipsum dolor sit amet </a:t>
              </a:r>
            </a:p>
          </p:txBody>
        </p:sp>
      </p:grpSp>
      <p:grpSp>
        <p:nvGrpSpPr>
          <p:cNvPr id="3" name="Grupo 2">
            <a:extLst>
              <a:ext uri="{FF2B5EF4-FFF2-40B4-BE49-F238E27FC236}">
                <a16:creationId xmlns:a16="http://schemas.microsoft.com/office/drawing/2014/main" id="{54FD7A32-8376-D14E-A086-65D24C41EDC7}"/>
              </a:ext>
            </a:extLst>
          </p:cNvPr>
          <p:cNvGrpSpPr/>
          <p:nvPr userDrawn="1"/>
        </p:nvGrpSpPr>
        <p:grpSpPr>
          <a:xfrm>
            <a:off x="5461355" y="1667661"/>
            <a:ext cx="5826911" cy="3831722"/>
            <a:chOff x="5461355" y="1667661"/>
            <a:chExt cx="5826911" cy="3831722"/>
          </a:xfrm>
        </p:grpSpPr>
        <p:graphicFrame>
          <p:nvGraphicFramePr>
            <p:cNvPr id="2" name="Gráfico 1">
              <a:extLst>
                <a:ext uri="{FF2B5EF4-FFF2-40B4-BE49-F238E27FC236}">
                  <a16:creationId xmlns:a16="http://schemas.microsoft.com/office/drawing/2014/main" id="{D66EB094-E662-0844-A4E3-4A80D9E0E17F}"/>
                </a:ext>
              </a:extLst>
            </p:cNvPr>
            <p:cNvGraphicFramePr/>
            <p:nvPr userDrawn="1">
              <p:extLst>
                <p:ext uri="{D42A27DB-BD31-4B8C-83A1-F6EECF244321}">
                  <p14:modId xmlns:p14="http://schemas.microsoft.com/office/powerpoint/2010/main" val="3754282350"/>
                </p:ext>
              </p:extLst>
            </p:nvPr>
          </p:nvGraphicFramePr>
          <p:xfrm>
            <a:off x="5461355" y="1667661"/>
            <a:ext cx="5826910" cy="3462390"/>
          </p:xfrm>
          <a:graphic>
            <a:graphicData uri="http://schemas.openxmlformats.org/drawingml/2006/chart">
              <c:chart xmlns:c="http://schemas.openxmlformats.org/drawingml/2006/chart" xmlns:r="http://schemas.openxmlformats.org/officeDocument/2006/relationships" r:id="rId3"/>
            </a:graphicData>
          </a:graphic>
        </p:graphicFrame>
        <p:sp>
          <p:nvSpPr>
            <p:cNvPr id="10" name="CuadroTexto 9">
              <a:extLst>
                <a:ext uri="{FF2B5EF4-FFF2-40B4-BE49-F238E27FC236}">
                  <a16:creationId xmlns:a16="http://schemas.microsoft.com/office/drawing/2014/main" id="{02F80169-0138-A64F-8EBC-B4E706FA5918}"/>
                </a:ext>
              </a:extLst>
            </p:cNvPr>
            <p:cNvSpPr txBox="1"/>
            <p:nvPr userDrawn="1"/>
          </p:nvSpPr>
          <p:spPr>
            <a:xfrm>
              <a:off x="5461356" y="5314717"/>
              <a:ext cx="5826910" cy="184666"/>
            </a:xfrm>
            <a:prstGeom prst="rect">
              <a:avLst/>
            </a:prstGeom>
            <a:noFill/>
          </p:spPr>
          <p:txBody>
            <a:bodyPr wrap="square" lIns="108000" tIns="0" rIns="0" bIns="0" rtlCol="0">
              <a:spAutoFit/>
            </a:bodyPr>
            <a:lstStyle/>
            <a:p>
              <a:r>
                <a:rPr lang="es-ES" sz="1200" b="0" i="1" dirty="0">
                  <a:solidFill>
                    <a:schemeClr val="bg2">
                      <a:lumMod val="50000"/>
                    </a:schemeClr>
                  </a:solidFill>
                  <a:latin typeface="HelveticaNeueLT Std Med" panose="020B0604020202020204" pitchFamily="34" charset="77"/>
                </a:rPr>
                <a:t>Lorem ipsum dolor sit amet </a:t>
              </a:r>
            </a:p>
          </p:txBody>
        </p:sp>
      </p:grpSp>
    </p:spTree>
    <p:extLst>
      <p:ext uri="{BB962C8B-B14F-4D97-AF65-F5344CB8AC3E}">
        <p14:creationId xmlns:p14="http://schemas.microsoft.com/office/powerpoint/2010/main" val="32947068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raportada (blanca)">
    <p:bg>
      <p:bgPr>
        <a:solidFill>
          <a:schemeClr val="bg1"/>
        </a:solidFill>
        <a:effectLst/>
      </p:bgPr>
    </p:bg>
    <p:spTree>
      <p:nvGrpSpPr>
        <p:cNvPr id="1" name=""/>
        <p:cNvGrpSpPr/>
        <p:nvPr/>
      </p:nvGrpSpPr>
      <p:grpSpPr>
        <a:xfrm>
          <a:off x="0" y="0"/>
          <a:ext cx="0" cy="0"/>
          <a:chOff x="0" y="0"/>
          <a:chExt cx="0" cy="0"/>
        </a:xfrm>
      </p:grpSpPr>
      <p:sp>
        <p:nvSpPr>
          <p:cNvPr id="7" name="Redondear rectángulo de esquina del mismo lado 6">
            <a:extLst>
              <a:ext uri="{FF2B5EF4-FFF2-40B4-BE49-F238E27FC236}">
                <a16:creationId xmlns:a16="http://schemas.microsoft.com/office/drawing/2014/main" id="{765D88CB-F115-BB41-9310-555455D3D245}"/>
              </a:ext>
            </a:extLst>
          </p:cNvPr>
          <p:cNvSpPr/>
          <p:nvPr userDrawn="1"/>
        </p:nvSpPr>
        <p:spPr>
          <a:xfrm rot="16200000">
            <a:off x="1359345" y="167901"/>
            <a:ext cx="914399" cy="3010786"/>
          </a:xfrm>
          <a:prstGeom prst="round2SameRect">
            <a:avLst>
              <a:gd name="adj1" fmla="val 50000"/>
              <a:gd name="adj2" fmla="val 0"/>
            </a:avLst>
          </a:prstGeom>
          <a:gradFill>
            <a:gsLst>
              <a:gs pos="0">
                <a:srgbClr val="FF0000"/>
              </a:gs>
              <a:gs pos="63000">
                <a:srgbClr val="FF0000">
                  <a:lumMod val="100000"/>
                </a:srgb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Títol 2">
            <a:extLst>
              <a:ext uri="{FF2B5EF4-FFF2-40B4-BE49-F238E27FC236}">
                <a16:creationId xmlns:a16="http://schemas.microsoft.com/office/drawing/2014/main" id="{2014E201-F34F-432C-985D-1C9CE3752FBF}"/>
              </a:ext>
            </a:extLst>
          </p:cNvPr>
          <p:cNvSpPr>
            <a:spLocks noGrp="1"/>
          </p:cNvSpPr>
          <p:nvPr>
            <p:ph type="title" hasCustomPrompt="1"/>
          </p:nvPr>
        </p:nvSpPr>
        <p:spPr>
          <a:xfrm>
            <a:off x="608987" y="1430921"/>
            <a:ext cx="1874400" cy="484748"/>
          </a:xfrm>
          <a:prstGeom prst="rect">
            <a:avLst/>
          </a:prstGeom>
        </p:spPr>
        <p:txBody>
          <a:bodyPr lIns="0" tIns="0"/>
          <a:lstStyle>
            <a:lvl1pPr>
              <a:defRPr lang="ca-ES" sz="3500" b="0" i="0" kern="1200" dirty="0">
                <a:solidFill>
                  <a:schemeClr val="bg1"/>
                </a:solidFill>
                <a:latin typeface="HelveticaNeueLT Std Thin" panose="020B0403020202020204" pitchFamily="34" charset="77"/>
                <a:ea typeface="+mn-ea"/>
                <a:cs typeface="+mn-cs"/>
              </a:defRPr>
            </a:lvl1pPr>
          </a:lstStyle>
          <a:p>
            <a:pPr marL="0" lvl="0" indent="0" algn="l" defTabSz="914400" rtl="0" eaLnBrk="1" latinLnBrk="0" hangingPunct="1">
              <a:lnSpc>
                <a:spcPct val="90000"/>
              </a:lnSpc>
              <a:spcBef>
                <a:spcPts val="1000"/>
              </a:spcBef>
              <a:buFontTx/>
              <a:buNone/>
            </a:pPr>
            <a:r>
              <a:rPr lang="ca-ES" dirty="0"/>
              <a:t>Gràcies!</a:t>
            </a:r>
          </a:p>
        </p:txBody>
      </p:sp>
      <p:sp>
        <p:nvSpPr>
          <p:cNvPr id="20" name="CuadroTexto 19">
            <a:extLst>
              <a:ext uri="{FF2B5EF4-FFF2-40B4-BE49-F238E27FC236}">
                <a16:creationId xmlns:a16="http://schemas.microsoft.com/office/drawing/2014/main" id="{4E0A4084-AE62-C449-9E76-21EC04045125}"/>
              </a:ext>
            </a:extLst>
          </p:cNvPr>
          <p:cNvSpPr txBox="1"/>
          <p:nvPr userDrawn="1"/>
        </p:nvSpPr>
        <p:spPr>
          <a:xfrm>
            <a:off x="622300" y="3206402"/>
            <a:ext cx="1800173" cy="938719"/>
          </a:xfrm>
          <a:prstGeom prst="rect">
            <a:avLst/>
          </a:prstGeom>
          <a:noFill/>
        </p:spPr>
        <p:txBody>
          <a:bodyPr wrap="none" lIns="0" tIns="0" rIns="0" bIns="0" rtlCol="0">
            <a:spAutoFit/>
          </a:bodyPr>
          <a:lstStyle/>
          <a:p>
            <a:pPr lvl="0"/>
            <a:r>
              <a:rPr lang="ca-ES" sz="1400" b="0" i="0" kern="1200" noProof="0" dirty="0">
                <a:solidFill>
                  <a:srgbClr val="424242"/>
                </a:solidFill>
                <a:latin typeface="HelveticaNeueLT Std Lt" panose="020B0604020202020204" pitchFamily="34" charset="77"/>
                <a:ea typeface="+mn-ea"/>
                <a:cs typeface="+mn-cs"/>
              </a:rPr>
              <a:t>Passeig de Gràcia, 129</a:t>
            </a:r>
          </a:p>
          <a:p>
            <a:pPr lvl="0">
              <a:spcBef>
                <a:spcPts val="0"/>
              </a:spcBef>
              <a:spcAft>
                <a:spcPts val="600"/>
              </a:spcAft>
            </a:pPr>
            <a:r>
              <a:rPr lang="ca-ES" sz="1400" b="0" i="0" kern="1200" noProof="0" dirty="0">
                <a:solidFill>
                  <a:srgbClr val="424242"/>
                </a:solidFill>
                <a:latin typeface="HelveticaNeueLT Std Lt" panose="020B0604020202020204" pitchFamily="34" charset="77"/>
                <a:ea typeface="+mn-ea"/>
                <a:cs typeface="+mn-cs"/>
              </a:rPr>
              <a:t>08008 Barcelona</a:t>
            </a:r>
          </a:p>
          <a:p>
            <a:pPr lvl="0"/>
            <a:r>
              <a:rPr lang="ca-ES" sz="1400" b="0" i="0" kern="1200" noProof="0" dirty="0">
                <a:solidFill>
                  <a:srgbClr val="424242"/>
                </a:solidFill>
                <a:latin typeface="HelveticaNeueLT Std Lt" panose="020B0604020202020204" pitchFamily="34" charset="77"/>
                <a:ea typeface="+mn-ea"/>
                <a:cs typeface="+mn-cs"/>
                <a:hlinkClick r:id="rId2"/>
              </a:rPr>
              <a:t>accio.gencat.cat</a:t>
            </a:r>
            <a:endParaRPr lang="ca-ES" sz="1400" b="0" i="0" kern="1200" noProof="0" dirty="0">
              <a:solidFill>
                <a:srgbClr val="424242"/>
              </a:solidFill>
              <a:latin typeface="HelveticaNeueLT Std Lt" panose="020B0604020202020204" pitchFamily="34" charset="77"/>
              <a:ea typeface="+mn-ea"/>
              <a:cs typeface="+mn-cs"/>
            </a:endParaRPr>
          </a:p>
          <a:p>
            <a:pPr lvl="0"/>
            <a:r>
              <a:rPr lang="ca-ES" sz="1400" b="0" i="0" kern="1200" noProof="0" dirty="0">
                <a:solidFill>
                  <a:srgbClr val="424242"/>
                </a:solidFill>
                <a:latin typeface="HelveticaNeueLT Std Lt" panose="020B0604020202020204" pitchFamily="34" charset="77"/>
                <a:ea typeface="+mn-ea"/>
                <a:cs typeface="+mn-cs"/>
                <a:hlinkClick r:id="rId3"/>
              </a:rPr>
              <a:t>catalonia.com</a:t>
            </a:r>
            <a:endParaRPr lang="ca-ES" sz="1400" b="0" i="0" kern="1200" noProof="0" dirty="0">
              <a:solidFill>
                <a:srgbClr val="424242"/>
              </a:solidFill>
              <a:latin typeface="HelveticaNeueLT Std Lt" panose="020B0604020202020204" pitchFamily="34" charset="77"/>
              <a:ea typeface="+mn-ea"/>
              <a:cs typeface="+mn-cs"/>
            </a:endParaRPr>
          </a:p>
        </p:txBody>
      </p:sp>
      <p:pic>
        <p:nvPicPr>
          <p:cNvPr id="24" name="Imagen 23">
            <a:extLst>
              <a:ext uri="{FF2B5EF4-FFF2-40B4-BE49-F238E27FC236}">
                <a16:creationId xmlns:a16="http://schemas.microsoft.com/office/drawing/2014/main" id="{50DECD34-B64C-5F40-A8E5-2C852ACD2329}"/>
              </a:ext>
              <a:ext uri="{C183D7F6-B498-43B3-948B-1728B52AA6E4}">
                <adec:decorative xmlns:adec="http://schemas.microsoft.com/office/drawing/2017/decorative" xmlns="" val="1"/>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622300" y="4390442"/>
            <a:ext cx="260868" cy="260868"/>
          </a:xfrm>
          <a:prstGeom prst="rect">
            <a:avLst/>
          </a:prstGeom>
        </p:spPr>
      </p:pic>
      <p:pic>
        <p:nvPicPr>
          <p:cNvPr id="25" name="Imagen 24">
            <a:extLst>
              <a:ext uri="{FF2B5EF4-FFF2-40B4-BE49-F238E27FC236}">
                <a16:creationId xmlns:a16="http://schemas.microsoft.com/office/drawing/2014/main" id="{69CD380D-7E31-0B45-B8FD-83B8DB97D480}"/>
              </a:ext>
              <a:ext uri="{C183D7F6-B498-43B3-948B-1728B52AA6E4}">
                <adec:decorative xmlns:adec="http://schemas.microsoft.com/office/drawing/2017/decorative" xmlns="" val="1"/>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626063" y="4771341"/>
            <a:ext cx="257105" cy="257105"/>
          </a:xfrm>
          <a:prstGeom prst="rect">
            <a:avLst/>
          </a:prstGeom>
        </p:spPr>
      </p:pic>
      <p:sp>
        <p:nvSpPr>
          <p:cNvPr id="2" name="Rectángulo 1">
            <a:extLst>
              <a:ext uri="{FF2B5EF4-FFF2-40B4-BE49-F238E27FC236}">
                <a16:creationId xmlns:a16="http://schemas.microsoft.com/office/drawing/2014/main" id="{412B809D-AEC2-3544-951F-E690A4430268}"/>
              </a:ext>
            </a:extLst>
          </p:cNvPr>
          <p:cNvSpPr/>
          <p:nvPr userDrawn="1"/>
        </p:nvSpPr>
        <p:spPr>
          <a:xfrm>
            <a:off x="883168" y="4367151"/>
            <a:ext cx="1069524" cy="307777"/>
          </a:xfrm>
          <a:prstGeom prst="rect">
            <a:avLst/>
          </a:prstGeom>
        </p:spPr>
        <p:txBody>
          <a:bodyPr wrap="none">
            <a:spAutoFit/>
          </a:bodyPr>
          <a:lstStyle/>
          <a:p>
            <a:r>
              <a:rPr lang="es-ES" sz="1400" b="0" i="0" kern="1200" dirty="0">
                <a:solidFill>
                  <a:srgbClr val="424242"/>
                </a:solidFill>
                <a:latin typeface="HelveticaNeueLT Std Lt" panose="020B0604020202020204" pitchFamily="34" charset="77"/>
                <a:ea typeface="+mn-ea"/>
                <a:cs typeface="+mn-cs"/>
              </a:rPr>
              <a:t>@accio_cat</a:t>
            </a:r>
            <a:endParaRPr lang="es-ES" sz="1400" dirty="0"/>
          </a:p>
        </p:txBody>
      </p:sp>
      <p:sp>
        <p:nvSpPr>
          <p:cNvPr id="10" name="Rectángulo 9">
            <a:extLst>
              <a:ext uri="{FF2B5EF4-FFF2-40B4-BE49-F238E27FC236}">
                <a16:creationId xmlns:a16="http://schemas.microsoft.com/office/drawing/2014/main" id="{70D2B3EE-E4F3-B24D-84CC-19E3D5A72FBD}"/>
              </a:ext>
            </a:extLst>
          </p:cNvPr>
          <p:cNvSpPr/>
          <p:nvPr userDrawn="1"/>
        </p:nvSpPr>
        <p:spPr>
          <a:xfrm>
            <a:off x="883168" y="4746004"/>
            <a:ext cx="1192955" cy="307777"/>
          </a:xfrm>
          <a:prstGeom prst="rect">
            <a:avLst/>
          </a:prstGeom>
        </p:spPr>
        <p:txBody>
          <a:bodyPr wrap="none">
            <a:spAutoFit/>
          </a:bodyPr>
          <a:lstStyle/>
          <a:p>
            <a:r>
              <a:rPr lang="es-ES" sz="1400" b="0" i="0" kern="1200" dirty="0">
                <a:solidFill>
                  <a:srgbClr val="424242"/>
                </a:solidFill>
                <a:latin typeface="HelveticaNeueLT Std Lt" panose="020B0604020202020204" pitchFamily="34" charset="77"/>
                <a:ea typeface="+mn-ea"/>
                <a:cs typeface="+mn-cs"/>
              </a:rPr>
              <a:t>@catalonia_ti</a:t>
            </a:r>
            <a:endParaRPr lang="es-ES" sz="1400" dirty="0"/>
          </a:p>
        </p:txBody>
      </p:sp>
      <p:sp>
        <p:nvSpPr>
          <p:cNvPr id="22" name="CuadroTexto 21">
            <a:extLst>
              <a:ext uri="{FF2B5EF4-FFF2-40B4-BE49-F238E27FC236}">
                <a16:creationId xmlns:a16="http://schemas.microsoft.com/office/drawing/2014/main" id="{4EFF5803-60C5-4246-9E6E-B3BCAFC56351}"/>
              </a:ext>
            </a:extLst>
          </p:cNvPr>
          <p:cNvSpPr txBox="1"/>
          <p:nvPr userDrawn="1"/>
        </p:nvSpPr>
        <p:spPr>
          <a:xfrm>
            <a:off x="5154930" y="3206402"/>
            <a:ext cx="1979709" cy="215444"/>
          </a:xfrm>
          <a:prstGeom prst="rect">
            <a:avLst/>
          </a:prstGeom>
          <a:noFill/>
        </p:spPr>
        <p:txBody>
          <a:bodyPr wrap="none" lIns="0" tIns="0" rIns="0" bIns="0" rtlCol="0">
            <a:spAutoFit/>
          </a:bodyPr>
          <a:lstStyle/>
          <a:p>
            <a:pPr lvl="0">
              <a:spcAft>
                <a:spcPts val="600"/>
              </a:spcAft>
            </a:pPr>
            <a:r>
              <a:rPr lang="ca-ES" sz="1400" b="0" i="0" kern="1200" noProof="0" dirty="0">
                <a:solidFill>
                  <a:srgbClr val="FF0000"/>
                </a:solidFill>
                <a:latin typeface="HelveticaNeueLT Std Med" panose="020B0604020202020204" pitchFamily="34" charset="77"/>
                <a:ea typeface="+mn-ea"/>
                <a:cs typeface="+mn-cs"/>
              </a:rPr>
              <a:t>Consulteu l’informe aquí:</a:t>
            </a:r>
          </a:p>
        </p:txBody>
      </p:sp>
      <p:sp>
        <p:nvSpPr>
          <p:cNvPr id="5" name="Marcador de texto 4">
            <a:extLst>
              <a:ext uri="{FF2B5EF4-FFF2-40B4-BE49-F238E27FC236}">
                <a16:creationId xmlns:a16="http://schemas.microsoft.com/office/drawing/2014/main" id="{9BBFA74B-4642-F44F-B992-C3D9840C98F6}"/>
              </a:ext>
            </a:extLst>
          </p:cNvPr>
          <p:cNvSpPr>
            <a:spLocks noGrp="1"/>
          </p:cNvSpPr>
          <p:nvPr>
            <p:ph type="body" sz="quarter" idx="11" hasCustomPrompt="1"/>
          </p:nvPr>
        </p:nvSpPr>
        <p:spPr>
          <a:xfrm>
            <a:off x="5154929" y="3442166"/>
            <a:ext cx="4811714" cy="193899"/>
          </a:xfrm>
          <a:prstGeom prst="rect">
            <a:avLst/>
          </a:prstGeom>
        </p:spPr>
        <p:txBody>
          <a:bodyPr wrap="square" lIns="0" tIns="0" rIns="0" bIns="0">
            <a:spAutoFit/>
          </a:bodyPr>
          <a:lstStyle>
            <a:lvl1pPr marL="0" indent="0">
              <a:spcBef>
                <a:spcPts val="0"/>
              </a:spcBef>
              <a:buNone/>
              <a:defRPr sz="1400" b="0" i="0">
                <a:solidFill>
                  <a:srgbClr val="424242"/>
                </a:solidFill>
                <a:latin typeface="HelveticaNeueLT Std Lt" panose="020B0403020202020204" pitchFamily="34" charset="77"/>
              </a:defRPr>
            </a:lvl1pPr>
          </a:lstStyle>
          <a:p>
            <a:pPr lvl="0"/>
            <a:r>
              <a:rPr lang="es-ES" dirty="0"/>
              <a:t>Link a la </a:t>
            </a:r>
            <a:r>
              <a:rPr lang="es-ES" dirty="0" err="1"/>
              <a:t>url</a:t>
            </a:r>
            <a:endParaRPr lang="es-ES" dirty="0"/>
          </a:p>
        </p:txBody>
      </p:sp>
      <p:sp>
        <p:nvSpPr>
          <p:cNvPr id="13" name="CuadroTexto 12">
            <a:extLst>
              <a:ext uri="{FF2B5EF4-FFF2-40B4-BE49-F238E27FC236}">
                <a16:creationId xmlns:a16="http://schemas.microsoft.com/office/drawing/2014/main" id="{B7D3FDFA-6F20-7E4D-8D00-FB90FDEB5608}"/>
              </a:ext>
            </a:extLst>
          </p:cNvPr>
          <p:cNvSpPr txBox="1"/>
          <p:nvPr userDrawn="1"/>
        </p:nvSpPr>
        <p:spPr>
          <a:xfrm>
            <a:off x="5154930" y="4415901"/>
            <a:ext cx="4476675" cy="215444"/>
          </a:xfrm>
          <a:prstGeom prst="rect">
            <a:avLst/>
          </a:prstGeom>
          <a:noFill/>
        </p:spPr>
        <p:txBody>
          <a:bodyPr wrap="none" lIns="0" tIns="0" rIns="0" bIns="0" rtlCol="0">
            <a:spAutoFit/>
          </a:bodyPr>
          <a:lstStyle/>
          <a:p>
            <a:pPr lvl="0">
              <a:spcAft>
                <a:spcPts val="600"/>
              </a:spcAft>
            </a:pPr>
            <a:r>
              <a:rPr lang="ca-ES" sz="1400" b="0" i="0" kern="1200" noProof="0" dirty="0">
                <a:solidFill>
                  <a:srgbClr val="FF0000"/>
                </a:solidFill>
                <a:latin typeface="HelveticaNeueLT Std Med" panose="020B0604020202020204" pitchFamily="34" charset="77"/>
                <a:ea typeface="+mn-ea"/>
                <a:cs typeface="+mn-cs"/>
              </a:rPr>
              <a:t>Més informació sobre el sector, notícies i oportunitats:</a:t>
            </a:r>
          </a:p>
        </p:txBody>
      </p:sp>
      <p:sp>
        <p:nvSpPr>
          <p:cNvPr id="14" name="Marcador de texto 4">
            <a:extLst>
              <a:ext uri="{FF2B5EF4-FFF2-40B4-BE49-F238E27FC236}">
                <a16:creationId xmlns:a16="http://schemas.microsoft.com/office/drawing/2014/main" id="{9C2AA4E9-36D9-504C-9C60-9E29C83589BE}"/>
              </a:ext>
            </a:extLst>
          </p:cNvPr>
          <p:cNvSpPr>
            <a:spLocks noGrp="1"/>
          </p:cNvSpPr>
          <p:nvPr>
            <p:ph type="body" sz="quarter" idx="12" hasCustomPrompt="1"/>
          </p:nvPr>
        </p:nvSpPr>
        <p:spPr>
          <a:xfrm>
            <a:off x="5154929" y="4651665"/>
            <a:ext cx="4811714" cy="193899"/>
          </a:xfrm>
          <a:prstGeom prst="rect">
            <a:avLst/>
          </a:prstGeom>
        </p:spPr>
        <p:txBody>
          <a:bodyPr wrap="square" lIns="0" tIns="0" rIns="0" bIns="0">
            <a:spAutoFit/>
          </a:bodyPr>
          <a:lstStyle>
            <a:lvl1pPr marL="0" indent="0">
              <a:spcBef>
                <a:spcPts val="0"/>
              </a:spcBef>
              <a:buNone/>
              <a:defRPr sz="1400" b="0" i="0">
                <a:solidFill>
                  <a:srgbClr val="424242"/>
                </a:solidFill>
                <a:latin typeface="HelveticaNeueLT Std Lt" panose="020B0403020202020204" pitchFamily="34" charset="77"/>
              </a:defRPr>
            </a:lvl1pPr>
          </a:lstStyle>
          <a:p>
            <a:pPr lvl="0"/>
            <a:r>
              <a:rPr lang="es-ES" dirty="0"/>
              <a:t>Link a la </a:t>
            </a:r>
            <a:r>
              <a:rPr lang="es-ES" dirty="0" err="1"/>
              <a:t>url</a:t>
            </a:r>
            <a:endParaRPr lang="es-ES" dirty="0"/>
          </a:p>
        </p:txBody>
      </p:sp>
      <p:sp>
        <p:nvSpPr>
          <p:cNvPr id="8" name="Marcador de posición de imagen 7">
            <a:extLst>
              <a:ext uri="{FF2B5EF4-FFF2-40B4-BE49-F238E27FC236}">
                <a16:creationId xmlns:a16="http://schemas.microsoft.com/office/drawing/2014/main" id="{943FCC70-4A8F-AA47-AB08-EBDC382C41BC}"/>
              </a:ext>
            </a:extLst>
          </p:cNvPr>
          <p:cNvSpPr>
            <a:spLocks noGrp="1"/>
          </p:cNvSpPr>
          <p:nvPr>
            <p:ph type="pic" sz="quarter" idx="13" hasCustomPrompt="1"/>
          </p:nvPr>
        </p:nvSpPr>
        <p:spPr>
          <a:xfrm>
            <a:off x="10525126" y="3206402"/>
            <a:ext cx="1036637" cy="1036637"/>
          </a:xfrm>
          <a:prstGeom prst="rect">
            <a:avLst/>
          </a:prstGeom>
        </p:spPr>
        <p:txBody>
          <a:bodyPr anchor="ctr"/>
          <a:lstStyle>
            <a:lvl1pPr marL="0" indent="0" algn="ctr">
              <a:buNone/>
              <a:defRPr sz="1400">
                <a:solidFill>
                  <a:srgbClr val="424242"/>
                </a:solidFill>
                <a:latin typeface="HelveticaNeueLT Std" panose="020B0604020202020204" pitchFamily="34" charset="77"/>
              </a:defRPr>
            </a:lvl1pPr>
          </a:lstStyle>
          <a:p>
            <a:r>
              <a:rPr lang="es-ES" dirty="0"/>
              <a:t>QR</a:t>
            </a:r>
          </a:p>
        </p:txBody>
      </p:sp>
      <p:sp>
        <p:nvSpPr>
          <p:cNvPr id="17" name="Marcador de posición de imagen 7">
            <a:extLst>
              <a:ext uri="{FF2B5EF4-FFF2-40B4-BE49-F238E27FC236}">
                <a16:creationId xmlns:a16="http://schemas.microsoft.com/office/drawing/2014/main" id="{D2AD8829-8B9D-0D4A-9AED-378247E36124}"/>
              </a:ext>
            </a:extLst>
          </p:cNvPr>
          <p:cNvSpPr>
            <a:spLocks noGrp="1"/>
          </p:cNvSpPr>
          <p:nvPr>
            <p:ph type="pic" sz="quarter" idx="14" hasCustomPrompt="1"/>
          </p:nvPr>
        </p:nvSpPr>
        <p:spPr>
          <a:xfrm>
            <a:off x="10525125" y="4390442"/>
            <a:ext cx="1036637" cy="1036637"/>
          </a:xfrm>
          <a:prstGeom prst="rect">
            <a:avLst/>
          </a:prstGeom>
        </p:spPr>
        <p:txBody>
          <a:bodyPr anchor="ctr"/>
          <a:lstStyle>
            <a:lvl1pPr marL="0" indent="0" algn="ctr">
              <a:buNone/>
              <a:defRPr sz="1400">
                <a:solidFill>
                  <a:srgbClr val="424242"/>
                </a:solidFill>
                <a:latin typeface="HelveticaNeueLT Std" panose="020B0604020202020204" pitchFamily="34" charset="77"/>
              </a:defRPr>
            </a:lvl1pPr>
          </a:lstStyle>
          <a:p>
            <a:r>
              <a:rPr lang="es-ES" dirty="0"/>
              <a:t>QR</a:t>
            </a:r>
          </a:p>
        </p:txBody>
      </p:sp>
    </p:spTree>
    <p:extLst>
      <p:ext uri="{BB962C8B-B14F-4D97-AF65-F5344CB8AC3E}">
        <p14:creationId xmlns:p14="http://schemas.microsoft.com/office/powerpoint/2010/main" val="2841974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oolbox">
    <p:spTree>
      <p:nvGrpSpPr>
        <p:cNvPr id="1" name=""/>
        <p:cNvGrpSpPr/>
        <p:nvPr/>
      </p:nvGrpSpPr>
      <p:grpSpPr>
        <a:xfrm>
          <a:off x="0" y="0"/>
          <a:ext cx="0" cy="0"/>
          <a:chOff x="0" y="0"/>
          <a:chExt cx="0" cy="0"/>
        </a:xfrm>
      </p:grpSpPr>
      <p:sp>
        <p:nvSpPr>
          <p:cNvPr id="48" name="Redondear rectángulo de esquina del mismo lado 47">
            <a:extLst>
              <a:ext uri="{FF2B5EF4-FFF2-40B4-BE49-F238E27FC236}">
                <a16:creationId xmlns:a16="http://schemas.microsoft.com/office/drawing/2014/main" id="{9C48597D-73E1-3145-AE65-C4DEA0A43CCB}"/>
              </a:ext>
              <a:ext uri="{C183D7F6-B498-43B3-948B-1728B52AA6E4}">
                <adec:decorative xmlns:adec="http://schemas.microsoft.com/office/drawing/2017/decorative" xmlns="" val="1"/>
              </a:ext>
            </a:extLst>
          </p:cNvPr>
          <p:cNvSpPr/>
          <p:nvPr userDrawn="1"/>
        </p:nvSpPr>
        <p:spPr>
          <a:xfrm rot="16200000">
            <a:off x="8539575" y="1047233"/>
            <a:ext cx="622967" cy="2310194"/>
          </a:xfrm>
          <a:prstGeom prst="round2SameRect">
            <a:avLst>
              <a:gd name="adj1" fmla="val 50000"/>
              <a:gd name="adj2" fmla="val 0"/>
            </a:avLst>
          </a:prstGeom>
          <a:gradFill>
            <a:gsLst>
              <a:gs pos="0">
                <a:srgbClr val="78003A"/>
              </a:gs>
              <a:gs pos="80000">
                <a:srgbClr val="78003A"/>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0" name="Redondear rectángulo de esquina del mismo lado 49">
            <a:extLst>
              <a:ext uri="{FF2B5EF4-FFF2-40B4-BE49-F238E27FC236}">
                <a16:creationId xmlns:a16="http://schemas.microsoft.com/office/drawing/2014/main" id="{39E08734-2197-1444-9E5D-0313196BA74E}"/>
              </a:ext>
              <a:ext uri="{C183D7F6-B498-43B3-948B-1728B52AA6E4}">
                <adec:decorative xmlns:adec="http://schemas.microsoft.com/office/drawing/2017/decorative" xmlns="" val="1"/>
              </a:ext>
            </a:extLst>
          </p:cNvPr>
          <p:cNvSpPr/>
          <p:nvPr userDrawn="1"/>
        </p:nvSpPr>
        <p:spPr>
          <a:xfrm rot="16200000">
            <a:off x="8539573" y="2691338"/>
            <a:ext cx="622967" cy="2310194"/>
          </a:xfrm>
          <a:prstGeom prst="round2SameRect">
            <a:avLst>
              <a:gd name="adj1" fmla="val 50000"/>
              <a:gd name="adj2" fmla="val 0"/>
            </a:avLst>
          </a:prstGeom>
          <a:gradFill>
            <a:gsLst>
              <a:gs pos="0">
                <a:srgbClr val="D6D6D6"/>
              </a:gs>
              <a:gs pos="80000">
                <a:srgbClr val="D6D6D6"/>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2" name="Redondear rectángulo de esquina del mismo lado 51">
            <a:extLst>
              <a:ext uri="{FF2B5EF4-FFF2-40B4-BE49-F238E27FC236}">
                <a16:creationId xmlns:a16="http://schemas.microsoft.com/office/drawing/2014/main" id="{F6A5EFEC-3D4D-C749-9734-372CC3062559}"/>
              </a:ext>
              <a:ext uri="{C183D7F6-B498-43B3-948B-1728B52AA6E4}">
                <adec:decorative xmlns:adec="http://schemas.microsoft.com/office/drawing/2017/decorative" xmlns="" val="1"/>
              </a:ext>
            </a:extLst>
          </p:cNvPr>
          <p:cNvSpPr/>
          <p:nvPr userDrawn="1"/>
        </p:nvSpPr>
        <p:spPr>
          <a:xfrm rot="16200000">
            <a:off x="8539573" y="1862110"/>
            <a:ext cx="622967" cy="2310194"/>
          </a:xfrm>
          <a:prstGeom prst="round2SameRect">
            <a:avLst>
              <a:gd name="adj1" fmla="val 50000"/>
              <a:gd name="adj2" fmla="val 0"/>
            </a:avLst>
          </a:prstGeom>
          <a:gradFill>
            <a:gsLst>
              <a:gs pos="0">
                <a:srgbClr val="424242"/>
              </a:gs>
              <a:gs pos="80000">
                <a:srgbClr val="424242"/>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Redondear rectángulo de esquina del mismo lado 3">
            <a:extLst>
              <a:ext uri="{FF2B5EF4-FFF2-40B4-BE49-F238E27FC236}">
                <a16:creationId xmlns:a16="http://schemas.microsoft.com/office/drawing/2014/main" id="{00051FE1-5D3B-0647-8123-3B127D92D1B6}"/>
              </a:ext>
              <a:ext uri="{C183D7F6-B498-43B3-948B-1728B52AA6E4}">
                <adec:decorative xmlns:adec="http://schemas.microsoft.com/office/drawing/2017/decorative" xmlns="" val="1"/>
              </a:ext>
            </a:extLst>
          </p:cNvPr>
          <p:cNvSpPr/>
          <p:nvPr userDrawn="1"/>
        </p:nvSpPr>
        <p:spPr>
          <a:xfrm rot="16200000">
            <a:off x="1218928" y="419106"/>
            <a:ext cx="568286" cy="1901235"/>
          </a:xfrm>
          <a:prstGeom prst="round2SameRect">
            <a:avLst>
              <a:gd name="adj1" fmla="val 50000"/>
              <a:gd name="adj2" fmla="val 0"/>
            </a:avLst>
          </a:prstGeom>
          <a:gradFill>
            <a:gsLst>
              <a:gs pos="0">
                <a:srgbClr val="FF0000"/>
              </a:gs>
              <a:gs pos="63000">
                <a:srgbClr val="FF0000">
                  <a:lumMod val="100000"/>
                </a:srgb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Redondear rectángulo de esquina del mismo lado 5">
            <a:extLst>
              <a:ext uri="{FF2B5EF4-FFF2-40B4-BE49-F238E27FC236}">
                <a16:creationId xmlns:a16="http://schemas.microsoft.com/office/drawing/2014/main" id="{A6380585-9484-DF46-85A0-30A8D6516B71}"/>
              </a:ext>
              <a:ext uri="{C183D7F6-B498-43B3-948B-1728B52AA6E4}">
                <adec:decorative xmlns:adec="http://schemas.microsoft.com/office/drawing/2017/decorative" xmlns="" val="1"/>
              </a:ext>
            </a:extLst>
          </p:cNvPr>
          <p:cNvSpPr/>
          <p:nvPr userDrawn="1"/>
        </p:nvSpPr>
        <p:spPr>
          <a:xfrm rot="16200000">
            <a:off x="1218928" y="2928132"/>
            <a:ext cx="568286" cy="1901234"/>
          </a:xfrm>
          <a:prstGeom prst="round2SameRect">
            <a:avLst>
              <a:gd name="adj1" fmla="val 50000"/>
              <a:gd name="adj2" fmla="val 0"/>
            </a:avLst>
          </a:prstGeom>
          <a:gradFill>
            <a:gsLst>
              <a:gs pos="0">
                <a:srgbClr val="D6D6D6"/>
              </a:gs>
              <a:gs pos="63000">
                <a:srgbClr val="D6D6D6"/>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Redondear rectángulo de esquina del mismo lado 7">
            <a:extLst>
              <a:ext uri="{FF2B5EF4-FFF2-40B4-BE49-F238E27FC236}">
                <a16:creationId xmlns:a16="http://schemas.microsoft.com/office/drawing/2014/main" id="{89B1BFB2-E4ED-3645-AE5F-CF27E759845A}"/>
              </a:ext>
              <a:ext uri="{C183D7F6-B498-43B3-948B-1728B52AA6E4}">
                <adec:decorative xmlns:adec="http://schemas.microsoft.com/office/drawing/2017/decorative" xmlns="" val="1"/>
              </a:ext>
            </a:extLst>
          </p:cNvPr>
          <p:cNvSpPr/>
          <p:nvPr userDrawn="1"/>
        </p:nvSpPr>
        <p:spPr>
          <a:xfrm rot="16200000">
            <a:off x="1218927" y="2059249"/>
            <a:ext cx="568286" cy="1901235"/>
          </a:xfrm>
          <a:prstGeom prst="round2SameRect">
            <a:avLst>
              <a:gd name="adj1" fmla="val 50000"/>
              <a:gd name="adj2" fmla="val 0"/>
            </a:avLst>
          </a:prstGeom>
          <a:gradFill>
            <a:gsLst>
              <a:gs pos="0">
                <a:srgbClr val="424242"/>
              </a:gs>
              <a:gs pos="63000">
                <a:srgbClr val="424242"/>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dondear rectángulo de esquina del mismo lado 8">
            <a:extLst>
              <a:ext uri="{FF2B5EF4-FFF2-40B4-BE49-F238E27FC236}">
                <a16:creationId xmlns:a16="http://schemas.microsoft.com/office/drawing/2014/main" id="{12152163-136A-7F44-B6AA-9EA7C0408147}"/>
              </a:ext>
              <a:ext uri="{C183D7F6-B498-43B3-948B-1728B52AA6E4}">
                <adec:decorative xmlns:adec="http://schemas.microsoft.com/office/drawing/2017/decorative" xmlns="" val="1"/>
              </a:ext>
            </a:extLst>
          </p:cNvPr>
          <p:cNvSpPr/>
          <p:nvPr userDrawn="1"/>
        </p:nvSpPr>
        <p:spPr>
          <a:xfrm rot="16200000">
            <a:off x="1218927" y="1233909"/>
            <a:ext cx="568286" cy="1901235"/>
          </a:xfrm>
          <a:prstGeom prst="round2SameRect">
            <a:avLst>
              <a:gd name="adj1" fmla="val 50000"/>
              <a:gd name="adj2" fmla="val 0"/>
            </a:avLst>
          </a:prstGeom>
          <a:gradFill>
            <a:gsLst>
              <a:gs pos="0">
                <a:srgbClr val="78003A"/>
              </a:gs>
              <a:gs pos="63000">
                <a:srgbClr val="78003A"/>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Redondear rectángulo de esquina del mismo lado 9">
            <a:extLst>
              <a:ext uri="{FF2B5EF4-FFF2-40B4-BE49-F238E27FC236}">
                <a16:creationId xmlns:a16="http://schemas.microsoft.com/office/drawing/2014/main" id="{9FA4D929-5197-2840-B5B6-7523A61E0451}"/>
              </a:ext>
              <a:ext uri="{C183D7F6-B498-43B3-948B-1728B52AA6E4}">
                <adec:decorative xmlns:adec="http://schemas.microsoft.com/office/drawing/2017/decorative" xmlns="" val="1"/>
              </a:ext>
            </a:extLst>
          </p:cNvPr>
          <p:cNvSpPr/>
          <p:nvPr userDrawn="1"/>
        </p:nvSpPr>
        <p:spPr>
          <a:xfrm rot="16200000">
            <a:off x="5602749" y="319846"/>
            <a:ext cx="406000" cy="2081810"/>
          </a:xfrm>
          <a:prstGeom prst="round2SameRect">
            <a:avLst>
              <a:gd name="adj1" fmla="val 50000"/>
              <a:gd name="adj2" fmla="val 0"/>
            </a:avLst>
          </a:prstGeom>
          <a:gradFill>
            <a:gsLst>
              <a:gs pos="0">
                <a:srgbClr val="FF0000"/>
              </a:gs>
              <a:gs pos="73000">
                <a:srgbClr val="FF0000">
                  <a:lumMod val="100000"/>
                </a:srgb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Marcador de texto 14">
            <a:extLst>
              <a:ext uri="{FF2B5EF4-FFF2-40B4-BE49-F238E27FC236}">
                <a16:creationId xmlns:a16="http://schemas.microsoft.com/office/drawing/2014/main" id="{B4499904-6110-3B48-B018-6604226E2264}"/>
              </a:ext>
            </a:extLst>
          </p:cNvPr>
          <p:cNvSpPr>
            <a:spLocks noGrp="1"/>
          </p:cNvSpPr>
          <p:nvPr>
            <p:ph type="body" sz="quarter" idx="10" hasCustomPrompt="1"/>
          </p:nvPr>
        </p:nvSpPr>
        <p:spPr>
          <a:xfrm>
            <a:off x="4883010" y="1256432"/>
            <a:ext cx="1510029" cy="193899"/>
          </a:xfrm>
          <a:prstGeom prst="rect">
            <a:avLst/>
          </a:prstGeom>
        </p:spPr>
        <p:txBody>
          <a:bodyPr wrap="none" lIns="0" tIns="0" rIns="0" bIns="0">
            <a:spAutoFit/>
          </a:bodyPr>
          <a:lstStyle>
            <a:lvl1pPr marL="0" indent="0">
              <a:buFontTx/>
              <a:buNone/>
              <a:defRPr sz="1400" b="0" i="0">
                <a:solidFill>
                  <a:schemeClr val="bg1"/>
                </a:solidFill>
                <a:latin typeface="HelveticaNeueLT Std" panose="020B0604020202020204" pitchFamily="34" charset="77"/>
              </a:defRPr>
            </a:lvl1pPr>
            <a:lvl2pPr marL="0" indent="0">
              <a:spcBef>
                <a:spcPts val="500"/>
              </a:spcBef>
              <a:buFontTx/>
              <a:buNone/>
              <a:defRPr sz="3500" b="0" i="0">
                <a:solidFill>
                  <a:schemeClr val="bg1"/>
                </a:solidFill>
                <a:latin typeface="HelveticaNeueLT Std Thin" panose="020B0403020202020204" pitchFamily="34" charset="77"/>
              </a:defRPr>
            </a:lvl2pPr>
          </a:lstStyle>
          <a:p>
            <a:pPr lvl="0"/>
            <a:r>
              <a:rPr lang="ca-ES" noProof="0" dirty="0" err="1"/>
              <a:t>Lorem</a:t>
            </a:r>
            <a:r>
              <a:rPr lang="ca-ES" noProof="0" dirty="0"/>
              <a:t> </a:t>
            </a:r>
            <a:r>
              <a:rPr lang="ca-ES" noProof="0" dirty="0" err="1"/>
              <a:t>ipsum</a:t>
            </a:r>
            <a:r>
              <a:rPr lang="ca-ES" noProof="0" dirty="0"/>
              <a:t> dolor</a:t>
            </a:r>
          </a:p>
        </p:txBody>
      </p:sp>
      <p:sp>
        <p:nvSpPr>
          <p:cNvPr id="16" name="Redondear rectángulo de esquina del mismo lado 15">
            <a:extLst>
              <a:ext uri="{FF2B5EF4-FFF2-40B4-BE49-F238E27FC236}">
                <a16:creationId xmlns:a16="http://schemas.microsoft.com/office/drawing/2014/main" id="{E624885C-7DF4-B643-A39B-7CBF2DA4FE8E}"/>
              </a:ext>
              <a:ext uri="{C183D7F6-B498-43B3-948B-1728B52AA6E4}">
                <adec:decorative xmlns:adec="http://schemas.microsoft.com/office/drawing/2017/decorative" xmlns="" val="1"/>
              </a:ext>
            </a:extLst>
          </p:cNvPr>
          <p:cNvSpPr/>
          <p:nvPr userDrawn="1"/>
        </p:nvSpPr>
        <p:spPr>
          <a:xfrm rot="16200000">
            <a:off x="5602749" y="2815500"/>
            <a:ext cx="406000" cy="2081810"/>
          </a:xfrm>
          <a:prstGeom prst="round2SameRect">
            <a:avLst>
              <a:gd name="adj1" fmla="val 50000"/>
              <a:gd name="adj2" fmla="val 0"/>
            </a:avLst>
          </a:prstGeom>
          <a:gradFill>
            <a:gsLst>
              <a:gs pos="0">
                <a:srgbClr val="D6D6D6"/>
              </a:gs>
              <a:gs pos="73000">
                <a:srgbClr val="D6D6D6"/>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7" name="Marcador de texto 14">
            <a:extLst>
              <a:ext uri="{FF2B5EF4-FFF2-40B4-BE49-F238E27FC236}">
                <a16:creationId xmlns:a16="http://schemas.microsoft.com/office/drawing/2014/main" id="{A759105C-CE07-EC48-939E-3503BD75529C}"/>
              </a:ext>
            </a:extLst>
          </p:cNvPr>
          <p:cNvSpPr>
            <a:spLocks noGrp="1"/>
          </p:cNvSpPr>
          <p:nvPr>
            <p:ph type="body" sz="quarter" idx="11" hasCustomPrompt="1"/>
          </p:nvPr>
        </p:nvSpPr>
        <p:spPr>
          <a:xfrm>
            <a:off x="4883010" y="3752086"/>
            <a:ext cx="1510029" cy="193899"/>
          </a:xfrm>
          <a:prstGeom prst="rect">
            <a:avLst/>
          </a:prstGeom>
        </p:spPr>
        <p:txBody>
          <a:bodyPr wrap="none" lIns="0" tIns="0" rIns="0" bIns="0">
            <a:spAutoFit/>
          </a:bodyPr>
          <a:lstStyle>
            <a:lvl1pPr marL="0" indent="0">
              <a:buFontTx/>
              <a:buNone/>
              <a:defRPr sz="1400" b="0" i="0">
                <a:solidFill>
                  <a:srgbClr val="424242"/>
                </a:solidFill>
                <a:latin typeface="HelveticaNeueLT Std" panose="020B0604020202020204" pitchFamily="34" charset="77"/>
              </a:defRPr>
            </a:lvl1pPr>
            <a:lvl2pPr marL="0" indent="0">
              <a:spcBef>
                <a:spcPts val="500"/>
              </a:spcBef>
              <a:buFontTx/>
              <a:buNone/>
              <a:defRPr sz="3500" b="0" i="0">
                <a:solidFill>
                  <a:schemeClr val="bg1"/>
                </a:solidFill>
                <a:latin typeface="HelveticaNeueLT Std Thin" panose="020B0403020202020204" pitchFamily="34" charset="77"/>
              </a:defRPr>
            </a:lvl2pPr>
          </a:lstStyle>
          <a:p>
            <a:pPr lvl="0"/>
            <a:r>
              <a:rPr lang="ca-ES" noProof="0" dirty="0" err="1"/>
              <a:t>Lorem</a:t>
            </a:r>
            <a:r>
              <a:rPr lang="ca-ES" noProof="0" dirty="0"/>
              <a:t> </a:t>
            </a:r>
            <a:r>
              <a:rPr lang="ca-ES" noProof="0" dirty="0" err="1"/>
              <a:t>ipsum</a:t>
            </a:r>
            <a:r>
              <a:rPr lang="ca-ES" noProof="0" dirty="0"/>
              <a:t> dolor</a:t>
            </a:r>
          </a:p>
        </p:txBody>
      </p:sp>
      <p:sp>
        <p:nvSpPr>
          <p:cNvPr id="18" name="Redondear rectángulo de esquina del mismo lado 17">
            <a:extLst>
              <a:ext uri="{FF2B5EF4-FFF2-40B4-BE49-F238E27FC236}">
                <a16:creationId xmlns:a16="http://schemas.microsoft.com/office/drawing/2014/main" id="{AB92F625-8155-4648-8F96-44FE155478C9}"/>
              </a:ext>
              <a:ext uri="{C183D7F6-B498-43B3-948B-1728B52AA6E4}">
                <adec:decorative xmlns:adec="http://schemas.microsoft.com/office/drawing/2017/decorative" xmlns="" val="1"/>
              </a:ext>
            </a:extLst>
          </p:cNvPr>
          <p:cNvSpPr/>
          <p:nvPr userDrawn="1"/>
        </p:nvSpPr>
        <p:spPr>
          <a:xfrm rot="16200000">
            <a:off x="5602749" y="1152479"/>
            <a:ext cx="406000" cy="2081810"/>
          </a:xfrm>
          <a:prstGeom prst="round2SameRect">
            <a:avLst>
              <a:gd name="adj1" fmla="val 50000"/>
              <a:gd name="adj2" fmla="val 0"/>
            </a:avLst>
          </a:prstGeom>
          <a:gradFill>
            <a:gsLst>
              <a:gs pos="0">
                <a:srgbClr val="78003A"/>
              </a:gs>
              <a:gs pos="73000">
                <a:srgbClr val="78003A"/>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9" name="Marcador de texto 14">
            <a:extLst>
              <a:ext uri="{FF2B5EF4-FFF2-40B4-BE49-F238E27FC236}">
                <a16:creationId xmlns:a16="http://schemas.microsoft.com/office/drawing/2014/main" id="{E90D41C9-A9C8-8D44-B580-00D580F9BCAC}"/>
              </a:ext>
            </a:extLst>
          </p:cNvPr>
          <p:cNvSpPr>
            <a:spLocks noGrp="1"/>
          </p:cNvSpPr>
          <p:nvPr>
            <p:ph type="body" sz="quarter" idx="12" hasCustomPrompt="1"/>
          </p:nvPr>
        </p:nvSpPr>
        <p:spPr>
          <a:xfrm>
            <a:off x="4883010" y="2089065"/>
            <a:ext cx="1510029" cy="193899"/>
          </a:xfrm>
          <a:prstGeom prst="rect">
            <a:avLst/>
          </a:prstGeom>
        </p:spPr>
        <p:txBody>
          <a:bodyPr wrap="none" lIns="0" tIns="0" rIns="0" bIns="0">
            <a:spAutoFit/>
          </a:bodyPr>
          <a:lstStyle>
            <a:lvl1pPr marL="0" indent="0">
              <a:buFontTx/>
              <a:buNone/>
              <a:defRPr sz="1400" b="0" i="0">
                <a:solidFill>
                  <a:schemeClr val="bg1"/>
                </a:solidFill>
                <a:latin typeface="HelveticaNeueLT Std" panose="020B0604020202020204" pitchFamily="34" charset="77"/>
              </a:defRPr>
            </a:lvl1pPr>
            <a:lvl2pPr marL="0" indent="0">
              <a:spcBef>
                <a:spcPts val="500"/>
              </a:spcBef>
              <a:buFontTx/>
              <a:buNone/>
              <a:defRPr sz="3500" b="0" i="0">
                <a:solidFill>
                  <a:schemeClr val="bg1"/>
                </a:solidFill>
                <a:latin typeface="HelveticaNeueLT Std Thin" panose="020B0403020202020204" pitchFamily="34" charset="77"/>
              </a:defRPr>
            </a:lvl2pPr>
          </a:lstStyle>
          <a:p>
            <a:pPr lvl="0"/>
            <a:r>
              <a:rPr lang="ca-ES" noProof="0" dirty="0" err="1"/>
              <a:t>Lorem</a:t>
            </a:r>
            <a:r>
              <a:rPr lang="ca-ES" noProof="0" dirty="0"/>
              <a:t> </a:t>
            </a:r>
            <a:r>
              <a:rPr lang="ca-ES" noProof="0" dirty="0" err="1"/>
              <a:t>ipsum</a:t>
            </a:r>
            <a:r>
              <a:rPr lang="ca-ES" noProof="0" dirty="0"/>
              <a:t> dolor</a:t>
            </a:r>
          </a:p>
        </p:txBody>
      </p:sp>
      <p:sp>
        <p:nvSpPr>
          <p:cNvPr id="20" name="Redondear rectángulo de esquina del mismo lado 19">
            <a:extLst>
              <a:ext uri="{FF2B5EF4-FFF2-40B4-BE49-F238E27FC236}">
                <a16:creationId xmlns:a16="http://schemas.microsoft.com/office/drawing/2014/main" id="{C49B45EA-BD89-6747-B7C1-39477C6D5486}"/>
              </a:ext>
              <a:ext uri="{C183D7F6-B498-43B3-948B-1728B52AA6E4}">
                <adec:decorative xmlns:adec="http://schemas.microsoft.com/office/drawing/2017/decorative" xmlns="" val="1"/>
              </a:ext>
            </a:extLst>
          </p:cNvPr>
          <p:cNvSpPr/>
          <p:nvPr userDrawn="1"/>
        </p:nvSpPr>
        <p:spPr>
          <a:xfrm rot="16200000">
            <a:off x="5602749" y="1968183"/>
            <a:ext cx="406000" cy="2081810"/>
          </a:xfrm>
          <a:prstGeom prst="round2SameRect">
            <a:avLst>
              <a:gd name="adj1" fmla="val 50000"/>
              <a:gd name="adj2" fmla="val 0"/>
            </a:avLst>
          </a:prstGeom>
          <a:gradFill>
            <a:gsLst>
              <a:gs pos="0">
                <a:srgbClr val="424242"/>
              </a:gs>
              <a:gs pos="73000">
                <a:srgbClr val="424242"/>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Marcador de texto 14">
            <a:extLst>
              <a:ext uri="{FF2B5EF4-FFF2-40B4-BE49-F238E27FC236}">
                <a16:creationId xmlns:a16="http://schemas.microsoft.com/office/drawing/2014/main" id="{1804BCBC-EEF1-F04E-88D4-DD37CE1BD4AF}"/>
              </a:ext>
            </a:extLst>
          </p:cNvPr>
          <p:cNvSpPr>
            <a:spLocks noGrp="1"/>
          </p:cNvSpPr>
          <p:nvPr>
            <p:ph type="body" sz="quarter" idx="13" hasCustomPrompt="1"/>
          </p:nvPr>
        </p:nvSpPr>
        <p:spPr>
          <a:xfrm>
            <a:off x="4883010" y="2904769"/>
            <a:ext cx="1510029" cy="193899"/>
          </a:xfrm>
          <a:prstGeom prst="rect">
            <a:avLst/>
          </a:prstGeom>
        </p:spPr>
        <p:txBody>
          <a:bodyPr wrap="none" lIns="0" tIns="0" rIns="0" bIns="0">
            <a:spAutoFit/>
          </a:bodyPr>
          <a:lstStyle>
            <a:lvl1pPr marL="0" indent="0">
              <a:buFontTx/>
              <a:buNone/>
              <a:defRPr sz="1400" b="0" i="0">
                <a:solidFill>
                  <a:schemeClr val="bg1"/>
                </a:solidFill>
                <a:latin typeface="HelveticaNeueLT Std" panose="020B0604020202020204" pitchFamily="34" charset="77"/>
              </a:defRPr>
            </a:lvl1pPr>
            <a:lvl2pPr marL="0" indent="0">
              <a:spcBef>
                <a:spcPts val="500"/>
              </a:spcBef>
              <a:buFontTx/>
              <a:buNone/>
              <a:defRPr sz="3500" b="0" i="0">
                <a:solidFill>
                  <a:schemeClr val="bg1"/>
                </a:solidFill>
                <a:latin typeface="HelveticaNeueLT Std Thin" panose="020B0403020202020204" pitchFamily="34" charset="77"/>
              </a:defRPr>
            </a:lvl2pPr>
          </a:lstStyle>
          <a:p>
            <a:pPr lvl="0"/>
            <a:r>
              <a:rPr lang="ca-ES" noProof="0" dirty="0" err="1"/>
              <a:t>Lorem</a:t>
            </a:r>
            <a:r>
              <a:rPr lang="ca-ES" noProof="0" dirty="0"/>
              <a:t> </a:t>
            </a:r>
            <a:r>
              <a:rPr lang="ca-ES" noProof="0" dirty="0" err="1"/>
              <a:t>ipsum</a:t>
            </a:r>
            <a:r>
              <a:rPr lang="ca-ES" noProof="0" dirty="0"/>
              <a:t> dolor</a:t>
            </a:r>
          </a:p>
        </p:txBody>
      </p:sp>
      <p:sp>
        <p:nvSpPr>
          <p:cNvPr id="22" name="Redondear rectángulo de esquina del mismo lado 21">
            <a:extLst>
              <a:ext uri="{FF2B5EF4-FFF2-40B4-BE49-F238E27FC236}">
                <a16:creationId xmlns:a16="http://schemas.microsoft.com/office/drawing/2014/main" id="{9B11FF09-B203-864B-AF6D-7E28B4E14026}"/>
              </a:ext>
              <a:ext uri="{C183D7F6-B498-43B3-948B-1728B52AA6E4}">
                <adec:decorative xmlns:adec="http://schemas.microsoft.com/office/drawing/2017/decorative" xmlns="" val="1"/>
              </a:ext>
            </a:extLst>
          </p:cNvPr>
          <p:cNvSpPr/>
          <p:nvPr userDrawn="1"/>
        </p:nvSpPr>
        <p:spPr>
          <a:xfrm rot="16200000">
            <a:off x="8539573" y="220406"/>
            <a:ext cx="622967" cy="2310194"/>
          </a:xfrm>
          <a:prstGeom prst="round2SameRect">
            <a:avLst>
              <a:gd name="adj1" fmla="val 50000"/>
              <a:gd name="adj2" fmla="val 0"/>
            </a:avLst>
          </a:prstGeom>
          <a:gradFill>
            <a:gsLst>
              <a:gs pos="0">
                <a:srgbClr val="FF0000"/>
              </a:gs>
              <a:gs pos="80000">
                <a:srgbClr val="FF0000">
                  <a:lumMod val="100000"/>
                </a:srgb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3" name="Marcador de texto 14">
            <a:extLst>
              <a:ext uri="{FF2B5EF4-FFF2-40B4-BE49-F238E27FC236}">
                <a16:creationId xmlns:a16="http://schemas.microsoft.com/office/drawing/2014/main" id="{D4CA5FD7-66F6-1D45-95F5-878F9E753BF8}"/>
              </a:ext>
            </a:extLst>
          </p:cNvPr>
          <p:cNvSpPr>
            <a:spLocks noGrp="1"/>
          </p:cNvSpPr>
          <p:nvPr>
            <p:ph type="body" sz="quarter" idx="14" hasCustomPrompt="1"/>
          </p:nvPr>
        </p:nvSpPr>
        <p:spPr>
          <a:xfrm>
            <a:off x="7858575" y="1183191"/>
            <a:ext cx="1635063" cy="387798"/>
          </a:xfrm>
          <a:prstGeom prst="rect">
            <a:avLst/>
          </a:prstGeom>
        </p:spPr>
        <p:txBody>
          <a:bodyPr wrap="none" lIns="0" tIns="0" rIns="0" bIns="0">
            <a:spAutoFit/>
          </a:bodyPr>
          <a:lstStyle>
            <a:lvl1pPr marL="0" indent="0">
              <a:buFontTx/>
              <a:buNone/>
              <a:defRPr sz="1400" b="0" i="0">
                <a:solidFill>
                  <a:schemeClr val="bg1"/>
                </a:solidFill>
                <a:latin typeface="HelveticaNeueLT Std" panose="020B0604020202020204" pitchFamily="34" charset="77"/>
              </a:defRPr>
            </a:lvl1pPr>
            <a:lvl2pPr marL="0" indent="0">
              <a:spcBef>
                <a:spcPts val="500"/>
              </a:spcBef>
              <a:buFontTx/>
              <a:buNone/>
              <a:defRPr sz="3500" b="0" i="0">
                <a:solidFill>
                  <a:schemeClr val="bg1"/>
                </a:solidFill>
                <a:latin typeface="HelveticaNeueLT Std Thin" panose="020B0403020202020204" pitchFamily="34" charset="77"/>
              </a:defRPr>
            </a:lvl2pPr>
          </a:lstStyle>
          <a:p>
            <a:pPr lvl="0"/>
            <a:r>
              <a:rPr lang="ca-ES" noProof="0" dirty="0" err="1"/>
              <a:t>Lorem</a:t>
            </a:r>
            <a:r>
              <a:rPr lang="ca-ES" noProof="0" dirty="0"/>
              <a:t> </a:t>
            </a:r>
            <a:r>
              <a:rPr lang="ca-ES" noProof="0" dirty="0" err="1"/>
              <a:t>ipsum</a:t>
            </a:r>
            <a:r>
              <a:rPr lang="ca-ES" noProof="0" dirty="0"/>
              <a:t> dolor</a:t>
            </a:r>
            <a:br>
              <a:rPr lang="ca-ES" noProof="0" dirty="0"/>
            </a:br>
            <a:r>
              <a:rPr lang="ca-ES" noProof="0" dirty="0"/>
              <a:t>sit </a:t>
            </a:r>
            <a:r>
              <a:rPr lang="ca-ES" noProof="0" dirty="0" err="1"/>
              <a:t>amet</a:t>
            </a:r>
            <a:r>
              <a:rPr lang="ca-ES" noProof="0" dirty="0"/>
              <a:t> </a:t>
            </a:r>
            <a:r>
              <a:rPr lang="ca-ES" noProof="0" dirty="0" err="1"/>
              <a:t>consectetur</a:t>
            </a:r>
            <a:endParaRPr lang="ca-ES" noProof="0" dirty="0"/>
          </a:p>
        </p:txBody>
      </p:sp>
      <p:sp>
        <p:nvSpPr>
          <p:cNvPr id="25" name="Redondear rectángulo de esquina del mismo lado 24">
            <a:extLst>
              <a:ext uri="{FF2B5EF4-FFF2-40B4-BE49-F238E27FC236}">
                <a16:creationId xmlns:a16="http://schemas.microsoft.com/office/drawing/2014/main" id="{121F9A22-EA0E-D94F-A887-371049AE879E}"/>
              </a:ext>
              <a:ext uri="{C183D7F6-B498-43B3-948B-1728B52AA6E4}">
                <adec:decorative xmlns:adec="http://schemas.microsoft.com/office/drawing/2017/decorative" xmlns="" val="1"/>
              </a:ext>
            </a:extLst>
          </p:cNvPr>
          <p:cNvSpPr/>
          <p:nvPr userDrawn="1"/>
        </p:nvSpPr>
        <p:spPr>
          <a:xfrm rot="16200000">
            <a:off x="3406267" y="1102101"/>
            <a:ext cx="406000" cy="517300"/>
          </a:xfrm>
          <a:prstGeom prst="round2SameRect">
            <a:avLst>
              <a:gd name="adj1" fmla="val 50000"/>
              <a:gd name="adj2" fmla="val 0"/>
            </a:avLst>
          </a:prstGeom>
          <a:gradFill>
            <a:gsLst>
              <a:gs pos="0">
                <a:srgbClr val="FF0000"/>
              </a:gs>
              <a:gs pos="40000">
                <a:srgbClr val="FF0000">
                  <a:lumMod val="100000"/>
                </a:srgb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6" name="Marcador de texto 14">
            <a:extLst>
              <a:ext uri="{FF2B5EF4-FFF2-40B4-BE49-F238E27FC236}">
                <a16:creationId xmlns:a16="http://schemas.microsoft.com/office/drawing/2014/main" id="{B4CA8EBD-970E-9945-85C6-9192B4BCB4D5}"/>
              </a:ext>
            </a:extLst>
          </p:cNvPr>
          <p:cNvSpPr>
            <a:spLocks noGrp="1"/>
          </p:cNvSpPr>
          <p:nvPr>
            <p:ph type="body" sz="quarter" idx="15" hasCustomPrompt="1"/>
          </p:nvPr>
        </p:nvSpPr>
        <p:spPr>
          <a:xfrm>
            <a:off x="3468782" y="1256432"/>
            <a:ext cx="99386" cy="193899"/>
          </a:xfrm>
          <a:prstGeom prst="rect">
            <a:avLst/>
          </a:prstGeom>
        </p:spPr>
        <p:txBody>
          <a:bodyPr wrap="none" lIns="0" tIns="0" rIns="0" bIns="0">
            <a:spAutoFit/>
          </a:bodyPr>
          <a:lstStyle>
            <a:lvl1pPr marL="0" indent="0">
              <a:buFontTx/>
              <a:buNone/>
              <a:defRPr sz="1400" b="0" i="0">
                <a:solidFill>
                  <a:schemeClr val="bg1"/>
                </a:solidFill>
                <a:latin typeface="HelveticaNeueLT Std" panose="020B0604020202020204" pitchFamily="34" charset="77"/>
              </a:defRPr>
            </a:lvl1pPr>
            <a:lvl2pPr marL="0" indent="0">
              <a:spcBef>
                <a:spcPts val="500"/>
              </a:spcBef>
              <a:buFontTx/>
              <a:buNone/>
              <a:defRPr sz="3500" b="0" i="0">
                <a:solidFill>
                  <a:schemeClr val="bg1"/>
                </a:solidFill>
                <a:latin typeface="HelveticaNeueLT Std Thin" panose="020B0403020202020204" pitchFamily="34" charset="77"/>
              </a:defRPr>
            </a:lvl2pPr>
          </a:lstStyle>
          <a:p>
            <a:pPr lvl="0"/>
            <a:r>
              <a:rPr lang="es-ES" dirty="0"/>
              <a:t>1</a:t>
            </a:r>
          </a:p>
        </p:txBody>
      </p:sp>
      <p:sp>
        <p:nvSpPr>
          <p:cNvPr id="29" name="Redondear rectángulo de esquina del mismo lado 28">
            <a:extLst>
              <a:ext uri="{FF2B5EF4-FFF2-40B4-BE49-F238E27FC236}">
                <a16:creationId xmlns:a16="http://schemas.microsoft.com/office/drawing/2014/main" id="{DF37365F-B28E-144C-8EE4-8345D0ED740E}"/>
              </a:ext>
              <a:ext uri="{C183D7F6-B498-43B3-948B-1728B52AA6E4}">
                <adec:decorative xmlns:adec="http://schemas.microsoft.com/office/drawing/2017/decorative" xmlns="" val="1"/>
              </a:ext>
            </a:extLst>
          </p:cNvPr>
          <p:cNvSpPr/>
          <p:nvPr userDrawn="1"/>
        </p:nvSpPr>
        <p:spPr>
          <a:xfrm rot="16200000">
            <a:off x="3406268" y="1936770"/>
            <a:ext cx="406000" cy="517299"/>
          </a:xfrm>
          <a:prstGeom prst="round2SameRect">
            <a:avLst>
              <a:gd name="adj1" fmla="val 50000"/>
              <a:gd name="adj2" fmla="val 0"/>
            </a:avLst>
          </a:prstGeom>
          <a:gradFill>
            <a:gsLst>
              <a:gs pos="0">
                <a:srgbClr val="78003A"/>
              </a:gs>
              <a:gs pos="40000">
                <a:srgbClr val="78003A"/>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0" name="Marcador de texto 14">
            <a:extLst>
              <a:ext uri="{FF2B5EF4-FFF2-40B4-BE49-F238E27FC236}">
                <a16:creationId xmlns:a16="http://schemas.microsoft.com/office/drawing/2014/main" id="{D9089411-A205-1240-83E9-078CF33CFCDA}"/>
              </a:ext>
            </a:extLst>
          </p:cNvPr>
          <p:cNvSpPr>
            <a:spLocks noGrp="1"/>
          </p:cNvSpPr>
          <p:nvPr>
            <p:ph type="body" sz="quarter" idx="17" hasCustomPrompt="1"/>
          </p:nvPr>
        </p:nvSpPr>
        <p:spPr>
          <a:xfrm>
            <a:off x="3468783" y="2091101"/>
            <a:ext cx="99386" cy="193899"/>
          </a:xfrm>
          <a:prstGeom prst="rect">
            <a:avLst/>
          </a:prstGeom>
        </p:spPr>
        <p:txBody>
          <a:bodyPr wrap="none" lIns="0" tIns="0" rIns="0" bIns="0">
            <a:spAutoFit/>
          </a:bodyPr>
          <a:lstStyle>
            <a:lvl1pPr marL="0" indent="0">
              <a:buFontTx/>
              <a:buNone/>
              <a:defRPr sz="1400" b="0" i="0">
                <a:solidFill>
                  <a:schemeClr val="bg1"/>
                </a:solidFill>
                <a:latin typeface="HelveticaNeueLT Std" panose="020B0604020202020204" pitchFamily="34" charset="77"/>
              </a:defRPr>
            </a:lvl1pPr>
            <a:lvl2pPr marL="0" indent="0">
              <a:spcBef>
                <a:spcPts val="500"/>
              </a:spcBef>
              <a:buFontTx/>
              <a:buNone/>
              <a:defRPr sz="3500" b="0" i="0">
                <a:solidFill>
                  <a:schemeClr val="bg1"/>
                </a:solidFill>
                <a:latin typeface="HelveticaNeueLT Std Thin" panose="020B0403020202020204" pitchFamily="34" charset="77"/>
              </a:defRPr>
            </a:lvl2pPr>
          </a:lstStyle>
          <a:p>
            <a:pPr lvl="0"/>
            <a:r>
              <a:rPr lang="es-ES" dirty="0"/>
              <a:t>1</a:t>
            </a:r>
          </a:p>
        </p:txBody>
      </p:sp>
      <p:sp>
        <p:nvSpPr>
          <p:cNvPr id="31" name="Redondear rectángulo de esquina del mismo lado 30">
            <a:extLst>
              <a:ext uri="{FF2B5EF4-FFF2-40B4-BE49-F238E27FC236}">
                <a16:creationId xmlns:a16="http://schemas.microsoft.com/office/drawing/2014/main" id="{F6394AA7-F240-4C42-8322-7F0678DB5529}"/>
              </a:ext>
              <a:ext uri="{C183D7F6-B498-43B3-948B-1728B52AA6E4}">
                <adec:decorative xmlns:adec="http://schemas.microsoft.com/office/drawing/2017/decorative" xmlns="" val="1"/>
              </a:ext>
            </a:extLst>
          </p:cNvPr>
          <p:cNvSpPr/>
          <p:nvPr userDrawn="1"/>
        </p:nvSpPr>
        <p:spPr>
          <a:xfrm rot="16200000">
            <a:off x="3406267" y="2750439"/>
            <a:ext cx="406000" cy="517300"/>
          </a:xfrm>
          <a:prstGeom prst="round2SameRect">
            <a:avLst>
              <a:gd name="adj1" fmla="val 50000"/>
              <a:gd name="adj2" fmla="val 0"/>
            </a:avLst>
          </a:prstGeom>
          <a:gradFill>
            <a:gsLst>
              <a:gs pos="0">
                <a:srgbClr val="424242"/>
              </a:gs>
              <a:gs pos="40000">
                <a:srgbClr val="424242"/>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2" name="Marcador de texto 14">
            <a:extLst>
              <a:ext uri="{FF2B5EF4-FFF2-40B4-BE49-F238E27FC236}">
                <a16:creationId xmlns:a16="http://schemas.microsoft.com/office/drawing/2014/main" id="{C84522BC-F3C3-5C43-AEEF-7E7CA230BAA8}"/>
              </a:ext>
            </a:extLst>
          </p:cNvPr>
          <p:cNvSpPr>
            <a:spLocks noGrp="1"/>
          </p:cNvSpPr>
          <p:nvPr>
            <p:ph type="body" sz="quarter" idx="18" hasCustomPrompt="1"/>
          </p:nvPr>
        </p:nvSpPr>
        <p:spPr>
          <a:xfrm>
            <a:off x="3468782" y="2904770"/>
            <a:ext cx="99386" cy="193899"/>
          </a:xfrm>
          <a:prstGeom prst="rect">
            <a:avLst/>
          </a:prstGeom>
        </p:spPr>
        <p:txBody>
          <a:bodyPr wrap="none" lIns="0" tIns="0" rIns="0" bIns="0">
            <a:spAutoFit/>
          </a:bodyPr>
          <a:lstStyle>
            <a:lvl1pPr marL="0" indent="0">
              <a:buFontTx/>
              <a:buNone/>
              <a:defRPr sz="1400" b="0" i="0">
                <a:solidFill>
                  <a:schemeClr val="bg1"/>
                </a:solidFill>
                <a:latin typeface="HelveticaNeueLT Std" panose="020B0604020202020204" pitchFamily="34" charset="77"/>
              </a:defRPr>
            </a:lvl1pPr>
            <a:lvl2pPr marL="0" indent="0">
              <a:spcBef>
                <a:spcPts val="500"/>
              </a:spcBef>
              <a:buFontTx/>
              <a:buNone/>
              <a:defRPr sz="3500" b="0" i="0">
                <a:solidFill>
                  <a:schemeClr val="bg1"/>
                </a:solidFill>
                <a:latin typeface="HelveticaNeueLT Std Thin" panose="020B0403020202020204" pitchFamily="34" charset="77"/>
              </a:defRPr>
            </a:lvl2pPr>
          </a:lstStyle>
          <a:p>
            <a:pPr lvl="0"/>
            <a:r>
              <a:rPr lang="es-ES" dirty="0"/>
              <a:t>1</a:t>
            </a:r>
          </a:p>
        </p:txBody>
      </p:sp>
      <p:sp>
        <p:nvSpPr>
          <p:cNvPr id="39" name="Marcador de texto 14">
            <a:extLst>
              <a:ext uri="{FF2B5EF4-FFF2-40B4-BE49-F238E27FC236}">
                <a16:creationId xmlns:a16="http://schemas.microsoft.com/office/drawing/2014/main" id="{DCD4C8C5-EA11-B343-AA3F-48551F675139}"/>
              </a:ext>
            </a:extLst>
          </p:cNvPr>
          <p:cNvSpPr>
            <a:spLocks noGrp="1"/>
          </p:cNvSpPr>
          <p:nvPr>
            <p:ph type="body" sz="quarter" idx="19" hasCustomPrompt="1"/>
          </p:nvPr>
        </p:nvSpPr>
        <p:spPr>
          <a:xfrm>
            <a:off x="7858576" y="2010019"/>
            <a:ext cx="1635063" cy="387798"/>
          </a:xfrm>
          <a:prstGeom prst="rect">
            <a:avLst/>
          </a:prstGeom>
        </p:spPr>
        <p:txBody>
          <a:bodyPr wrap="none" lIns="0" tIns="0" rIns="0" bIns="0">
            <a:spAutoFit/>
          </a:bodyPr>
          <a:lstStyle>
            <a:lvl1pPr marL="0" indent="0">
              <a:buFontTx/>
              <a:buNone/>
              <a:defRPr sz="1400" b="0" i="0">
                <a:solidFill>
                  <a:schemeClr val="bg1"/>
                </a:solidFill>
                <a:latin typeface="HelveticaNeueLT Std" panose="020B0604020202020204" pitchFamily="34" charset="77"/>
              </a:defRPr>
            </a:lvl1pPr>
            <a:lvl2pPr marL="0" indent="0">
              <a:spcBef>
                <a:spcPts val="500"/>
              </a:spcBef>
              <a:buFontTx/>
              <a:buNone/>
              <a:defRPr sz="3500" b="0" i="0">
                <a:solidFill>
                  <a:schemeClr val="bg1"/>
                </a:solidFill>
                <a:latin typeface="HelveticaNeueLT Std Thin" panose="020B0403020202020204" pitchFamily="34" charset="77"/>
              </a:defRPr>
            </a:lvl2pPr>
          </a:lstStyle>
          <a:p>
            <a:pPr lvl="0"/>
            <a:r>
              <a:rPr lang="ca-ES" noProof="0" dirty="0" err="1"/>
              <a:t>Lorem</a:t>
            </a:r>
            <a:r>
              <a:rPr lang="ca-ES" noProof="0" dirty="0"/>
              <a:t> </a:t>
            </a:r>
            <a:r>
              <a:rPr lang="ca-ES" noProof="0" dirty="0" err="1"/>
              <a:t>ipsum</a:t>
            </a:r>
            <a:r>
              <a:rPr lang="ca-ES" noProof="0" dirty="0"/>
              <a:t> dolor</a:t>
            </a:r>
            <a:br>
              <a:rPr lang="ca-ES" noProof="0" dirty="0"/>
            </a:br>
            <a:r>
              <a:rPr lang="ca-ES" noProof="0" dirty="0"/>
              <a:t>sit </a:t>
            </a:r>
            <a:r>
              <a:rPr lang="ca-ES" noProof="0" dirty="0" err="1"/>
              <a:t>amet</a:t>
            </a:r>
            <a:r>
              <a:rPr lang="ca-ES" noProof="0" dirty="0"/>
              <a:t> </a:t>
            </a:r>
            <a:r>
              <a:rPr lang="ca-ES" noProof="0" dirty="0" err="1"/>
              <a:t>consectetur</a:t>
            </a:r>
            <a:endParaRPr lang="ca-ES" noProof="0" dirty="0"/>
          </a:p>
        </p:txBody>
      </p:sp>
      <p:sp>
        <p:nvSpPr>
          <p:cNvPr id="41" name="Marcador de texto 14">
            <a:extLst>
              <a:ext uri="{FF2B5EF4-FFF2-40B4-BE49-F238E27FC236}">
                <a16:creationId xmlns:a16="http://schemas.microsoft.com/office/drawing/2014/main" id="{D980A058-D4BB-A940-8A08-7853944253E8}"/>
              </a:ext>
            </a:extLst>
          </p:cNvPr>
          <p:cNvSpPr>
            <a:spLocks noGrp="1"/>
          </p:cNvSpPr>
          <p:nvPr>
            <p:ph type="body" sz="quarter" idx="20" hasCustomPrompt="1"/>
          </p:nvPr>
        </p:nvSpPr>
        <p:spPr>
          <a:xfrm>
            <a:off x="7858576" y="3654123"/>
            <a:ext cx="1635063" cy="387798"/>
          </a:xfrm>
          <a:prstGeom prst="rect">
            <a:avLst/>
          </a:prstGeom>
        </p:spPr>
        <p:txBody>
          <a:bodyPr wrap="none" lIns="0" tIns="0" rIns="0" bIns="0">
            <a:spAutoFit/>
          </a:bodyPr>
          <a:lstStyle>
            <a:lvl1pPr marL="0" indent="0">
              <a:buFontTx/>
              <a:buNone/>
              <a:defRPr sz="1400" b="0" i="0">
                <a:solidFill>
                  <a:srgbClr val="424242"/>
                </a:solidFill>
                <a:latin typeface="HelveticaNeueLT Std" panose="020B0604020202020204" pitchFamily="34" charset="77"/>
              </a:defRPr>
            </a:lvl1pPr>
            <a:lvl2pPr marL="0" indent="0">
              <a:spcBef>
                <a:spcPts val="500"/>
              </a:spcBef>
              <a:buFontTx/>
              <a:buNone/>
              <a:defRPr sz="3500" b="0" i="0">
                <a:solidFill>
                  <a:schemeClr val="bg1"/>
                </a:solidFill>
                <a:latin typeface="HelveticaNeueLT Std Thin" panose="020B0403020202020204" pitchFamily="34" charset="77"/>
              </a:defRPr>
            </a:lvl2pPr>
          </a:lstStyle>
          <a:p>
            <a:pPr lvl="0"/>
            <a:r>
              <a:rPr lang="ca-ES" noProof="0" dirty="0" err="1"/>
              <a:t>Lorem</a:t>
            </a:r>
            <a:r>
              <a:rPr lang="ca-ES" noProof="0" dirty="0"/>
              <a:t> </a:t>
            </a:r>
            <a:r>
              <a:rPr lang="ca-ES" noProof="0" dirty="0" err="1"/>
              <a:t>ipsum</a:t>
            </a:r>
            <a:r>
              <a:rPr lang="ca-ES" noProof="0" dirty="0"/>
              <a:t> dolor</a:t>
            </a:r>
            <a:br>
              <a:rPr lang="ca-ES" noProof="0" dirty="0"/>
            </a:br>
            <a:r>
              <a:rPr lang="ca-ES" noProof="0" dirty="0"/>
              <a:t>sit </a:t>
            </a:r>
            <a:r>
              <a:rPr lang="ca-ES" noProof="0" dirty="0" err="1"/>
              <a:t>amet</a:t>
            </a:r>
            <a:r>
              <a:rPr lang="ca-ES" noProof="0" dirty="0"/>
              <a:t> </a:t>
            </a:r>
            <a:r>
              <a:rPr lang="ca-ES" noProof="0" dirty="0" err="1"/>
              <a:t>consectetur</a:t>
            </a:r>
            <a:endParaRPr lang="ca-ES" noProof="0" dirty="0"/>
          </a:p>
        </p:txBody>
      </p:sp>
      <p:sp>
        <p:nvSpPr>
          <p:cNvPr id="43" name="Marcador de texto 14">
            <a:extLst>
              <a:ext uri="{FF2B5EF4-FFF2-40B4-BE49-F238E27FC236}">
                <a16:creationId xmlns:a16="http://schemas.microsoft.com/office/drawing/2014/main" id="{DDFE1BE3-70A8-624D-8BA4-96BD7CC1861A}"/>
              </a:ext>
            </a:extLst>
          </p:cNvPr>
          <p:cNvSpPr>
            <a:spLocks noGrp="1"/>
          </p:cNvSpPr>
          <p:nvPr>
            <p:ph type="body" sz="quarter" idx="21" hasCustomPrompt="1"/>
          </p:nvPr>
        </p:nvSpPr>
        <p:spPr>
          <a:xfrm>
            <a:off x="7858577" y="2824895"/>
            <a:ext cx="1635063" cy="387798"/>
          </a:xfrm>
          <a:prstGeom prst="rect">
            <a:avLst/>
          </a:prstGeom>
        </p:spPr>
        <p:txBody>
          <a:bodyPr wrap="none" lIns="0" tIns="0" rIns="0" bIns="0">
            <a:spAutoFit/>
          </a:bodyPr>
          <a:lstStyle>
            <a:lvl1pPr marL="0" indent="0">
              <a:buFontTx/>
              <a:buNone/>
              <a:defRPr sz="1400" b="0" i="0">
                <a:solidFill>
                  <a:schemeClr val="bg1"/>
                </a:solidFill>
                <a:latin typeface="HelveticaNeueLT Std" panose="020B0604020202020204" pitchFamily="34" charset="77"/>
              </a:defRPr>
            </a:lvl1pPr>
            <a:lvl2pPr marL="0" indent="0">
              <a:spcBef>
                <a:spcPts val="500"/>
              </a:spcBef>
              <a:buFontTx/>
              <a:buNone/>
              <a:defRPr sz="3500" b="0" i="0">
                <a:solidFill>
                  <a:schemeClr val="bg1"/>
                </a:solidFill>
                <a:latin typeface="HelveticaNeueLT Std Thin" panose="020B0403020202020204" pitchFamily="34" charset="77"/>
              </a:defRPr>
            </a:lvl2pPr>
          </a:lstStyle>
          <a:p>
            <a:pPr lvl="0"/>
            <a:r>
              <a:rPr lang="ca-ES" noProof="0" dirty="0" err="1"/>
              <a:t>Lorem</a:t>
            </a:r>
            <a:r>
              <a:rPr lang="ca-ES" noProof="0" dirty="0"/>
              <a:t> </a:t>
            </a:r>
            <a:r>
              <a:rPr lang="ca-ES" noProof="0" dirty="0" err="1"/>
              <a:t>ipsum</a:t>
            </a:r>
            <a:r>
              <a:rPr lang="ca-ES" noProof="0" dirty="0"/>
              <a:t> dolor</a:t>
            </a:r>
            <a:br>
              <a:rPr lang="ca-ES" noProof="0" dirty="0"/>
            </a:br>
            <a:r>
              <a:rPr lang="ca-ES" noProof="0" dirty="0"/>
              <a:t>sit </a:t>
            </a:r>
            <a:r>
              <a:rPr lang="ca-ES" noProof="0" dirty="0" err="1"/>
              <a:t>amet</a:t>
            </a:r>
            <a:r>
              <a:rPr lang="ca-ES" noProof="0" dirty="0"/>
              <a:t> </a:t>
            </a:r>
            <a:r>
              <a:rPr lang="ca-ES" noProof="0" dirty="0" err="1"/>
              <a:t>consectetur</a:t>
            </a:r>
            <a:endParaRPr lang="ca-ES" noProof="0" dirty="0"/>
          </a:p>
        </p:txBody>
      </p:sp>
      <p:sp>
        <p:nvSpPr>
          <p:cNvPr id="46" name="Redondear rectángulo de esquina del mismo lado 45">
            <a:extLst>
              <a:ext uri="{FF2B5EF4-FFF2-40B4-BE49-F238E27FC236}">
                <a16:creationId xmlns:a16="http://schemas.microsoft.com/office/drawing/2014/main" id="{53128B3B-BC7A-1C42-9700-0BA9B4C62ACF}"/>
              </a:ext>
              <a:ext uri="{C183D7F6-B498-43B3-948B-1728B52AA6E4}">
                <adec:decorative xmlns:adec="http://schemas.microsoft.com/office/drawing/2017/decorative" xmlns="" val="1"/>
              </a:ext>
            </a:extLst>
          </p:cNvPr>
          <p:cNvSpPr/>
          <p:nvPr userDrawn="1"/>
        </p:nvSpPr>
        <p:spPr>
          <a:xfrm rot="16200000">
            <a:off x="3054179" y="3583467"/>
            <a:ext cx="1263227" cy="3227068"/>
          </a:xfrm>
          <a:prstGeom prst="round2SameRect">
            <a:avLst>
              <a:gd name="adj1" fmla="val 50000"/>
              <a:gd name="adj2" fmla="val 0"/>
            </a:avLst>
          </a:prstGeom>
          <a:gradFill>
            <a:gsLst>
              <a:gs pos="0">
                <a:srgbClr val="D6D6D6"/>
              </a:gs>
              <a:gs pos="63000">
                <a:srgbClr val="D6D6D6"/>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3" name="Redondear rectángulo de esquina del mismo lado 52">
            <a:extLst>
              <a:ext uri="{FF2B5EF4-FFF2-40B4-BE49-F238E27FC236}">
                <a16:creationId xmlns:a16="http://schemas.microsoft.com/office/drawing/2014/main" id="{73E3977C-1B57-624D-8D7D-C3CF84646804}"/>
              </a:ext>
              <a:ext uri="{C183D7F6-B498-43B3-948B-1728B52AA6E4}">
                <adec:decorative xmlns:adec="http://schemas.microsoft.com/office/drawing/2017/decorative" xmlns="" val="1"/>
              </a:ext>
            </a:extLst>
          </p:cNvPr>
          <p:cNvSpPr/>
          <p:nvPr userDrawn="1"/>
        </p:nvSpPr>
        <p:spPr>
          <a:xfrm rot="16200000">
            <a:off x="3406267" y="3597756"/>
            <a:ext cx="406000" cy="517300"/>
          </a:xfrm>
          <a:prstGeom prst="round2SameRect">
            <a:avLst>
              <a:gd name="adj1" fmla="val 50000"/>
              <a:gd name="adj2" fmla="val 0"/>
            </a:avLst>
          </a:prstGeom>
          <a:gradFill>
            <a:gsLst>
              <a:gs pos="0">
                <a:srgbClr val="D6D6D6"/>
              </a:gs>
              <a:gs pos="40000">
                <a:srgbClr val="D6D6D6"/>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4" name="Marcador de texto 14">
            <a:extLst>
              <a:ext uri="{FF2B5EF4-FFF2-40B4-BE49-F238E27FC236}">
                <a16:creationId xmlns:a16="http://schemas.microsoft.com/office/drawing/2014/main" id="{4DB0B75B-CE4E-C949-8F6F-9B27C5E75416}"/>
              </a:ext>
            </a:extLst>
          </p:cNvPr>
          <p:cNvSpPr>
            <a:spLocks noGrp="1"/>
          </p:cNvSpPr>
          <p:nvPr>
            <p:ph type="body" sz="quarter" idx="16" hasCustomPrompt="1"/>
          </p:nvPr>
        </p:nvSpPr>
        <p:spPr>
          <a:xfrm>
            <a:off x="3468782" y="3752087"/>
            <a:ext cx="99386" cy="193899"/>
          </a:xfrm>
          <a:prstGeom prst="rect">
            <a:avLst/>
          </a:prstGeom>
        </p:spPr>
        <p:txBody>
          <a:bodyPr wrap="none" lIns="0" tIns="0" rIns="0" bIns="0">
            <a:spAutoFit/>
          </a:bodyPr>
          <a:lstStyle>
            <a:lvl1pPr marL="0" indent="0">
              <a:buFontTx/>
              <a:buNone/>
              <a:defRPr sz="1400" b="0" i="0">
                <a:solidFill>
                  <a:srgbClr val="424242"/>
                </a:solidFill>
                <a:latin typeface="HelveticaNeueLT Std" panose="020B0604020202020204" pitchFamily="34" charset="77"/>
              </a:defRPr>
            </a:lvl1pPr>
            <a:lvl2pPr marL="0" indent="0">
              <a:spcBef>
                <a:spcPts val="500"/>
              </a:spcBef>
              <a:buFontTx/>
              <a:buNone/>
              <a:defRPr sz="3500" b="0" i="0">
                <a:solidFill>
                  <a:schemeClr val="bg1"/>
                </a:solidFill>
                <a:latin typeface="HelveticaNeueLT Std Thin" panose="020B0403020202020204" pitchFamily="34" charset="77"/>
              </a:defRPr>
            </a:lvl2pPr>
          </a:lstStyle>
          <a:p>
            <a:pPr lvl="0"/>
            <a:r>
              <a:rPr lang="es-ES" dirty="0"/>
              <a:t>1</a:t>
            </a:r>
          </a:p>
        </p:txBody>
      </p:sp>
      <p:sp>
        <p:nvSpPr>
          <p:cNvPr id="55" name="Marcador de texto 14">
            <a:extLst>
              <a:ext uri="{FF2B5EF4-FFF2-40B4-BE49-F238E27FC236}">
                <a16:creationId xmlns:a16="http://schemas.microsoft.com/office/drawing/2014/main" id="{97D7CFF6-8220-3243-B21D-90F7A2F8D619}"/>
              </a:ext>
            </a:extLst>
          </p:cNvPr>
          <p:cNvSpPr>
            <a:spLocks noGrp="1"/>
          </p:cNvSpPr>
          <p:nvPr>
            <p:ph type="body" sz="quarter" idx="22" hasCustomPrompt="1"/>
          </p:nvPr>
        </p:nvSpPr>
        <p:spPr>
          <a:xfrm>
            <a:off x="2396754" y="4810497"/>
            <a:ext cx="2473668" cy="775597"/>
          </a:xfrm>
          <a:prstGeom prst="rect">
            <a:avLst/>
          </a:prstGeom>
        </p:spPr>
        <p:txBody>
          <a:bodyPr wrap="square" lIns="0" tIns="0" rIns="0" bIns="0">
            <a:spAutoFit/>
          </a:bodyPr>
          <a:lstStyle>
            <a:lvl1pPr marL="0" indent="0">
              <a:buFontTx/>
              <a:buNone/>
              <a:defRPr sz="1400" b="0" i="0">
                <a:solidFill>
                  <a:srgbClr val="424242"/>
                </a:solidFill>
                <a:latin typeface="HelveticaNeueLT Std Lt" panose="020B0604020202020204" pitchFamily="34" charset="77"/>
              </a:defRPr>
            </a:lvl1pPr>
            <a:lvl2pPr marL="0" indent="0">
              <a:spcBef>
                <a:spcPts val="500"/>
              </a:spcBef>
              <a:buFontTx/>
              <a:buNone/>
              <a:defRPr sz="3500" b="0" i="0">
                <a:solidFill>
                  <a:schemeClr val="bg1"/>
                </a:solidFill>
                <a:latin typeface="HelveticaNeueLT Std Thin" panose="020B0403020202020204" pitchFamily="34" charset="77"/>
              </a:defRPr>
            </a:lvl2pPr>
          </a:lstStyle>
          <a:p>
            <a:pPr lvl="0"/>
            <a:r>
              <a:rPr lang="ca-ES" noProof="0" dirty="0" err="1"/>
              <a:t>Lorem</a:t>
            </a:r>
            <a:r>
              <a:rPr lang="ca-ES" noProof="0" dirty="0"/>
              <a:t> </a:t>
            </a:r>
            <a:r>
              <a:rPr lang="ca-ES" noProof="0" dirty="0" err="1"/>
              <a:t>ipsum</a:t>
            </a:r>
            <a:r>
              <a:rPr lang="ca-ES" noProof="0" dirty="0"/>
              <a:t> dolor sit </a:t>
            </a:r>
            <a:r>
              <a:rPr lang="ca-ES" noProof="0" dirty="0" err="1"/>
              <a:t>amet</a:t>
            </a:r>
            <a:r>
              <a:rPr lang="ca-ES" noProof="0" dirty="0"/>
              <a:t/>
            </a:r>
            <a:br>
              <a:rPr lang="ca-ES" noProof="0" dirty="0"/>
            </a:br>
            <a:r>
              <a:rPr lang="ca-ES" noProof="0" dirty="0" err="1"/>
              <a:t>consectetur</a:t>
            </a:r>
            <a:r>
              <a:rPr lang="ca-ES" noProof="0" dirty="0"/>
              <a:t> </a:t>
            </a:r>
            <a:r>
              <a:rPr lang="ca-ES" noProof="0" dirty="0" err="1"/>
              <a:t>adipiscing</a:t>
            </a:r>
            <a:r>
              <a:rPr lang="ca-ES" noProof="0" dirty="0"/>
              <a:t> elit</a:t>
            </a:r>
            <a:br>
              <a:rPr lang="ca-ES" noProof="0" dirty="0"/>
            </a:br>
            <a:r>
              <a:rPr lang="ca-ES" noProof="0" dirty="0"/>
              <a:t>dolor </a:t>
            </a:r>
            <a:r>
              <a:rPr lang="ca-ES" noProof="0" dirty="0" err="1"/>
              <a:t>amet</a:t>
            </a:r>
            <a:r>
              <a:rPr lang="ca-ES" noProof="0" dirty="0"/>
              <a:t> </a:t>
            </a:r>
            <a:r>
              <a:rPr lang="ca-ES" noProof="0" dirty="0" err="1"/>
              <a:t>lorem</a:t>
            </a:r>
            <a:r>
              <a:rPr lang="ca-ES" noProof="0" dirty="0"/>
              <a:t> sit </a:t>
            </a:r>
            <a:r>
              <a:rPr lang="ca-ES" noProof="0" dirty="0" err="1"/>
              <a:t>adipsicing</a:t>
            </a:r>
            <a:r>
              <a:rPr lang="ca-ES" noProof="0" dirty="0"/>
              <a:t/>
            </a:r>
            <a:br>
              <a:rPr lang="ca-ES" noProof="0" dirty="0"/>
            </a:br>
            <a:r>
              <a:rPr lang="ca-ES" noProof="0" dirty="0" err="1"/>
              <a:t>consec</a:t>
            </a:r>
            <a:r>
              <a:rPr lang="ca-ES" noProof="0" dirty="0"/>
              <a:t> </a:t>
            </a:r>
            <a:r>
              <a:rPr lang="ca-ES" noProof="0" dirty="0" err="1"/>
              <a:t>lorem</a:t>
            </a:r>
            <a:r>
              <a:rPr lang="ca-ES" noProof="0" dirty="0"/>
              <a:t> dolor sit</a:t>
            </a:r>
          </a:p>
        </p:txBody>
      </p:sp>
      <p:sp>
        <p:nvSpPr>
          <p:cNvPr id="56" name="Redondear rectángulo de esquina del mismo lado 55">
            <a:extLst>
              <a:ext uri="{FF2B5EF4-FFF2-40B4-BE49-F238E27FC236}">
                <a16:creationId xmlns:a16="http://schemas.microsoft.com/office/drawing/2014/main" id="{C48F6176-0667-224E-87F6-8BE312A29A7D}"/>
              </a:ext>
              <a:ext uri="{C183D7F6-B498-43B3-948B-1728B52AA6E4}">
                <adec:decorative xmlns:adec="http://schemas.microsoft.com/office/drawing/2017/decorative" xmlns="" val="1"/>
              </a:ext>
            </a:extLst>
          </p:cNvPr>
          <p:cNvSpPr/>
          <p:nvPr userDrawn="1"/>
        </p:nvSpPr>
        <p:spPr>
          <a:xfrm rot="16200000">
            <a:off x="6974888" y="3583468"/>
            <a:ext cx="1263227" cy="3227068"/>
          </a:xfrm>
          <a:prstGeom prst="round2SameRect">
            <a:avLst>
              <a:gd name="adj1" fmla="val 50000"/>
              <a:gd name="adj2" fmla="val 0"/>
            </a:avLst>
          </a:prstGeom>
          <a:gradFill>
            <a:gsLst>
              <a:gs pos="0">
                <a:srgbClr val="FF0000"/>
              </a:gs>
              <a:gs pos="63000">
                <a:srgbClr val="FF0000"/>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7" name="Marcador de texto 14">
            <a:extLst>
              <a:ext uri="{FF2B5EF4-FFF2-40B4-BE49-F238E27FC236}">
                <a16:creationId xmlns:a16="http://schemas.microsoft.com/office/drawing/2014/main" id="{8462033C-5C2A-1F40-99E9-699D1D999101}"/>
              </a:ext>
            </a:extLst>
          </p:cNvPr>
          <p:cNvSpPr>
            <a:spLocks noGrp="1"/>
          </p:cNvSpPr>
          <p:nvPr>
            <p:ph type="body" sz="quarter" idx="23" hasCustomPrompt="1"/>
          </p:nvPr>
        </p:nvSpPr>
        <p:spPr>
          <a:xfrm>
            <a:off x="6317463" y="4810498"/>
            <a:ext cx="2473668" cy="775597"/>
          </a:xfrm>
          <a:prstGeom prst="rect">
            <a:avLst/>
          </a:prstGeom>
        </p:spPr>
        <p:txBody>
          <a:bodyPr wrap="square" lIns="0" tIns="0" rIns="0" bIns="0">
            <a:spAutoFit/>
          </a:bodyPr>
          <a:lstStyle>
            <a:lvl1pPr marL="0" indent="0">
              <a:buFontTx/>
              <a:buNone/>
              <a:defRPr sz="1400" b="0" i="0">
                <a:solidFill>
                  <a:schemeClr val="bg1"/>
                </a:solidFill>
                <a:latin typeface="HelveticaNeueLT Std Lt" panose="020B0604020202020204" pitchFamily="34" charset="77"/>
              </a:defRPr>
            </a:lvl1pPr>
            <a:lvl2pPr marL="0" indent="0">
              <a:spcBef>
                <a:spcPts val="500"/>
              </a:spcBef>
              <a:buFontTx/>
              <a:buNone/>
              <a:defRPr sz="3500" b="0" i="0">
                <a:solidFill>
                  <a:schemeClr val="bg1"/>
                </a:solidFill>
                <a:latin typeface="HelveticaNeueLT Std Thin" panose="020B0403020202020204" pitchFamily="34" charset="77"/>
              </a:defRPr>
            </a:lvl2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r>
            <a:br>
              <a:rPr lang="es-ES" dirty="0"/>
            </a:br>
            <a:r>
              <a:rPr lang="es-ES" dirty="0" err="1"/>
              <a:t>consectetur</a:t>
            </a:r>
            <a:r>
              <a:rPr lang="es-ES" dirty="0"/>
              <a:t> </a:t>
            </a:r>
            <a:r>
              <a:rPr lang="es-ES" dirty="0" err="1"/>
              <a:t>adipiscing</a:t>
            </a:r>
            <a:r>
              <a:rPr lang="es-ES" dirty="0"/>
              <a:t> </a:t>
            </a:r>
            <a:r>
              <a:rPr lang="es-ES" dirty="0" err="1"/>
              <a:t>elit</a:t>
            </a:r>
            <a:r>
              <a:rPr lang="es-ES" dirty="0"/>
              <a:t/>
            </a:r>
            <a:br>
              <a:rPr lang="es-ES" dirty="0"/>
            </a:br>
            <a:r>
              <a:rPr lang="es-ES" dirty="0"/>
              <a:t>dolor </a:t>
            </a:r>
            <a:r>
              <a:rPr lang="es-ES" dirty="0" err="1"/>
              <a:t>amet</a:t>
            </a:r>
            <a:r>
              <a:rPr lang="es-ES" dirty="0"/>
              <a:t> </a:t>
            </a:r>
            <a:r>
              <a:rPr lang="ca-ES" noProof="0" dirty="0" err="1"/>
              <a:t>lorem</a:t>
            </a:r>
            <a:r>
              <a:rPr lang="es-ES" dirty="0"/>
              <a:t> </a:t>
            </a:r>
            <a:r>
              <a:rPr lang="es-ES" dirty="0" err="1"/>
              <a:t>sit</a:t>
            </a:r>
            <a:r>
              <a:rPr lang="es-ES" dirty="0"/>
              <a:t> </a:t>
            </a:r>
            <a:r>
              <a:rPr lang="es-ES" dirty="0" err="1"/>
              <a:t>adipsicing</a:t>
            </a:r>
            <a:r>
              <a:rPr lang="es-ES" dirty="0"/>
              <a:t/>
            </a:r>
            <a:br>
              <a:rPr lang="es-ES" dirty="0"/>
            </a:br>
            <a:r>
              <a:rPr lang="es-ES" dirty="0" err="1"/>
              <a:t>consec</a:t>
            </a:r>
            <a:r>
              <a:rPr lang="es-ES" dirty="0"/>
              <a:t> </a:t>
            </a:r>
            <a:r>
              <a:rPr lang="es-ES" dirty="0" err="1"/>
              <a:t>lorem</a:t>
            </a:r>
            <a:r>
              <a:rPr lang="es-ES" dirty="0"/>
              <a:t> dolor </a:t>
            </a:r>
            <a:r>
              <a:rPr lang="es-ES" dirty="0" err="1"/>
              <a:t>sit</a:t>
            </a:r>
            <a:endParaRPr lang="es-ES" dirty="0"/>
          </a:p>
        </p:txBody>
      </p:sp>
      <p:sp>
        <p:nvSpPr>
          <p:cNvPr id="58" name="CuadroTexto 57">
            <a:extLst>
              <a:ext uri="{FF2B5EF4-FFF2-40B4-BE49-F238E27FC236}">
                <a16:creationId xmlns:a16="http://schemas.microsoft.com/office/drawing/2014/main" id="{0858BFFA-A604-824F-9874-7218F97C4FCD}"/>
              </a:ext>
            </a:extLst>
          </p:cNvPr>
          <p:cNvSpPr txBox="1"/>
          <p:nvPr userDrawn="1"/>
        </p:nvSpPr>
        <p:spPr>
          <a:xfrm>
            <a:off x="1010948" y="776126"/>
            <a:ext cx="984244" cy="153888"/>
          </a:xfrm>
          <a:prstGeom prst="rect">
            <a:avLst/>
          </a:prstGeom>
          <a:noFill/>
        </p:spPr>
        <p:txBody>
          <a:bodyPr wrap="none" lIns="0" tIns="0" rIns="0" bIns="0" rtlCol="0">
            <a:spAutoFit/>
          </a:bodyPr>
          <a:lstStyle/>
          <a:p>
            <a:pPr algn="ctr"/>
            <a:r>
              <a:rPr lang="es-ES" sz="1000" b="0" i="0" dirty="0">
                <a:solidFill>
                  <a:srgbClr val="424242"/>
                </a:solidFill>
                <a:latin typeface="HelveticaNeueLT Std" panose="020B0604020202020204" pitchFamily="34" charset="77"/>
              </a:rPr>
              <a:t>Fromes bàsiques</a:t>
            </a:r>
          </a:p>
        </p:txBody>
      </p:sp>
      <p:sp>
        <p:nvSpPr>
          <p:cNvPr id="59" name="CuadroTexto 58">
            <a:extLst>
              <a:ext uri="{FF2B5EF4-FFF2-40B4-BE49-F238E27FC236}">
                <a16:creationId xmlns:a16="http://schemas.microsoft.com/office/drawing/2014/main" id="{55B1C0ED-CFA4-8648-829C-31F2B004BE8F}"/>
              </a:ext>
            </a:extLst>
          </p:cNvPr>
          <p:cNvSpPr txBox="1"/>
          <p:nvPr userDrawn="1"/>
        </p:nvSpPr>
        <p:spPr>
          <a:xfrm>
            <a:off x="3319699" y="776126"/>
            <a:ext cx="625171" cy="153888"/>
          </a:xfrm>
          <a:prstGeom prst="rect">
            <a:avLst/>
          </a:prstGeom>
          <a:noFill/>
        </p:spPr>
        <p:txBody>
          <a:bodyPr wrap="none" lIns="0" tIns="0" rIns="0" bIns="0" rtlCol="0">
            <a:spAutoFit/>
          </a:bodyPr>
          <a:lstStyle/>
          <a:p>
            <a:pPr algn="ctr"/>
            <a:r>
              <a:rPr lang="es-ES" sz="1000" b="0" i="0" dirty="0">
                <a:solidFill>
                  <a:srgbClr val="424242"/>
                </a:solidFill>
                <a:latin typeface="HelveticaNeueLT Std" panose="020B0604020202020204" pitchFamily="34" charset="77"/>
              </a:rPr>
              <a:t>Numeració</a:t>
            </a:r>
          </a:p>
        </p:txBody>
      </p:sp>
      <p:sp>
        <p:nvSpPr>
          <p:cNvPr id="60" name="CuadroTexto 59">
            <a:extLst>
              <a:ext uri="{FF2B5EF4-FFF2-40B4-BE49-F238E27FC236}">
                <a16:creationId xmlns:a16="http://schemas.microsoft.com/office/drawing/2014/main" id="{0423589D-D3AA-D248-9F32-124B484BE2CE}"/>
              </a:ext>
            </a:extLst>
          </p:cNvPr>
          <p:cNvSpPr txBox="1"/>
          <p:nvPr userDrawn="1"/>
        </p:nvSpPr>
        <p:spPr>
          <a:xfrm>
            <a:off x="5141950" y="776126"/>
            <a:ext cx="1178208" cy="153888"/>
          </a:xfrm>
          <a:prstGeom prst="rect">
            <a:avLst/>
          </a:prstGeom>
          <a:noFill/>
        </p:spPr>
        <p:txBody>
          <a:bodyPr wrap="none" lIns="0" tIns="0" rIns="0" bIns="0" rtlCol="0">
            <a:spAutoFit/>
          </a:bodyPr>
          <a:lstStyle/>
          <a:p>
            <a:pPr algn="ctr"/>
            <a:r>
              <a:rPr lang="es-ES" sz="1000" b="0" i="0" dirty="0">
                <a:solidFill>
                  <a:srgbClr val="424242"/>
                </a:solidFill>
                <a:latin typeface="HelveticaNeueLT Std" panose="020B0604020202020204" pitchFamily="34" charset="77"/>
              </a:rPr>
              <a:t>Etiquetes per titulars</a:t>
            </a:r>
          </a:p>
        </p:txBody>
      </p:sp>
      <p:sp>
        <p:nvSpPr>
          <p:cNvPr id="61" name="CuadroTexto 60">
            <a:extLst>
              <a:ext uri="{FF2B5EF4-FFF2-40B4-BE49-F238E27FC236}">
                <a16:creationId xmlns:a16="http://schemas.microsoft.com/office/drawing/2014/main" id="{C6055668-239B-5249-A87B-A30B2D838A9E}"/>
              </a:ext>
            </a:extLst>
          </p:cNvPr>
          <p:cNvSpPr txBox="1"/>
          <p:nvPr userDrawn="1"/>
        </p:nvSpPr>
        <p:spPr>
          <a:xfrm>
            <a:off x="7852894" y="776126"/>
            <a:ext cx="1922001" cy="153888"/>
          </a:xfrm>
          <a:prstGeom prst="rect">
            <a:avLst/>
          </a:prstGeom>
          <a:noFill/>
        </p:spPr>
        <p:txBody>
          <a:bodyPr wrap="none" lIns="0" tIns="0" rIns="0" bIns="0" rtlCol="0">
            <a:spAutoFit/>
          </a:bodyPr>
          <a:lstStyle/>
          <a:p>
            <a:pPr algn="ctr"/>
            <a:r>
              <a:rPr lang="es-ES" sz="1000" b="0" i="0" dirty="0">
                <a:solidFill>
                  <a:srgbClr val="424242"/>
                </a:solidFill>
                <a:latin typeface="HelveticaNeueLT Std" panose="020B0604020202020204" pitchFamily="34" charset="77"/>
              </a:rPr>
              <a:t>Etiquetes per titulars a dues línies</a:t>
            </a:r>
          </a:p>
        </p:txBody>
      </p:sp>
      <p:sp>
        <p:nvSpPr>
          <p:cNvPr id="62" name="CuadroTexto 61">
            <a:extLst>
              <a:ext uri="{FF2B5EF4-FFF2-40B4-BE49-F238E27FC236}">
                <a16:creationId xmlns:a16="http://schemas.microsoft.com/office/drawing/2014/main" id="{8DAB3A2D-8254-CD41-B794-38F5A1AE1910}"/>
              </a:ext>
            </a:extLst>
          </p:cNvPr>
          <p:cNvSpPr txBox="1"/>
          <p:nvPr userDrawn="1"/>
        </p:nvSpPr>
        <p:spPr>
          <a:xfrm>
            <a:off x="724431" y="5080860"/>
            <a:ext cx="843180" cy="307777"/>
          </a:xfrm>
          <a:prstGeom prst="rect">
            <a:avLst/>
          </a:prstGeom>
          <a:noFill/>
        </p:spPr>
        <p:txBody>
          <a:bodyPr wrap="none" lIns="0" tIns="0" rIns="0" bIns="0" rtlCol="0">
            <a:spAutoFit/>
          </a:bodyPr>
          <a:lstStyle/>
          <a:p>
            <a:pPr algn="l"/>
            <a:r>
              <a:rPr lang="es-ES" sz="1000" b="0" i="0" dirty="0">
                <a:solidFill>
                  <a:srgbClr val="424242"/>
                </a:solidFill>
                <a:latin typeface="HelveticaNeueLT Std" panose="020B0604020202020204" pitchFamily="34" charset="77"/>
              </a:rPr>
              <a:t>Text secundari</a:t>
            </a:r>
            <a:br>
              <a:rPr lang="es-ES" sz="1000" b="0" i="0" dirty="0">
                <a:solidFill>
                  <a:srgbClr val="424242"/>
                </a:solidFill>
                <a:latin typeface="HelveticaNeueLT Std" panose="020B0604020202020204" pitchFamily="34" charset="77"/>
              </a:rPr>
            </a:br>
            <a:r>
              <a:rPr lang="es-ES" sz="1000" b="0" i="0" dirty="0">
                <a:solidFill>
                  <a:srgbClr val="424242"/>
                </a:solidFill>
                <a:latin typeface="HelveticaNeueLT Std" panose="020B0604020202020204" pitchFamily="34" charset="77"/>
              </a:rPr>
              <a:t>o de </a:t>
            </a:r>
            <a:r>
              <a:rPr lang="es-ES" sz="1000" b="0" i="0" dirty="0" err="1">
                <a:solidFill>
                  <a:srgbClr val="424242"/>
                </a:solidFill>
                <a:latin typeface="HelveticaNeueLT Std" panose="020B0604020202020204" pitchFamily="34" charset="77"/>
              </a:rPr>
              <a:t>suport</a:t>
            </a:r>
            <a:endParaRPr lang="es-ES" sz="1000" b="0" i="0" dirty="0">
              <a:solidFill>
                <a:srgbClr val="424242"/>
              </a:solidFill>
              <a:latin typeface="HelveticaNeueLT Std" panose="020B0604020202020204" pitchFamily="34" charset="77"/>
            </a:endParaRPr>
          </a:p>
        </p:txBody>
      </p:sp>
      <p:sp>
        <p:nvSpPr>
          <p:cNvPr id="2" name="Títol 1" hidden="1">
            <a:extLst>
              <a:ext uri="{FF2B5EF4-FFF2-40B4-BE49-F238E27FC236}">
                <a16:creationId xmlns:a16="http://schemas.microsoft.com/office/drawing/2014/main" id="{0E70F4CA-B9FB-4A7F-8E5B-C72D71827B60}"/>
              </a:ext>
            </a:extLst>
          </p:cNvPr>
          <p:cNvSpPr>
            <a:spLocks noGrp="1"/>
          </p:cNvSpPr>
          <p:nvPr>
            <p:ph type="title"/>
          </p:nvPr>
        </p:nvSpPr>
        <p:spPr>
          <a:xfrm>
            <a:off x="838200" y="64443"/>
            <a:ext cx="10515600" cy="568287"/>
          </a:xfrm>
          <a:prstGeom prst="rect">
            <a:avLst/>
          </a:prstGeom>
        </p:spPr>
        <p:txBody>
          <a:bodyPr/>
          <a:lstStyle/>
          <a:p>
            <a:r>
              <a:rPr lang="ca-ES"/>
              <a:t>Feu clic aquí per editar l'estil</a:t>
            </a:r>
          </a:p>
        </p:txBody>
      </p:sp>
    </p:spTree>
    <p:extLst>
      <p:ext uri="{BB962C8B-B14F-4D97-AF65-F5344CB8AC3E}">
        <p14:creationId xmlns:p14="http://schemas.microsoft.com/office/powerpoint/2010/main" val="6803218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oolbox 2">
    <p:spTree>
      <p:nvGrpSpPr>
        <p:cNvPr id="1" name=""/>
        <p:cNvGrpSpPr/>
        <p:nvPr/>
      </p:nvGrpSpPr>
      <p:grpSpPr>
        <a:xfrm>
          <a:off x="0" y="0"/>
          <a:ext cx="0" cy="0"/>
          <a:chOff x="0" y="0"/>
          <a:chExt cx="0" cy="0"/>
        </a:xfrm>
      </p:grpSpPr>
      <p:sp>
        <p:nvSpPr>
          <p:cNvPr id="4" name="Redondear rectángulo de esquina del mismo lado 3">
            <a:extLst>
              <a:ext uri="{FF2B5EF4-FFF2-40B4-BE49-F238E27FC236}">
                <a16:creationId xmlns:a16="http://schemas.microsoft.com/office/drawing/2014/main" id="{00051FE1-5D3B-0647-8123-3B127D92D1B6}"/>
              </a:ext>
              <a:ext uri="{C183D7F6-B498-43B3-948B-1728B52AA6E4}">
                <adec:decorative xmlns:adec="http://schemas.microsoft.com/office/drawing/2017/decorative" xmlns="" val="1"/>
              </a:ext>
            </a:extLst>
          </p:cNvPr>
          <p:cNvSpPr/>
          <p:nvPr userDrawn="1"/>
        </p:nvSpPr>
        <p:spPr>
          <a:xfrm rot="16200000">
            <a:off x="1212140" y="524254"/>
            <a:ext cx="778611" cy="2097982"/>
          </a:xfrm>
          <a:prstGeom prst="round2SameRect">
            <a:avLst>
              <a:gd name="adj1" fmla="val 50000"/>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Redondear rectángulo de esquina del mismo lado 5">
            <a:extLst>
              <a:ext uri="{FF2B5EF4-FFF2-40B4-BE49-F238E27FC236}">
                <a16:creationId xmlns:a16="http://schemas.microsoft.com/office/drawing/2014/main" id="{A6380585-9484-DF46-85A0-30A8D6516B71}"/>
              </a:ext>
              <a:ext uri="{C183D7F6-B498-43B3-948B-1728B52AA6E4}">
                <adec:decorative xmlns:adec="http://schemas.microsoft.com/office/drawing/2017/decorative" xmlns="" val="1"/>
              </a:ext>
            </a:extLst>
          </p:cNvPr>
          <p:cNvSpPr/>
          <p:nvPr userDrawn="1"/>
        </p:nvSpPr>
        <p:spPr>
          <a:xfrm rot="16200000">
            <a:off x="1212139" y="3889075"/>
            <a:ext cx="778611" cy="2097983"/>
          </a:xfrm>
          <a:prstGeom prst="round2SameRect">
            <a:avLst>
              <a:gd name="adj1" fmla="val 50000"/>
              <a:gd name="adj2" fmla="val 50000"/>
            </a:avLst>
          </a:prstGeom>
          <a:solidFill>
            <a:srgbClr val="D6D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Redondear rectángulo de esquina del mismo lado 7">
            <a:extLst>
              <a:ext uri="{FF2B5EF4-FFF2-40B4-BE49-F238E27FC236}">
                <a16:creationId xmlns:a16="http://schemas.microsoft.com/office/drawing/2014/main" id="{89B1BFB2-E4ED-3645-AE5F-CF27E759845A}"/>
              </a:ext>
              <a:ext uri="{C183D7F6-B498-43B3-948B-1728B52AA6E4}">
                <adec:decorative xmlns:adec="http://schemas.microsoft.com/office/drawing/2017/decorative" xmlns="" val="1"/>
              </a:ext>
            </a:extLst>
          </p:cNvPr>
          <p:cNvSpPr/>
          <p:nvPr userDrawn="1"/>
        </p:nvSpPr>
        <p:spPr>
          <a:xfrm rot="16200000">
            <a:off x="1212140" y="2769315"/>
            <a:ext cx="778611" cy="2097982"/>
          </a:xfrm>
          <a:prstGeom prst="round2SameRect">
            <a:avLst>
              <a:gd name="adj1" fmla="val 50000"/>
              <a:gd name="adj2" fmla="val 50000"/>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dondear rectángulo de esquina del mismo lado 8">
            <a:extLst>
              <a:ext uri="{FF2B5EF4-FFF2-40B4-BE49-F238E27FC236}">
                <a16:creationId xmlns:a16="http://schemas.microsoft.com/office/drawing/2014/main" id="{12152163-136A-7F44-B6AA-9EA7C0408147}"/>
              </a:ext>
              <a:ext uri="{C183D7F6-B498-43B3-948B-1728B52AA6E4}">
                <adec:decorative xmlns:adec="http://schemas.microsoft.com/office/drawing/2017/decorative" xmlns="" val="1"/>
              </a:ext>
            </a:extLst>
          </p:cNvPr>
          <p:cNvSpPr/>
          <p:nvPr userDrawn="1"/>
        </p:nvSpPr>
        <p:spPr>
          <a:xfrm rot="16200000">
            <a:off x="1212139" y="1649554"/>
            <a:ext cx="778611" cy="2097982"/>
          </a:xfrm>
          <a:prstGeom prst="round2SameRect">
            <a:avLst>
              <a:gd name="adj1" fmla="val 50000"/>
              <a:gd name="adj2" fmla="val 50000"/>
            </a:avLst>
          </a:prstGeom>
          <a:solidFill>
            <a:srgbClr val="780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8" name="CuadroTexto 57">
            <a:extLst>
              <a:ext uri="{FF2B5EF4-FFF2-40B4-BE49-F238E27FC236}">
                <a16:creationId xmlns:a16="http://schemas.microsoft.com/office/drawing/2014/main" id="{0858BFFA-A604-824F-9874-7218F97C4FCD}"/>
              </a:ext>
            </a:extLst>
          </p:cNvPr>
          <p:cNvSpPr txBox="1"/>
          <p:nvPr userDrawn="1"/>
        </p:nvSpPr>
        <p:spPr>
          <a:xfrm>
            <a:off x="941221" y="776126"/>
            <a:ext cx="1123706" cy="153888"/>
          </a:xfrm>
          <a:prstGeom prst="rect">
            <a:avLst/>
          </a:prstGeom>
          <a:noFill/>
        </p:spPr>
        <p:txBody>
          <a:bodyPr wrap="none" lIns="0" tIns="0" rIns="0" bIns="0" rtlCol="0">
            <a:spAutoFit/>
          </a:bodyPr>
          <a:lstStyle/>
          <a:p>
            <a:pPr algn="ctr"/>
            <a:r>
              <a:rPr lang="es-ES" sz="1000" b="0" i="0" dirty="0">
                <a:solidFill>
                  <a:srgbClr val="424242"/>
                </a:solidFill>
                <a:latin typeface="HelveticaNeueLT Std" panose="020B0604020202020204" pitchFamily="34" charset="77"/>
              </a:rPr>
              <a:t>Fromes alternatives</a:t>
            </a:r>
          </a:p>
        </p:txBody>
      </p:sp>
      <p:sp>
        <p:nvSpPr>
          <p:cNvPr id="72" name="Redondear rectángulo de esquina del mismo lado 71">
            <a:extLst>
              <a:ext uri="{FF2B5EF4-FFF2-40B4-BE49-F238E27FC236}">
                <a16:creationId xmlns:a16="http://schemas.microsoft.com/office/drawing/2014/main" id="{00BF4D67-A4AB-6E44-990D-910ED543B721}"/>
              </a:ext>
              <a:ext uri="{C183D7F6-B498-43B3-948B-1728B52AA6E4}">
                <adec:decorative xmlns:adec="http://schemas.microsoft.com/office/drawing/2017/decorative" xmlns="" val="1"/>
              </a:ext>
            </a:extLst>
          </p:cNvPr>
          <p:cNvSpPr/>
          <p:nvPr userDrawn="1"/>
        </p:nvSpPr>
        <p:spPr>
          <a:xfrm rot="16200000">
            <a:off x="4698029" y="112869"/>
            <a:ext cx="1903911" cy="4046054"/>
          </a:xfrm>
          <a:prstGeom prst="round2SameRect">
            <a:avLst>
              <a:gd name="adj1" fmla="val 50000"/>
              <a:gd name="adj2" fmla="val 50000"/>
            </a:avLst>
          </a:prstGeom>
          <a:blipFill dpi="0" rotWithShape="0">
            <a:blip r:embed="rId2" cstate="email">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3" name="Redondear rectángulo de esquina del mismo lado 72">
            <a:extLst>
              <a:ext uri="{FF2B5EF4-FFF2-40B4-BE49-F238E27FC236}">
                <a16:creationId xmlns:a16="http://schemas.microsoft.com/office/drawing/2014/main" id="{70DD7796-1E1B-7048-AC2A-47158F826654}"/>
              </a:ext>
              <a:ext uri="{C183D7F6-B498-43B3-948B-1728B52AA6E4}">
                <adec:decorative xmlns:adec="http://schemas.microsoft.com/office/drawing/2017/decorative" xmlns="" val="1"/>
              </a:ext>
            </a:extLst>
          </p:cNvPr>
          <p:cNvSpPr/>
          <p:nvPr userDrawn="1"/>
        </p:nvSpPr>
        <p:spPr>
          <a:xfrm rot="16200000">
            <a:off x="6642406" y="413553"/>
            <a:ext cx="1903911" cy="7934806"/>
          </a:xfrm>
          <a:prstGeom prst="round2SameRect">
            <a:avLst>
              <a:gd name="adj1" fmla="val 50000"/>
              <a:gd name="adj2" fmla="val 50000"/>
            </a:avLst>
          </a:prstGeom>
          <a:blipFill dpi="0" rotWithShape="0">
            <a:blip r:embed="rId3" cstate="email">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 name="Títol 1" hidden="1">
            <a:extLst>
              <a:ext uri="{FF2B5EF4-FFF2-40B4-BE49-F238E27FC236}">
                <a16:creationId xmlns:a16="http://schemas.microsoft.com/office/drawing/2014/main" id="{64E779BC-DF9E-48AF-8D02-F8A22B5125DC}"/>
              </a:ext>
            </a:extLst>
          </p:cNvPr>
          <p:cNvSpPr>
            <a:spLocks noGrp="1"/>
          </p:cNvSpPr>
          <p:nvPr>
            <p:ph type="title"/>
          </p:nvPr>
        </p:nvSpPr>
        <p:spPr>
          <a:xfrm>
            <a:off x="838200" y="146993"/>
            <a:ext cx="10515600" cy="564889"/>
          </a:xfrm>
          <a:prstGeom prst="rect">
            <a:avLst/>
          </a:prstGeom>
        </p:spPr>
        <p:txBody>
          <a:bodyPr/>
          <a:lstStyle/>
          <a:p>
            <a:r>
              <a:rPr lang="ca-ES"/>
              <a:t>Feu clic aquí per editar l'estil</a:t>
            </a:r>
          </a:p>
        </p:txBody>
      </p:sp>
    </p:spTree>
    <p:extLst>
      <p:ext uri="{BB962C8B-B14F-4D97-AF65-F5344CB8AC3E}">
        <p14:creationId xmlns:p14="http://schemas.microsoft.com/office/powerpoint/2010/main" val="27953647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oolbox">
    <p:spTree>
      <p:nvGrpSpPr>
        <p:cNvPr id="1" name=""/>
        <p:cNvGrpSpPr/>
        <p:nvPr/>
      </p:nvGrpSpPr>
      <p:grpSpPr>
        <a:xfrm>
          <a:off x="0" y="0"/>
          <a:ext cx="0" cy="0"/>
          <a:chOff x="0" y="0"/>
          <a:chExt cx="0" cy="0"/>
        </a:xfrm>
      </p:grpSpPr>
      <p:sp>
        <p:nvSpPr>
          <p:cNvPr id="4" name="Redondear rectángulo de esquina del mismo lado 3">
            <a:extLst>
              <a:ext uri="{FF2B5EF4-FFF2-40B4-BE49-F238E27FC236}">
                <a16:creationId xmlns:a16="http://schemas.microsoft.com/office/drawing/2014/main" id="{00051FE1-5D3B-0647-8123-3B127D92D1B6}"/>
              </a:ext>
              <a:ext uri="{C183D7F6-B498-43B3-948B-1728B52AA6E4}">
                <adec:decorative xmlns:adec="http://schemas.microsoft.com/office/drawing/2017/decorative" xmlns="" val="1"/>
              </a:ext>
            </a:extLst>
          </p:cNvPr>
          <p:cNvSpPr/>
          <p:nvPr userDrawn="1"/>
        </p:nvSpPr>
        <p:spPr>
          <a:xfrm rot="16200000">
            <a:off x="1218928" y="419106"/>
            <a:ext cx="568286" cy="1901235"/>
          </a:xfrm>
          <a:prstGeom prst="round2SameRect">
            <a:avLst>
              <a:gd name="adj1" fmla="val 50000"/>
              <a:gd name="adj2" fmla="val 0"/>
            </a:avLst>
          </a:prstGeom>
          <a:gradFill>
            <a:gsLst>
              <a:gs pos="0">
                <a:srgbClr val="FF0000"/>
              </a:gs>
              <a:gs pos="63000">
                <a:srgbClr val="FF0000">
                  <a:lumMod val="100000"/>
                </a:srgb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Redondear rectángulo de esquina del mismo lado 9">
            <a:extLst>
              <a:ext uri="{FF2B5EF4-FFF2-40B4-BE49-F238E27FC236}">
                <a16:creationId xmlns:a16="http://schemas.microsoft.com/office/drawing/2014/main" id="{9FA4D929-5197-2840-B5B6-7523A61E0451}"/>
              </a:ext>
              <a:ext uri="{C183D7F6-B498-43B3-948B-1728B52AA6E4}">
                <adec:decorative xmlns:adec="http://schemas.microsoft.com/office/drawing/2017/decorative" xmlns="" val="1"/>
              </a:ext>
            </a:extLst>
          </p:cNvPr>
          <p:cNvSpPr/>
          <p:nvPr userDrawn="1"/>
        </p:nvSpPr>
        <p:spPr>
          <a:xfrm rot="16200000">
            <a:off x="5602749" y="319846"/>
            <a:ext cx="406000" cy="2081810"/>
          </a:xfrm>
          <a:prstGeom prst="round2SameRect">
            <a:avLst>
              <a:gd name="adj1" fmla="val 50000"/>
              <a:gd name="adj2" fmla="val 0"/>
            </a:avLst>
          </a:prstGeom>
          <a:gradFill>
            <a:gsLst>
              <a:gs pos="0">
                <a:srgbClr val="FF0000"/>
              </a:gs>
              <a:gs pos="73000">
                <a:srgbClr val="FF0000">
                  <a:lumMod val="100000"/>
                </a:srgb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Marcador de texto 14">
            <a:extLst>
              <a:ext uri="{FF2B5EF4-FFF2-40B4-BE49-F238E27FC236}">
                <a16:creationId xmlns:a16="http://schemas.microsoft.com/office/drawing/2014/main" id="{B4499904-6110-3B48-B018-6604226E2264}"/>
              </a:ext>
            </a:extLst>
          </p:cNvPr>
          <p:cNvSpPr>
            <a:spLocks noGrp="1"/>
          </p:cNvSpPr>
          <p:nvPr>
            <p:ph type="body" sz="quarter" idx="10" hasCustomPrompt="1"/>
          </p:nvPr>
        </p:nvSpPr>
        <p:spPr>
          <a:xfrm>
            <a:off x="4883010" y="1256432"/>
            <a:ext cx="1510029" cy="193899"/>
          </a:xfrm>
          <a:prstGeom prst="rect">
            <a:avLst/>
          </a:prstGeom>
        </p:spPr>
        <p:txBody>
          <a:bodyPr wrap="none" lIns="0" tIns="0" rIns="0" bIns="0">
            <a:spAutoFit/>
          </a:bodyPr>
          <a:lstStyle>
            <a:lvl1pPr marL="0" indent="0">
              <a:buFontTx/>
              <a:buNone/>
              <a:defRPr sz="1400" b="0" i="0">
                <a:solidFill>
                  <a:schemeClr val="bg1"/>
                </a:solidFill>
                <a:latin typeface="HelveticaNeueLT Std" panose="020B0604020202020204" pitchFamily="34" charset="77"/>
              </a:defRPr>
            </a:lvl1pPr>
            <a:lvl2pPr marL="0" indent="0">
              <a:spcBef>
                <a:spcPts val="500"/>
              </a:spcBef>
              <a:buFontTx/>
              <a:buNone/>
              <a:defRPr sz="3500" b="0" i="0">
                <a:solidFill>
                  <a:schemeClr val="bg1"/>
                </a:solidFill>
                <a:latin typeface="HelveticaNeueLT Std Thin" panose="020B0403020202020204" pitchFamily="34" charset="77"/>
              </a:defRPr>
            </a:lvl2pPr>
          </a:lstStyle>
          <a:p>
            <a:pPr lvl="0"/>
            <a:r>
              <a:rPr lang="es-ES" dirty="0" err="1"/>
              <a:t>Lorem</a:t>
            </a:r>
            <a:r>
              <a:rPr lang="es-ES" dirty="0"/>
              <a:t> </a:t>
            </a:r>
            <a:r>
              <a:rPr lang="es-ES" dirty="0" err="1"/>
              <a:t>ipsum</a:t>
            </a:r>
            <a:r>
              <a:rPr lang="es-ES" dirty="0"/>
              <a:t> dolor</a:t>
            </a:r>
          </a:p>
        </p:txBody>
      </p:sp>
      <p:sp>
        <p:nvSpPr>
          <p:cNvPr id="22" name="Redondear rectángulo de esquina del mismo lado 21">
            <a:extLst>
              <a:ext uri="{FF2B5EF4-FFF2-40B4-BE49-F238E27FC236}">
                <a16:creationId xmlns:a16="http://schemas.microsoft.com/office/drawing/2014/main" id="{9B11FF09-B203-864B-AF6D-7E28B4E14026}"/>
              </a:ext>
              <a:ext uri="{C183D7F6-B498-43B3-948B-1728B52AA6E4}">
                <adec:decorative xmlns:adec="http://schemas.microsoft.com/office/drawing/2017/decorative" xmlns="" val="1"/>
              </a:ext>
            </a:extLst>
          </p:cNvPr>
          <p:cNvSpPr/>
          <p:nvPr userDrawn="1"/>
        </p:nvSpPr>
        <p:spPr>
          <a:xfrm rot="16200000">
            <a:off x="8539573" y="220406"/>
            <a:ext cx="622967" cy="2310194"/>
          </a:xfrm>
          <a:prstGeom prst="round2SameRect">
            <a:avLst>
              <a:gd name="adj1" fmla="val 50000"/>
              <a:gd name="adj2" fmla="val 0"/>
            </a:avLst>
          </a:prstGeom>
          <a:gradFill>
            <a:gsLst>
              <a:gs pos="0">
                <a:srgbClr val="FF0000"/>
              </a:gs>
              <a:gs pos="80000">
                <a:srgbClr val="FF0000">
                  <a:lumMod val="100000"/>
                </a:srgb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3" name="Marcador de texto 14">
            <a:extLst>
              <a:ext uri="{FF2B5EF4-FFF2-40B4-BE49-F238E27FC236}">
                <a16:creationId xmlns:a16="http://schemas.microsoft.com/office/drawing/2014/main" id="{D4CA5FD7-66F6-1D45-95F5-878F9E753BF8}"/>
              </a:ext>
            </a:extLst>
          </p:cNvPr>
          <p:cNvSpPr>
            <a:spLocks noGrp="1"/>
          </p:cNvSpPr>
          <p:nvPr>
            <p:ph type="body" sz="quarter" idx="14" hasCustomPrompt="1"/>
          </p:nvPr>
        </p:nvSpPr>
        <p:spPr>
          <a:xfrm>
            <a:off x="7858575" y="1183191"/>
            <a:ext cx="1635063" cy="387798"/>
          </a:xfrm>
          <a:prstGeom prst="rect">
            <a:avLst/>
          </a:prstGeom>
        </p:spPr>
        <p:txBody>
          <a:bodyPr wrap="none" lIns="0" tIns="0" rIns="0" bIns="0">
            <a:spAutoFit/>
          </a:bodyPr>
          <a:lstStyle>
            <a:lvl1pPr marL="0" indent="0">
              <a:buFontTx/>
              <a:buNone/>
              <a:defRPr sz="1400" b="0" i="0">
                <a:solidFill>
                  <a:schemeClr val="bg1"/>
                </a:solidFill>
                <a:latin typeface="HelveticaNeueLT Std" panose="020B0604020202020204" pitchFamily="34" charset="77"/>
              </a:defRPr>
            </a:lvl1pPr>
            <a:lvl2pPr marL="0" indent="0">
              <a:spcBef>
                <a:spcPts val="500"/>
              </a:spcBef>
              <a:buFontTx/>
              <a:buNone/>
              <a:defRPr sz="3500" b="0" i="0">
                <a:solidFill>
                  <a:schemeClr val="bg1"/>
                </a:solidFill>
                <a:latin typeface="HelveticaNeueLT Std Thin" panose="020B0403020202020204" pitchFamily="34" charset="77"/>
              </a:defRPr>
            </a:lvl2pPr>
          </a:lstStyle>
          <a:p>
            <a:pPr lvl="0"/>
            <a:r>
              <a:rPr lang="es-ES" dirty="0" err="1"/>
              <a:t>Lorem</a:t>
            </a:r>
            <a:r>
              <a:rPr lang="es-ES" dirty="0"/>
              <a:t> </a:t>
            </a:r>
            <a:r>
              <a:rPr lang="es-ES" dirty="0" err="1"/>
              <a:t>ipsum</a:t>
            </a:r>
            <a:r>
              <a:rPr lang="es-ES" dirty="0"/>
              <a:t> dolor</a:t>
            </a:r>
            <a:br>
              <a:rPr lang="es-ES" dirty="0"/>
            </a:br>
            <a:r>
              <a:rPr lang="es-ES" dirty="0" err="1"/>
              <a:t>sit</a:t>
            </a:r>
            <a:r>
              <a:rPr lang="es-ES" dirty="0"/>
              <a:t> </a:t>
            </a:r>
            <a:r>
              <a:rPr lang="es-ES" dirty="0" err="1"/>
              <a:t>amet</a:t>
            </a:r>
            <a:r>
              <a:rPr lang="es-ES" dirty="0"/>
              <a:t> </a:t>
            </a:r>
            <a:r>
              <a:rPr lang="es-ES" dirty="0" err="1"/>
              <a:t>consectetur</a:t>
            </a:r>
            <a:endParaRPr lang="es-ES" dirty="0"/>
          </a:p>
        </p:txBody>
      </p:sp>
      <p:sp>
        <p:nvSpPr>
          <p:cNvPr id="25" name="Redondear rectángulo de esquina del mismo lado 24">
            <a:extLst>
              <a:ext uri="{FF2B5EF4-FFF2-40B4-BE49-F238E27FC236}">
                <a16:creationId xmlns:a16="http://schemas.microsoft.com/office/drawing/2014/main" id="{121F9A22-EA0E-D94F-A887-371049AE879E}"/>
              </a:ext>
              <a:ext uri="{C183D7F6-B498-43B3-948B-1728B52AA6E4}">
                <adec:decorative xmlns:adec="http://schemas.microsoft.com/office/drawing/2017/decorative" xmlns="" val="1"/>
              </a:ext>
            </a:extLst>
          </p:cNvPr>
          <p:cNvSpPr/>
          <p:nvPr userDrawn="1"/>
        </p:nvSpPr>
        <p:spPr>
          <a:xfrm rot="16200000">
            <a:off x="3406267" y="1102101"/>
            <a:ext cx="406000" cy="517300"/>
          </a:xfrm>
          <a:prstGeom prst="round2SameRect">
            <a:avLst>
              <a:gd name="adj1" fmla="val 50000"/>
              <a:gd name="adj2" fmla="val 0"/>
            </a:avLst>
          </a:prstGeom>
          <a:gradFill>
            <a:gsLst>
              <a:gs pos="0">
                <a:srgbClr val="FF0000"/>
              </a:gs>
              <a:gs pos="40000">
                <a:srgbClr val="FF0000">
                  <a:lumMod val="100000"/>
                </a:srgb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6" name="Marcador de texto 14">
            <a:extLst>
              <a:ext uri="{FF2B5EF4-FFF2-40B4-BE49-F238E27FC236}">
                <a16:creationId xmlns:a16="http://schemas.microsoft.com/office/drawing/2014/main" id="{B4CA8EBD-970E-9945-85C6-9192B4BCB4D5}"/>
              </a:ext>
            </a:extLst>
          </p:cNvPr>
          <p:cNvSpPr>
            <a:spLocks noGrp="1"/>
          </p:cNvSpPr>
          <p:nvPr>
            <p:ph type="body" sz="quarter" idx="15" hasCustomPrompt="1"/>
          </p:nvPr>
        </p:nvSpPr>
        <p:spPr>
          <a:xfrm>
            <a:off x="3468782" y="1256432"/>
            <a:ext cx="99386" cy="193899"/>
          </a:xfrm>
          <a:prstGeom prst="rect">
            <a:avLst/>
          </a:prstGeom>
        </p:spPr>
        <p:txBody>
          <a:bodyPr wrap="none" lIns="0" tIns="0" rIns="0" bIns="0">
            <a:spAutoFit/>
          </a:bodyPr>
          <a:lstStyle>
            <a:lvl1pPr marL="0" indent="0">
              <a:buFontTx/>
              <a:buNone/>
              <a:defRPr sz="1400" b="0" i="0">
                <a:solidFill>
                  <a:schemeClr val="bg1"/>
                </a:solidFill>
                <a:latin typeface="HelveticaNeueLT Std" panose="020B0604020202020204" pitchFamily="34" charset="77"/>
              </a:defRPr>
            </a:lvl1pPr>
            <a:lvl2pPr marL="0" indent="0">
              <a:spcBef>
                <a:spcPts val="500"/>
              </a:spcBef>
              <a:buFontTx/>
              <a:buNone/>
              <a:defRPr sz="3500" b="0" i="0">
                <a:solidFill>
                  <a:schemeClr val="bg1"/>
                </a:solidFill>
                <a:latin typeface="HelveticaNeueLT Std Thin" panose="020B0403020202020204" pitchFamily="34" charset="77"/>
              </a:defRPr>
            </a:lvl2pPr>
          </a:lstStyle>
          <a:p>
            <a:pPr lvl="0"/>
            <a:r>
              <a:rPr lang="es-ES" dirty="0"/>
              <a:t>1</a:t>
            </a:r>
          </a:p>
        </p:txBody>
      </p:sp>
      <p:sp>
        <p:nvSpPr>
          <p:cNvPr id="56" name="Redondear rectángulo de esquina del mismo lado 55">
            <a:extLst>
              <a:ext uri="{FF2B5EF4-FFF2-40B4-BE49-F238E27FC236}">
                <a16:creationId xmlns:a16="http://schemas.microsoft.com/office/drawing/2014/main" id="{C48F6176-0667-224E-87F6-8BE312A29A7D}"/>
              </a:ext>
              <a:ext uri="{C183D7F6-B498-43B3-948B-1728B52AA6E4}">
                <adec:decorative xmlns:adec="http://schemas.microsoft.com/office/drawing/2017/decorative" xmlns="" val="1"/>
              </a:ext>
            </a:extLst>
          </p:cNvPr>
          <p:cNvSpPr/>
          <p:nvPr userDrawn="1"/>
        </p:nvSpPr>
        <p:spPr>
          <a:xfrm rot="16200000">
            <a:off x="6974888" y="3527272"/>
            <a:ext cx="1263227" cy="3227068"/>
          </a:xfrm>
          <a:prstGeom prst="round2SameRect">
            <a:avLst>
              <a:gd name="adj1" fmla="val 50000"/>
              <a:gd name="adj2" fmla="val 0"/>
            </a:avLst>
          </a:prstGeom>
          <a:noFill/>
          <a:ln w="31750">
            <a:gradFill>
              <a:gsLst>
                <a:gs pos="66000">
                  <a:srgbClr val="FF0000"/>
                </a:gs>
                <a:gs pos="0">
                  <a:srgbClr val="FF0000"/>
                </a:gs>
                <a:gs pos="96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7" name="Marcador de texto 14">
            <a:extLst>
              <a:ext uri="{FF2B5EF4-FFF2-40B4-BE49-F238E27FC236}">
                <a16:creationId xmlns:a16="http://schemas.microsoft.com/office/drawing/2014/main" id="{8462033C-5C2A-1F40-99E9-699D1D999101}"/>
              </a:ext>
            </a:extLst>
          </p:cNvPr>
          <p:cNvSpPr>
            <a:spLocks noGrp="1"/>
          </p:cNvSpPr>
          <p:nvPr>
            <p:ph type="body" sz="quarter" idx="23" hasCustomPrompt="1"/>
          </p:nvPr>
        </p:nvSpPr>
        <p:spPr>
          <a:xfrm>
            <a:off x="6317463" y="4754302"/>
            <a:ext cx="2473668" cy="775597"/>
          </a:xfrm>
          <a:prstGeom prst="rect">
            <a:avLst/>
          </a:prstGeom>
        </p:spPr>
        <p:txBody>
          <a:bodyPr wrap="square" lIns="0" tIns="0" rIns="0" bIns="0">
            <a:spAutoFit/>
          </a:bodyPr>
          <a:lstStyle>
            <a:lvl1pPr marL="0" indent="0">
              <a:buFontTx/>
              <a:buNone/>
              <a:defRPr sz="1400" b="0" i="0">
                <a:solidFill>
                  <a:srgbClr val="FF0000"/>
                </a:solidFill>
                <a:latin typeface="HelveticaNeueLT Std Lt" panose="020B0604020202020204" pitchFamily="34" charset="77"/>
              </a:defRPr>
            </a:lvl1pPr>
            <a:lvl2pPr marL="0" indent="0">
              <a:spcBef>
                <a:spcPts val="500"/>
              </a:spcBef>
              <a:buFontTx/>
              <a:buNone/>
              <a:defRPr sz="3500" b="0" i="0">
                <a:solidFill>
                  <a:schemeClr val="bg1"/>
                </a:solidFill>
                <a:latin typeface="HelveticaNeueLT Std Thin" panose="020B0403020202020204" pitchFamily="34" charset="77"/>
              </a:defRPr>
            </a:lvl2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r>
            <a:br>
              <a:rPr lang="es-ES" dirty="0"/>
            </a:br>
            <a:r>
              <a:rPr lang="es-ES" dirty="0" err="1"/>
              <a:t>consectetur</a:t>
            </a:r>
            <a:r>
              <a:rPr lang="es-ES" dirty="0"/>
              <a:t> </a:t>
            </a:r>
            <a:r>
              <a:rPr lang="es-ES" dirty="0" err="1"/>
              <a:t>adipiscing</a:t>
            </a:r>
            <a:r>
              <a:rPr lang="es-ES" dirty="0"/>
              <a:t> </a:t>
            </a:r>
            <a:r>
              <a:rPr lang="es-ES" dirty="0" err="1"/>
              <a:t>elit</a:t>
            </a:r>
            <a:r>
              <a:rPr lang="es-ES" dirty="0"/>
              <a:t/>
            </a:r>
            <a:br>
              <a:rPr lang="es-ES" dirty="0"/>
            </a:br>
            <a:r>
              <a:rPr lang="es-ES" dirty="0"/>
              <a:t>dolor </a:t>
            </a:r>
            <a:r>
              <a:rPr lang="es-ES" dirty="0" err="1"/>
              <a:t>amet</a:t>
            </a:r>
            <a:r>
              <a:rPr lang="es-ES" dirty="0"/>
              <a:t> </a:t>
            </a:r>
            <a:r>
              <a:rPr lang="es-ES" dirty="0" err="1"/>
              <a:t>lorem</a:t>
            </a:r>
            <a:r>
              <a:rPr lang="es-ES" dirty="0"/>
              <a:t> </a:t>
            </a:r>
            <a:r>
              <a:rPr lang="es-ES" dirty="0" err="1"/>
              <a:t>sit</a:t>
            </a:r>
            <a:r>
              <a:rPr lang="es-ES" dirty="0"/>
              <a:t> </a:t>
            </a:r>
            <a:r>
              <a:rPr lang="es-ES" dirty="0" err="1"/>
              <a:t>adipsicing</a:t>
            </a:r>
            <a:r>
              <a:rPr lang="es-ES" dirty="0"/>
              <a:t/>
            </a:r>
            <a:br>
              <a:rPr lang="es-ES" dirty="0"/>
            </a:br>
            <a:r>
              <a:rPr lang="es-ES" dirty="0" err="1"/>
              <a:t>consec</a:t>
            </a:r>
            <a:r>
              <a:rPr lang="es-ES" dirty="0"/>
              <a:t> </a:t>
            </a:r>
            <a:r>
              <a:rPr lang="es-ES" dirty="0" err="1"/>
              <a:t>lorem</a:t>
            </a:r>
            <a:r>
              <a:rPr lang="es-ES" dirty="0"/>
              <a:t> dolor </a:t>
            </a:r>
            <a:r>
              <a:rPr lang="es-ES" dirty="0" err="1"/>
              <a:t>sit</a:t>
            </a:r>
            <a:endParaRPr lang="es-ES" dirty="0"/>
          </a:p>
        </p:txBody>
      </p:sp>
      <p:sp>
        <p:nvSpPr>
          <p:cNvPr id="58" name="CuadroTexto 57">
            <a:extLst>
              <a:ext uri="{FF2B5EF4-FFF2-40B4-BE49-F238E27FC236}">
                <a16:creationId xmlns:a16="http://schemas.microsoft.com/office/drawing/2014/main" id="{0858BFFA-A604-824F-9874-7218F97C4FCD}"/>
              </a:ext>
            </a:extLst>
          </p:cNvPr>
          <p:cNvSpPr txBox="1"/>
          <p:nvPr userDrawn="1"/>
        </p:nvSpPr>
        <p:spPr>
          <a:xfrm>
            <a:off x="1010948" y="776126"/>
            <a:ext cx="984244" cy="153888"/>
          </a:xfrm>
          <a:prstGeom prst="rect">
            <a:avLst/>
          </a:prstGeom>
          <a:noFill/>
        </p:spPr>
        <p:txBody>
          <a:bodyPr wrap="none" lIns="0" tIns="0" rIns="0" bIns="0" rtlCol="0">
            <a:spAutoFit/>
          </a:bodyPr>
          <a:lstStyle/>
          <a:p>
            <a:pPr algn="ctr"/>
            <a:r>
              <a:rPr lang="es-ES" sz="1000" b="0" i="0" dirty="0">
                <a:solidFill>
                  <a:srgbClr val="424242"/>
                </a:solidFill>
                <a:latin typeface="HelveticaNeueLT Std" panose="020B0604020202020204" pitchFamily="34" charset="77"/>
              </a:rPr>
              <a:t>Fromes bàsiques</a:t>
            </a:r>
          </a:p>
        </p:txBody>
      </p:sp>
      <p:sp>
        <p:nvSpPr>
          <p:cNvPr id="59" name="CuadroTexto 58">
            <a:extLst>
              <a:ext uri="{FF2B5EF4-FFF2-40B4-BE49-F238E27FC236}">
                <a16:creationId xmlns:a16="http://schemas.microsoft.com/office/drawing/2014/main" id="{55B1C0ED-CFA4-8648-829C-31F2B004BE8F}"/>
              </a:ext>
            </a:extLst>
          </p:cNvPr>
          <p:cNvSpPr txBox="1"/>
          <p:nvPr userDrawn="1"/>
        </p:nvSpPr>
        <p:spPr>
          <a:xfrm>
            <a:off x="3319699" y="776126"/>
            <a:ext cx="625171" cy="153888"/>
          </a:xfrm>
          <a:prstGeom prst="rect">
            <a:avLst/>
          </a:prstGeom>
          <a:noFill/>
        </p:spPr>
        <p:txBody>
          <a:bodyPr wrap="none" lIns="0" tIns="0" rIns="0" bIns="0" rtlCol="0">
            <a:spAutoFit/>
          </a:bodyPr>
          <a:lstStyle/>
          <a:p>
            <a:pPr algn="ctr"/>
            <a:r>
              <a:rPr lang="es-ES" sz="1000" b="0" i="0" dirty="0">
                <a:solidFill>
                  <a:srgbClr val="424242"/>
                </a:solidFill>
                <a:latin typeface="HelveticaNeueLT Std" panose="020B0604020202020204" pitchFamily="34" charset="77"/>
              </a:rPr>
              <a:t>Numeració</a:t>
            </a:r>
          </a:p>
        </p:txBody>
      </p:sp>
      <p:sp>
        <p:nvSpPr>
          <p:cNvPr id="60" name="CuadroTexto 59">
            <a:extLst>
              <a:ext uri="{FF2B5EF4-FFF2-40B4-BE49-F238E27FC236}">
                <a16:creationId xmlns:a16="http://schemas.microsoft.com/office/drawing/2014/main" id="{0423589D-D3AA-D248-9F32-124B484BE2CE}"/>
              </a:ext>
            </a:extLst>
          </p:cNvPr>
          <p:cNvSpPr txBox="1"/>
          <p:nvPr userDrawn="1"/>
        </p:nvSpPr>
        <p:spPr>
          <a:xfrm>
            <a:off x="5141950" y="776126"/>
            <a:ext cx="1178208" cy="153888"/>
          </a:xfrm>
          <a:prstGeom prst="rect">
            <a:avLst/>
          </a:prstGeom>
          <a:noFill/>
        </p:spPr>
        <p:txBody>
          <a:bodyPr wrap="none" lIns="0" tIns="0" rIns="0" bIns="0" rtlCol="0">
            <a:spAutoFit/>
          </a:bodyPr>
          <a:lstStyle/>
          <a:p>
            <a:pPr algn="ctr"/>
            <a:r>
              <a:rPr lang="es-ES" sz="1000" b="0" i="0" dirty="0">
                <a:solidFill>
                  <a:srgbClr val="424242"/>
                </a:solidFill>
                <a:latin typeface="HelveticaNeueLT Std" panose="020B0604020202020204" pitchFamily="34" charset="77"/>
              </a:rPr>
              <a:t>Etiquetes per titulars</a:t>
            </a:r>
          </a:p>
        </p:txBody>
      </p:sp>
      <p:sp>
        <p:nvSpPr>
          <p:cNvPr id="61" name="CuadroTexto 60">
            <a:extLst>
              <a:ext uri="{FF2B5EF4-FFF2-40B4-BE49-F238E27FC236}">
                <a16:creationId xmlns:a16="http://schemas.microsoft.com/office/drawing/2014/main" id="{C6055668-239B-5249-A87B-A30B2D838A9E}"/>
              </a:ext>
            </a:extLst>
          </p:cNvPr>
          <p:cNvSpPr txBox="1"/>
          <p:nvPr userDrawn="1"/>
        </p:nvSpPr>
        <p:spPr>
          <a:xfrm>
            <a:off x="7852894" y="776126"/>
            <a:ext cx="1922001" cy="153888"/>
          </a:xfrm>
          <a:prstGeom prst="rect">
            <a:avLst/>
          </a:prstGeom>
          <a:noFill/>
        </p:spPr>
        <p:txBody>
          <a:bodyPr wrap="none" lIns="0" tIns="0" rIns="0" bIns="0" rtlCol="0">
            <a:spAutoFit/>
          </a:bodyPr>
          <a:lstStyle/>
          <a:p>
            <a:pPr algn="ctr"/>
            <a:r>
              <a:rPr lang="es-ES" sz="1000" b="0" i="0" dirty="0">
                <a:solidFill>
                  <a:srgbClr val="424242"/>
                </a:solidFill>
                <a:latin typeface="HelveticaNeueLT Std" panose="020B0604020202020204" pitchFamily="34" charset="77"/>
              </a:rPr>
              <a:t>Etiquetes per titulars a dues línies</a:t>
            </a:r>
          </a:p>
        </p:txBody>
      </p:sp>
      <p:sp>
        <p:nvSpPr>
          <p:cNvPr id="62" name="CuadroTexto 61">
            <a:extLst>
              <a:ext uri="{FF2B5EF4-FFF2-40B4-BE49-F238E27FC236}">
                <a16:creationId xmlns:a16="http://schemas.microsoft.com/office/drawing/2014/main" id="{8DAB3A2D-8254-CD41-B794-38F5A1AE1910}"/>
              </a:ext>
            </a:extLst>
          </p:cNvPr>
          <p:cNvSpPr txBox="1"/>
          <p:nvPr userDrawn="1"/>
        </p:nvSpPr>
        <p:spPr>
          <a:xfrm>
            <a:off x="724431" y="5024664"/>
            <a:ext cx="843180" cy="307777"/>
          </a:xfrm>
          <a:prstGeom prst="rect">
            <a:avLst/>
          </a:prstGeom>
          <a:noFill/>
        </p:spPr>
        <p:txBody>
          <a:bodyPr wrap="none" lIns="0" tIns="0" rIns="0" bIns="0" rtlCol="0">
            <a:spAutoFit/>
          </a:bodyPr>
          <a:lstStyle/>
          <a:p>
            <a:pPr algn="l"/>
            <a:r>
              <a:rPr lang="es-ES" sz="1000" b="0" i="0" dirty="0">
                <a:solidFill>
                  <a:srgbClr val="424242"/>
                </a:solidFill>
                <a:latin typeface="HelveticaNeueLT Std" panose="020B0604020202020204" pitchFamily="34" charset="77"/>
              </a:rPr>
              <a:t>Text secundari</a:t>
            </a:r>
            <a:br>
              <a:rPr lang="es-ES" sz="1000" b="0" i="0" dirty="0">
                <a:solidFill>
                  <a:srgbClr val="424242"/>
                </a:solidFill>
                <a:latin typeface="HelveticaNeueLT Std" panose="020B0604020202020204" pitchFamily="34" charset="77"/>
              </a:rPr>
            </a:br>
            <a:r>
              <a:rPr lang="es-ES" sz="1000" b="0" i="0" dirty="0">
                <a:solidFill>
                  <a:srgbClr val="424242"/>
                </a:solidFill>
                <a:latin typeface="HelveticaNeueLT Std" panose="020B0604020202020204" pitchFamily="34" charset="77"/>
              </a:rPr>
              <a:t>o de </a:t>
            </a:r>
            <a:r>
              <a:rPr lang="es-ES" sz="1000" b="0" i="0" dirty="0" err="1">
                <a:solidFill>
                  <a:srgbClr val="424242"/>
                </a:solidFill>
                <a:latin typeface="HelveticaNeueLT Std" panose="020B0604020202020204" pitchFamily="34" charset="77"/>
              </a:rPr>
              <a:t>suport</a:t>
            </a:r>
            <a:endParaRPr lang="es-ES" sz="1000" b="0" i="0" dirty="0">
              <a:solidFill>
                <a:srgbClr val="424242"/>
              </a:solidFill>
              <a:latin typeface="HelveticaNeueLT Std" panose="020B0604020202020204" pitchFamily="34" charset="77"/>
            </a:endParaRPr>
          </a:p>
        </p:txBody>
      </p:sp>
      <p:sp>
        <p:nvSpPr>
          <p:cNvPr id="40" name="Redondear rectángulo de esquina del mismo lado 39">
            <a:extLst>
              <a:ext uri="{FF2B5EF4-FFF2-40B4-BE49-F238E27FC236}">
                <a16:creationId xmlns:a16="http://schemas.microsoft.com/office/drawing/2014/main" id="{9F9F8E09-B7A6-FA41-8888-E0BEA293C9A3}"/>
              </a:ext>
              <a:ext uri="{C183D7F6-B498-43B3-948B-1728B52AA6E4}">
                <adec:decorative xmlns:adec="http://schemas.microsoft.com/office/drawing/2017/decorative" xmlns="" val="1"/>
              </a:ext>
            </a:extLst>
          </p:cNvPr>
          <p:cNvSpPr/>
          <p:nvPr userDrawn="1"/>
        </p:nvSpPr>
        <p:spPr>
          <a:xfrm rot="16200000">
            <a:off x="1218928" y="1323568"/>
            <a:ext cx="568286" cy="1901235"/>
          </a:xfrm>
          <a:prstGeom prst="round2SameRect">
            <a:avLst>
              <a:gd name="adj1" fmla="val 50000"/>
              <a:gd name="adj2" fmla="val 0"/>
            </a:avLst>
          </a:prstGeom>
          <a:noFill/>
          <a:ln w="25400">
            <a:gradFill>
              <a:gsLst>
                <a:gs pos="62000">
                  <a:srgbClr val="FF0000"/>
                </a:gs>
                <a:gs pos="0">
                  <a:srgbClr val="FF0000"/>
                </a:gs>
                <a:gs pos="95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2" name="Redondear rectángulo de esquina del mismo lado 41">
            <a:extLst>
              <a:ext uri="{FF2B5EF4-FFF2-40B4-BE49-F238E27FC236}">
                <a16:creationId xmlns:a16="http://schemas.microsoft.com/office/drawing/2014/main" id="{40F191F8-2C3F-374A-B83C-A6E23B4B7E15}"/>
              </a:ext>
              <a:ext uri="{C183D7F6-B498-43B3-948B-1728B52AA6E4}">
                <adec:decorative xmlns:adec="http://schemas.microsoft.com/office/drawing/2017/decorative" xmlns="" val="1"/>
              </a:ext>
            </a:extLst>
          </p:cNvPr>
          <p:cNvSpPr/>
          <p:nvPr userDrawn="1"/>
        </p:nvSpPr>
        <p:spPr>
          <a:xfrm rot="16200000">
            <a:off x="5602749" y="1224308"/>
            <a:ext cx="406000" cy="2081810"/>
          </a:xfrm>
          <a:prstGeom prst="round2SameRect">
            <a:avLst>
              <a:gd name="adj1" fmla="val 50000"/>
              <a:gd name="adj2" fmla="val 0"/>
            </a:avLst>
          </a:prstGeom>
          <a:noFill/>
          <a:ln w="25400">
            <a:gradFill>
              <a:gsLst>
                <a:gs pos="70000">
                  <a:srgbClr val="FF0000"/>
                </a:gs>
                <a:gs pos="0">
                  <a:srgbClr val="FF0000"/>
                </a:gs>
                <a:gs pos="94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4" name="Marcador de texto 14">
            <a:extLst>
              <a:ext uri="{FF2B5EF4-FFF2-40B4-BE49-F238E27FC236}">
                <a16:creationId xmlns:a16="http://schemas.microsoft.com/office/drawing/2014/main" id="{945D1B75-1127-5847-B0E6-A2304D622108}"/>
              </a:ext>
            </a:extLst>
          </p:cNvPr>
          <p:cNvSpPr>
            <a:spLocks noGrp="1"/>
          </p:cNvSpPr>
          <p:nvPr>
            <p:ph type="body" sz="quarter" idx="24" hasCustomPrompt="1"/>
          </p:nvPr>
        </p:nvSpPr>
        <p:spPr>
          <a:xfrm>
            <a:off x="4883010" y="2160894"/>
            <a:ext cx="1510029" cy="193899"/>
          </a:xfrm>
          <a:prstGeom prst="rect">
            <a:avLst/>
          </a:prstGeom>
        </p:spPr>
        <p:txBody>
          <a:bodyPr wrap="none" lIns="0" tIns="0" rIns="0" bIns="0">
            <a:spAutoFit/>
          </a:bodyPr>
          <a:lstStyle>
            <a:lvl1pPr marL="0" indent="0">
              <a:buFontTx/>
              <a:buNone/>
              <a:defRPr sz="1400" b="0" i="0">
                <a:solidFill>
                  <a:srgbClr val="FF0000"/>
                </a:solidFill>
                <a:latin typeface="HelveticaNeueLT Std" panose="020B0604020202020204" pitchFamily="34" charset="77"/>
              </a:defRPr>
            </a:lvl1pPr>
            <a:lvl2pPr marL="0" indent="0">
              <a:spcBef>
                <a:spcPts val="500"/>
              </a:spcBef>
              <a:buFontTx/>
              <a:buNone/>
              <a:defRPr sz="3500" b="0" i="0">
                <a:solidFill>
                  <a:schemeClr val="bg1"/>
                </a:solidFill>
                <a:latin typeface="HelveticaNeueLT Std Thin" panose="020B0403020202020204" pitchFamily="34" charset="77"/>
              </a:defRPr>
            </a:lvl2pPr>
          </a:lstStyle>
          <a:p>
            <a:pPr lvl="0"/>
            <a:r>
              <a:rPr lang="es-ES" dirty="0" err="1"/>
              <a:t>Lorem</a:t>
            </a:r>
            <a:r>
              <a:rPr lang="es-ES" dirty="0"/>
              <a:t> </a:t>
            </a:r>
            <a:r>
              <a:rPr lang="es-ES" dirty="0" err="1"/>
              <a:t>ipsum</a:t>
            </a:r>
            <a:r>
              <a:rPr lang="es-ES" dirty="0"/>
              <a:t> dolor</a:t>
            </a:r>
          </a:p>
        </p:txBody>
      </p:sp>
      <p:sp>
        <p:nvSpPr>
          <p:cNvPr id="45" name="Redondear rectángulo de esquina del mismo lado 44">
            <a:extLst>
              <a:ext uri="{FF2B5EF4-FFF2-40B4-BE49-F238E27FC236}">
                <a16:creationId xmlns:a16="http://schemas.microsoft.com/office/drawing/2014/main" id="{9760F1F4-583C-1C47-9E61-9B24DBE7391D}"/>
              </a:ext>
              <a:ext uri="{C183D7F6-B498-43B3-948B-1728B52AA6E4}">
                <adec:decorative xmlns:adec="http://schemas.microsoft.com/office/drawing/2017/decorative" xmlns="" val="1"/>
              </a:ext>
            </a:extLst>
          </p:cNvPr>
          <p:cNvSpPr/>
          <p:nvPr userDrawn="1"/>
        </p:nvSpPr>
        <p:spPr>
          <a:xfrm rot="16200000">
            <a:off x="8539573" y="1124868"/>
            <a:ext cx="622967" cy="2310194"/>
          </a:xfrm>
          <a:prstGeom prst="round2SameRect">
            <a:avLst>
              <a:gd name="adj1" fmla="val 50000"/>
              <a:gd name="adj2" fmla="val 0"/>
            </a:avLst>
          </a:prstGeom>
          <a:noFill/>
          <a:ln w="25400">
            <a:gradFill>
              <a:gsLst>
                <a:gs pos="43000">
                  <a:srgbClr val="FF0000"/>
                </a:gs>
                <a:gs pos="0">
                  <a:srgbClr val="FF0000"/>
                </a:gs>
                <a:gs pos="94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7" name="Marcador de texto 14">
            <a:extLst>
              <a:ext uri="{FF2B5EF4-FFF2-40B4-BE49-F238E27FC236}">
                <a16:creationId xmlns:a16="http://schemas.microsoft.com/office/drawing/2014/main" id="{C7E96E6B-B7D1-9E4B-907E-229A6A38B878}"/>
              </a:ext>
            </a:extLst>
          </p:cNvPr>
          <p:cNvSpPr>
            <a:spLocks noGrp="1"/>
          </p:cNvSpPr>
          <p:nvPr>
            <p:ph type="body" sz="quarter" idx="25" hasCustomPrompt="1"/>
          </p:nvPr>
        </p:nvSpPr>
        <p:spPr>
          <a:xfrm>
            <a:off x="7858575" y="2087653"/>
            <a:ext cx="1635063" cy="387798"/>
          </a:xfrm>
          <a:prstGeom prst="rect">
            <a:avLst/>
          </a:prstGeom>
        </p:spPr>
        <p:txBody>
          <a:bodyPr wrap="none" lIns="0" tIns="0" rIns="0" bIns="0">
            <a:spAutoFit/>
          </a:bodyPr>
          <a:lstStyle>
            <a:lvl1pPr marL="0" indent="0">
              <a:buFontTx/>
              <a:buNone/>
              <a:defRPr sz="1400" b="0" i="0">
                <a:solidFill>
                  <a:srgbClr val="FF0000"/>
                </a:solidFill>
                <a:latin typeface="HelveticaNeueLT Std" panose="020B0604020202020204" pitchFamily="34" charset="77"/>
              </a:defRPr>
            </a:lvl1pPr>
            <a:lvl2pPr marL="0" indent="0">
              <a:spcBef>
                <a:spcPts val="500"/>
              </a:spcBef>
              <a:buFontTx/>
              <a:buNone/>
              <a:defRPr sz="3500" b="0" i="0">
                <a:solidFill>
                  <a:schemeClr val="bg1"/>
                </a:solidFill>
                <a:latin typeface="HelveticaNeueLT Std Thin" panose="020B0403020202020204" pitchFamily="34" charset="77"/>
              </a:defRPr>
            </a:lvl2pPr>
          </a:lstStyle>
          <a:p>
            <a:pPr lvl="0"/>
            <a:r>
              <a:rPr lang="es-ES" dirty="0" err="1"/>
              <a:t>Lorem</a:t>
            </a:r>
            <a:r>
              <a:rPr lang="es-ES" dirty="0"/>
              <a:t> </a:t>
            </a:r>
            <a:r>
              <a:rPr lang="es-ES" dirty="0" err="1"/>
              <a:t>ipsum</a:t>
            </a:r>
            <a:r>
              <a:rPr lang="es-ES" dirty="0"/>
              <a:t> dolor</a:t>
            </a:r>
            <a:br>
              <a:rPr lang="es-ES" dirty="0"/>
            </a:br>
            <a:r>
              <a:rPr lang="es-ES" dirty="0" err="1"/>
              <a:t>sit</a:t>
            </a:r>
            <a:r>
              <a:rPr lang="es-ES" dirty="0"/>
              <a:t> </a:t>
            </a:r>
            <a:r>
              <a:rPr lang="es-ES" dirty="0" err="1"/>
              <a:t>amet</a:t>
            </a:r>
            <a:r>
              <a:rPr lang="es-ES" dirty="0"/>
              <a:t> </a:t>
            </a:r>
            <a:r>
              <a:rPr lang="es-ES" dirty="0" err="1"/>
              <a:t>consectetur</a:t>
            </a:r>
            <a:endParaRPr lang="es-ES" dirty="0"/>
          </a:p>
        </p:txBody>
      </p:sp>
      <p:sp>
        <p:nvSpPr>
          <p:cNvPr id="49" name="Redondear rectángulo de esquina del mismo lado 48">
            <a:extLst>
              <a:ext uri="{FF2B5EF4-FFF2-40B4-BE49-F238E27FC236}">
                <a16:creationId xmlns:a16="http://schemas.microsoft.com/office/drawing/2014/main" id="{8854137F-2983-B34C-B250-EA4E7081718F}"/>
              </a:ext>
              <a:ext uri="{C183D7F6-B498-43B3-948B-1728B52AA6E4}">
                <adec:decorative xmlns:adec="http://schemas.microsoft.com/office/drawing/2017/decorative" xmlns="" val="1"/>
              </a:ext>
            </a:extLst>
          </p:cNvPr>
          <p:cNvSpPr/>
          <p:nvPr userDrawn="1"/>
        </p:nvSpPr>
        <p:spPr>
          <a:xfrm rot="16200000">
            <a:off x="3406267" y="2006563"/>
            <a:ext cx="406000" cy="517300"/>
          </a:xfrm>
          <a:prstGeom prst="round2SameRect">
            <a:avLst>
              <a:gd name="adj1" fmla="val 50000"/>
              <a:gd name="adj2" fmla="val 0"/>
            </a:avLst>
          </a:prstGeom>
          <a:noFill/>
          <a:ln w="25400">
            <a:gradFill>
              <a:gsLst>
                <a:gs pos="0">
                  <a:srgbClr val="FF0000"/>
                </a:gs>
                <a:gs pos="63000">
                  <a:srgbClr val="FF0000"/>
                </a:gs>
                <a:gs pos="89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1" name="Marcador de texto 14">
            <a:extLst>
              <a:ext uri="{FF2B5EF4-FFF2-40B4-BE49-F238E27FC236}">
                <a16:creationId xmlns:a16="http://schemas.microsoft.com/office/drawing/2014/main" id="{ECA87C8E-FE20-6F41-A452-A5D994D6812A}"/>
              </a:ext>
            </a:extLst>
          </p:cNvPr>
          <p:cNvSpPr>
            <a:spLocks noGrp="1"/>
          </p:cNvSpPr>
          <p:nvPr>
            <p:ph type="body" sz="quarter" idx="26" hasCustomPrompt="1"/>
          </p:nvPr>
        </p:nvSpPr>
        <p:spPr>
          <a:xfrm>
            <a:off x="3468782" y="2160894"/>
            <a:ext cx="99386" cy="193899"/>
          </a:xfrm>
          <a:prstGeom prst="rect">
            <a:avLst/>
          </a:prstGeom>
        </p:spPr>
        <p:txBody>
          <a:bodyPr wrap="none" lIns="0" tIns="0" rIns="0" bIns="0">
            <a:spAutoFit/>
          </a:bodyPr>
          <a:lstStyle>
            <a:lvl1pPr marL="0" indent="0">
              <a:buFontTx/>
              <a:buNone/>
              <a:defRPr sz="1400" b="0" i="0">
                <a:solidFill>
                  <a:srgbClr val="FF0000"/>
                </a:solidFill>
                <a:latin typeface="HelveticaNeueLT Std" panose="020B0604020202020204" pitchFamily="34" charset="77"/>
              </a:defRPr>
            </a:lvl1pPr>
            <a:lvl2pPr marL="0" indent="0">
              <a:spcBef>
                <a:spcPts val="500"/>
              </a:spcBef>
              <a:buFontTx/>
              <a:buNone/>
              <a:defRPr sz="3500" b="0" i="0">
                <a:solidFill>
                  <a:schemeClr val="bg1"/>
                </a:solidFill>
                <a:latin typeface="HelveticaNeueLT Std Thin" panose="020B0403020202020204" pitchFamily="34" charset="77"/>
              </a:defRPr>
            </a:lvl2pPr>
          </a:lstStyle>
          <a:p>
            <a:pPr lvl="0"/>
            <a:r>
              <a:rPr lang="es-ES" dirty="0"/>
              <a:t>1</a:t>
            </a:r>
          </a:p>
        </p:txBody>
      </p:sp>
      <p:sp>
        <p:nvSpPr>
          <p:cNvPr id="63" name="Redondear rectángulo de esquina del mismo lado 62">
            <a:extLst>
              <a:ext uri="{FF2B5EF4-FFF2-40B4-BE49-F238E27FC236}">
                <a16:creationId xmlns:a16="http://schemas.microsoft.com/office/drawing/2014/main" id="{E93264F3-4A5D-B242-BF96-A98EF0BC36B0}"/>
              </a:ext>
              <a:ext uri="{C183D7F6-B498-43B3-948B-1728B52AA6E4}">
                <adec:decorative xmlns:adec="http://schemas.microsoft.com/office/drawing/2017/decorative" xmlns="" val="1"/>
              </a:ext>
            </a:extLst>
          </p:cNvPr>
          <p:cNvSpPr/>
          <p:nvPr userDrawn="1"/>
        </p:nvSpPr>
        <p:spPr>
          <a:xfrm rot="16200000">
            <a:off x="3148323" y="3527272"/>
            <a:ext cx="1263227" cy="3227068"/>
          </a:xfrm>
          <a:prstGeom prst="round2SameRect">
            <a:avLst>
              <a:gd name="adj1" fmla="val 50000"/>
              <a:gd name="adj2" fmla="val 0"/>
            </a:avLst>
          </a:prstGeom>
          <a:gradFill>
            <a:gsLst>
              <a:gs pos="0">
                <a:srgbClr val="FF0000"/>
              </a:gs>
              <a:gs pos="63000">
                <a:srgbClr val="FF0000"/>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4" name="Marcador de texto 14">
            <a:extLst>
              <a:ext uri="{FF2B5EF4-FFF2-40B4-BE49-F238E27FC236}">
                <a16:creationId xmlns:a16="http://schemas.microsoft.com/office/drawing/2014/main" id="{80D4A9AD-8B75-7C4E-B2C4-655638C53C7C}"/>
              </a:ext>
            </a:extLst>
          </p:cNvPr>
          <p:cNvSpPr>
            <a:spLocks noGrp="1"/>
          </p:cNvSpPr>
          <p:nvPr>
            <p:ph type="body" sz="quarter" idx="27" hasCustomPrompt="1"/>
          </p:nvPr>
        </p:nvSpPr>
        <p:spPr>
          <a:xfrm>
            <a:off x="2490898" y="4754302"/>
            <a:ext cx="2473668" cy="775597"/>
          </a:xfrm>
          <a:prstGeom prst="rect">
            <a:avLst/>
          </a:prstGeom>
        </p:spPr>
        <p:txBody>
          <a:bodyPr wrap="square" lIns="0" tIns="0" rIns="0" bIns="0">
            <a:spAutoFit/>
          </a:bodyPr>
          <a:lstStyle>
            <a:lvl1pPr marL="0" indent="0">
              <a:buFontTx/>
              <a:buNone/>
              <a:defRPr sz="1400" b="0" i="0">
                <a:solidFill>
                  <a:schemeClr val="bg1"/>
                </a:solidFill>
                <a:latin typeface="HelveticaNeueLT Std Lt" panose="020B0604020202020204" pitchFamily="34" charset="77"/>
              </a:defRPr>
            </a:lvl1pPr>
            <a:lvl2pPr marL="0" indent="0">
              <a:spcBef>
                <a:spcPts val="500"/>
              </a:spcBef>
              <a:buFontTx/>
              <a:buNone/>
              <a:defRPr sz="3500" b="0" i="0">
                <a:solidFill>
                  <a:schemeClr val="bg1"/>
                </a:solidFill>
                <a:latin typeface="HelveticaNeueLT Std Thin" panose="020B0403020202020204" pitchFamily="34" charset="77"/>
              </a:defRPr>
            </a:lvl2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r>
            <a:br>
              <a:rPr lang="es-ES" dirty="0"/>
            </a:br>
            <a:r>
              <a:rPr lang="es-ES" dirty="0" err="1"/>
              <a:t>consectetur</a:t>
            </a:r>
            <a:r>
              <a:rPr lang="es-ES" dirty="0"/>
              <a:t> </a:t>
            </a:r>
            <a:r>
              <a:rPr lang="es-ES" dirty="0" err="1"/>
              <a:t>adipiscing</a:t>
            </a:r>
            <a:r>
              <a:rPr lang="es-ES" dirty="0"/>
              <a:t> </a:t>
            </a:r>
            <a:r>
              <a:rPr lang="es-ES" dirty="0" err="1"/>
              <a:t>elit</a:t>
            </a:r>
            <a:r>
              <a:rPr lang="es-ES" dirty="0"/>
              <a:t/>
            </a:r>
            <a:br>
              <a:rPr lang="es-ES" dirty="0"/>
            </a:br>
            <a:r>
              <a:rPr lang="es-ES" dirty="0"/>
              <a:t>dolor </a:t>
            </a:r>
            <a:r>
              <a:rPr lang="es-ES" dirty="0" err="1"/>
              <a:t>amet</a:t>
            </a:r>
            <a:r>
              <a:rPr lang="es-ES" dirty="0"/>
              <a:t> </a:t>
            </a:r>
            <a:r>
              <a:rPr lang="es-ES" dirty="0" err="1"/>
              <a:t>lorem</a:t>
            </a:r>
            <a:r>
              <a:rPr lang="es-ES" dirty="0"/>
              <a:t> </a:t>
            </a:r>
            <a:r>
              <a:rPr lang="es-ES" dirty="0" err="1"/>
              <a:t>sit</a:t>
            </a:r>
            <a:r>
              <a:rPr lang="es-ES" dirty="0"/>
              <a:t> </a:t>
            </a:r>
            <a:r>
              <a:rPr lang="es-ES" dirty="0" err="1"/>
              <a:t>adipsicing</a:t>
            </a:r>
            <a:r>
              <a:rPr lang="es-ES" dirty="0"/>
              <a:t/>
            </a:r>
            <a:br>
              <a:rPr lang="es-ES" dirty="0"/>
            </a:br>
            <a:r>
              <a:rPr lang="es-ES" dirty="0" err="1"/>
              <a:t>consec</a:t>
            </a:r>
            <a:r>
              <a:rPr lang="es-ES" dirty="0"/>
              <a:t> </a:t>
            </a:r>
            <a:r>
              <a:rPr lang="es-ES" dirty="0" err="1"/>
              <a:t>lorem</a:t>
            </a:r>
            <a:r>
              <a:rPr lang="es-ES" dirty="0"/>
              <a:t> dolor </a:t>
            </a:r>
            <a:r>
              <a:rPr lang="es-ES" dirty="0" err="1"/>
              <a:t>sit</a:t>
            </a:r>
            <a:endParaRPr lang="es-ES" dirty="0"/>
          </a:p>
        </p:txBody>
      </p:sp>
    </p:spTree>
    <p:extLst>
      <p:ext uri="{BB962C8B-B14F-4D97-AF65-F5344CB8AC3E}">
        <p14:creationId xmlns:p14="http://schemas.microsoft.com/office/powerpoint/2010/main" val="3829764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ema en Blanc Accio EIC">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64889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ca-ES"/>
              <a:t>Feu clic aquí per editar l'estil</a:t>
            </a:r>
          </a:p>
        </p:txBody>
      </p:sp>
      <p:sp>
        <p:nvSpPr>
          <p:cNvPr id="3" name="2 Marcador de contenido"/>
          <p:cNvSpPr>
            <a:spLocks noGrp="1"/>
          </p:cNvSpPr>
          <p:nvPr>
            <p:ph idx="1"/>
          </p:nvPr>
        </p:nvSpPr>
        <p:spPr>
          <a:xfrm>
            <a:off x="609600" y="1600202"/>
            <a:ext cx="10972800" cy="4525963"/>
          </a:xfrm>
          <a:prstGeom prst="rect">
            <a:avLst/>
          </a:prstGeom>
        </p:spPr>
        <p:txBody>
          <a:bodyPr/>
          <a:lstStyle/>
          <a:p>
            <a:pPr lvl="0"/>
            <a:r>
              <a:rPr lang="ca-ES"/>
              <a:t>Feu clic aquí per editar estils</a:t>
            </a:r>
          </a:p>
          <a:p>
            <a:pPr lvl="1"/>
            <a:r>
              <a:rPr lang="ca-ES"/>
              <a:t>Segon nivell</a:t>
            </a:r>
          </a:p>
          <a:p>
            <a:pPr lvl="2"/>
            <a:r>
              <a:rPr lang="ca-ES"/>
              <a:t>Tercer nivell</a:t>
            </a:r>
          </a:p>
          <a:p>
            <a:pPr lvl="3"/>
            <a:r>
              <a:rPr lang="ca-ES"/>
              <a:t>Quart nivell</a:t>
            </a:r>
          </a:p>
          <a:p>
            <a:pPr lvl="4"/>
            <a:r>
              <a:rPr lang="ca-ES"/>
              <a:t>Cinquè nivell</a:t>
            </a:r>
          </a:p>
        </p:txBody>
      </p:sp>
      <p:sp>
        <p:nvSpPr>
          <p:cNvPr id="4" name="3 Marcador de fecha"/>
          <p:cNvSpPr>
            <a:spLocks noGrp="1"/>
          </p:cNvSpPr>
          <p:nvPr>
            <p:ph type="dt" sz="half" idx="10"/>
          </p:nvPr>
        </p:nvSpPr>
        <p:spPr>
          <a:xfrm>
            <a:off x="609600" y="6356352"/>
            <a:ext cx="2844800" cy="365125"/>
          </a:xfrm>
          <a:prstGeom prst="rect">
            <a:avLst/>
          </a:prstGeom>
        </p:spPr>
        <p:txBody>
          <a:bodyPr/>
          <a:lstStyle/>
          <a:p>
            <a:fld id="{41CA2AFF-07DF-4370-8ABA-1C60F3823893}" type="datetimeFigureOut">
              <a:rPr lang="ca-ES" smtClean="0"/>
              <a:pPr/>
              <a:t>08/07/2024</a:t>
            </a:fld>
            <a:endParaRPr lang="ca-ES"/>
          </a:p>
        </p:txBody>
      </p:sp>
      <p:sp>
        <p:nvSpPr>
          <p:cNvPr id="5" name="4 Marcador de pie de página"/>
          <p:cNvSpPr>
            <a:spLocks noGrp="1"/>
          </p:cNvSpPr>
          <p:nvPr>
            <p:ph type="ftr" sz="quarter" idx="11"/>
          </p:nvPr>
        </p:nvSpPr>
        <p:spPr>
          <a:xfrm>
            <a:off x="4165600" y="6356352"/>
            <a:ext cx="3860800" cy="365125"/>
          </a:xfrm>
          <a:prstGeom prst="rect">
            <a:avLst/>
          </a:prstGeom>
        </p:spPr>
        <p:txBody>
          <a:bodyPr/>
          <a:lstStyle/>
          <a:p>
            <a:endParaRPr lang="ca-ES"/>
          </a:p>
        </p:txBody>
      </p:sp>
      <p:sp>
        <p:nvSpPr>
          <p:cNvPr id="6" name="5 Marcador de número de diapositiva"/>
          <p:cNvSpPr>
            <a:spLocks noGrp="1"/>
          </p:cNvSpPr>
          <p:nvPr>
            <p:ph type="sldNum" sz="quarter" idx="12"/>
          </p:nvPr>
        </p:nvSpPr>
        <p:spPr>
          <a:xfrm>
            <a:off x="8737600" y="6356352"/>
            <a:ext cx="2844800" cy="365125"/>
          </a:xfrm>
          <a:prstGeom prst="rect">
            <a:avLst/>
          </a:prstGeom>
        </p:spPr>
        <p:txBody>
          <a:bodyPr/>
          <a:lstStyle/>
          <a:p>
            <a:fld id="{A771F36E-5EE3-466E-9619-A48E4E807B88}" type="slidenum">
              <a:rPr lang="ca-ES" smtClean="0"/>
              <a:pPr/>
              <a:t>‹#›</a:t>
            </a:fld>
            <a:endParaRPr lang="ca-ES"/>
          </a:p>
        </p:txBody>
      </p:sp>
    </p:spTree>
    <p:extLst>
      <p:ext uri="{BB962C8B-B14F-4D97-AF65-F5344CB8AC3E}">
        <p14:creationId xmlns:p14="http://schemas.microsoft.com/office/powerpoint/2010/main" val="2278634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ortada Sectorials">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7415F96C-2706-42C6-9553-529DD9364CB1}"/>
              </a:ext>
            </a:extLst>
          </p:cNvPr>
          <p:cNvSpPr>
            <a:spLocks noGrp="1"/>
          </p:cNvSpPr>
          <p:nvPr>
            <p:ph type="title" hasCustomPrompt="1"/>
          </p:nvPr>
        </p:nvSpPr>
        <p:spPr>
          <a:xfrm>
            <a:off x="585642" y="1250072"/>
            <a:ext cx="6111003" cy="484748"/>
          </a:xfrm>
          <a:prstGeom prst="rect">
            <a:avLst/>
          </a:prstGeom>
        </p:spPr>
        <p:txBody>
          <a:bodyPr lIns="0" tIns="0"/>
          <a:lstStyle>
            <a:lvl1pPr>
              <a:defRPr lang="es-ES" sz="3500" b="0" i="0" kern="1200" dirty="0">
                <a:solidFill>
                  <a:schemeClr val="bg1"/>
                </a:solidFill>
                <a:latin typeface="HelveticaNeueLT Std Thin" panose="020B0403020202020204" pitchFamily="34" charset="77"/>
                <a:ea typeface="+mn-ea"/>
                <a:cs typeface="+mn-cs"/>
              </a:defRPr>
            </a:lvl1pPr>
          </a:lstStyle>
          <a:p>
            <a:pPr marL="0" lvl="0" indent="0" algn="l" defTabSz="914400" rtl="0" eaLnBrk="1" latinLnBrk="0" hangingPunct="1">
              <a:lnSpc>
                <a:spcPct val="90000"/>
              </a:lnSpc>
              <a:spcBef>
                <a:spcPts val="1000"/>
              </a:spcBef>
              <a:buFontTx/>
              <a:buNone/>
            </a:pPr>
            <a:r>
              <a:rPr lang="ca-ES" noProof="0" dirty="0"/>
              <a:t>El sector TIC</a:t>
            </a:r>
          </a:p>
        </p:txBody>
      </p:sp>
      <p:pic>
        <p:nvPicPr>
          <p:cNvPr id="4" name="Imatge 3">
            <a:extLst>
              <a:ext uri="{FF2B5EF4-FFF2-40B4-BE49-F238E27FC236}">
                <a16:creationId xmlns:a16="http://schemas.microsoft.com/office/drawing/2014/main" id="{7D30C42A-EA28-41F0-8903-A2742D6CA37B}"/>
              </a:ext>
            </a:extLst>
          </p:cNvPr>
          <p:cNvPicPr>
            <a:picLocks noChangeAspect="1"/>
          </p:cNvPicPr>
          <p:nvPr userDrawn="1"/>
        </p:nvPicPr>
        <p:blipFill rotWithShape="1">
          <a:blip r:embed="rId2"/>
          <a:srcRect b="11990"/>
          <a:stretch/>
        </p:blipFill>
        <p:spPr>
          <a:xfrm>
            <a:off x="0" y="0"/>
            <a:ext cx="12192000" cy="6035674"/>
          </a:xfrm>
          <a:prstGeom prst="rect">
            <a:avLst/>
          </a:prstGeom>
        </p:spPr>
      </p:pic>
      <p:sp>
        <p:nvSpPr>
          <p:cNvPr id="7" name="Redondear rectángulo de esquina del mismo lado 6">
            <a:extLst>
              <a:ext uri="{FF2B5EF4-FFF2-40B4-BE49-F238E27FC236}">
                <a16:creationId xmlns:a16="http://schemas.microsoft.com/office/drawing/2014/main" id="{467C8575-D198-5745-952A-CEAB5BA8471E}"/>
              </a:ext>
              <a:ext uri="{C183D7F6-B498-43B3-948B-1728B52AA6E4}">
                <adec:decorative xmlns:adec="http://schemas.microsoft.com/office/drawing/2017/decorative" xmlns="" val="1"/>
              </a:ext>
            </a:extLst>
          </p:cNvPr>
          <p:cNvSpPr/>
          <p:nvPr userDrawn="1"/>
        </p:nvSpPr>
        <p:spPr>
          <a:xfrm rot="16200000">
            <a:off x="1898871" y="-537363"/>
            <a:ext cx="914399" cy="4059614"/>
          </a:xfrm>
          <a:prstGeom prst="round2SameRect">
            <a:avLst>
              <a:gd name="adj1" fmla="val 50000"/>
              <a:gd name="adj2" fmla="val 0"/>
            </a:avLst>
          </a:prstGeom>
          <a:noFill/>
          <a:ln w="31750">
            <a:gradFill>
              <a:gsLst>
                <a:gs pos="95000">
                  <a:schemeClr val="bg1">
                    <a:alpha val="0"/>
                  </a:schemeClr>
                </a:gs>
                <a:gs pos="63000">
                  <a:srgbClr val="FF0000"/>
                </a:gs>
                <a:gs pos="0">
                  <a:srgbClr val="FF0000"/>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dondear rectángulo de esquina del mismo lado 8">
            <a:extLst>
              <a:ext uri="{FF2B5EF4-FFF2-40B4-BE49-F238E27FC236}">
                <a16:creationId xmlns:a16="http://schemas.microsoft.com/office/drawing/2014/main" id="{9C4760AE-37FE-2746-A925-AB98C6B07664}"/>
              </a:ext>
              <a:ext uri="{C183D7F6-B498-43B3-948B-1728B52AA6E4}">
                <adec:decorative xmlns:adec="http://schemas.microsoft.com/office/drawing/2017/decorative" xmlns="" val="1"/>
              </a:ext>
            </a:extLst>
          </p:cNvPr>
          <p:cNvSpPr/>
          <p:nvPr userDrawn="1"/>
        </p:nvSpPr>
        <p:spPr>
          <a:xfrm rot="5400000">
            <a:off x="2173592" y="638510"/>
            <a:ext cx="914400" cy="3510171"/>
          </a:xfrm>
          <a:prstGeom prst="round2SameRect">
            <a:avLst>
              <a:gd name="adj1" fmla="val 50000"/>
              <a:gd name="adj2" fmla="val 0"/>
            </a:avLst>
          </a:prstGeom>
          <a:gradFill>
            <a:gsLst>
              <a:gs pos="0">
                <a:srgbClr val="FF0000"/>
              </a:gs>
              <a:gs pos="78000">
                <a:srgbClr val="FF0000">
                  <a:lumMod val="100000"/>
                </a:srgb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Marcador de texto 14">
            <a:extLst>
              <a:ext uri="{FF2B5EF4-FFF2-40B4-BE49-F238E27FC236}">
                <a16:creationId xmlns:a16="http://schemas.microsoft.com/office/drawing/2014/main" id="{DE612FC5-B0D8-3944-8887-77CF8029D1B8}"/>
              </a:ext>
            </a:extLst>
          </p:cNvPr>
          <p:cNvSpPr>
            <a:spLocks noGrp="1"/>
          </p:cNvSpPr>
          <p:nvPr>
            <p:ph type="body" sz="quarter" idx="12" hasCustomPrompt="1"/>
          </p:nvPr>
        </p:nvSpPr>
        <p:spPr>
          <a:xfrm>
            <a:off x="875706" y="2151221"/>
            <a:ext cx="3242721" cy="484748"/>
          </a:xfrm>
          <a:prstGeom prst="rect">
            <a:avLst/>
          </a:prstGeom>
        </p:spPr>
        <p:txBody>
          <a:bodyPr wrap="square" lIns="0" tIns="0" rIns="0" bIns="0">
            <a:spAutoFit/>
          </a:bodyPr>
          <a:lstStyle>
            <a:lvl1pPr marL="0" indent="0" algn="r">
              <a:buFontTx/>
              <a:buNone/>
              <a:defRPr sz="3500" b="0" i="0">
                <a:solidFill>
                  <a:schemeClr val="bg1"/>
                </a:solidFill>
                <a:latin typeface="HelveticaNeueLT Std Thin" panose="020B0403020202020204" pitchFamily="34" charset="77"/>
              </a:defRPr>
            </a:lvl1pPr>
            <a:lvl2pPr marL="0" indent="0">
              <a:spcBef>
                <a:spcPts val="500"/>
              </a:spcBef>
              <a:buFontTx/>
              <a:buNone/>
              <a:defRPr sz="3500" b="0" i="0">
                <a:solidFill>
                  <a:schemeClr val="bg1"/>
                </a:solidFill>
                <a:latin typeface="HelveticaNeueLT Std Thin" panose="020B0403020202020204" pitchFamily="34" charset="77"/>
              </a:defRPr>
            </a:lvl2pPr>
          </a:lstStyle>
          <a:p>
            <a:pPr lvl="0"/>
            <a:r>
              <a:rPr lang="ca-ES" noProof="0" dirty="0"/>
              <a:t>a Catalunya</a:t>
            </a:r>
          </a:p>
        </p:txBody>
      </p:sp>
      <p:sp>
        <p:nvSpPr>
          <p:cNvPr id="11" name="Marcador de texto 20">
            <a:extLst>
              <a:ext uri="{FF2B5EF4-FFF2-40B4-BE49-F238E27FC236}">
                <a16:creationId xmlns:a16="http://schemas.microsoft.com/office/drawing/2014/main" id="{C8D11FB9-07A5-4E41-9FB4-52CEB84F8957}"/>
              </a:ext>
            </a:extLst>
          </p:cNvPr>
          <p:cNvSpPr>
            <a:spLocks noGrp="1"/>
          </p:cNvSpPr>
          <p:nvPr>
            <p:ph type="body" sz="quarter" idx="11" hasCustomPrompt="1"/>
          </p:nvPr>
        </p:nvSpPr>
        <p:spPr>
          <a:xfrm>
            <a:off x="622300" y="461573"/>
            <a:ext cx="4571093" cy="204788"/>
          </a:xfrm>
          <a:prstGeom prst="rect">
            <a:avLst/>
          </a:prstGeom>
        </p:spPr>
        <p:txBody>
          <a:bodyPr lIns="0" tIns="0" rIns="0" bIns="0" anchor="b" anchorCtr="0"/>
          <a:lstStyle>
            <a:lvl1pPr marL="0" indent="0">
              <a:buFontTx/>
              <a:buNone/>
              <a:defRPr sz="1400" b="0" i="0">
                <a:solidFill>
                  <a:schemeClr val="bg1"/>
                </a:solidFill>
                <a:latin typeface="HelveticaNeueLT Std Lt" panose="020B0403020202020204" pitchFamily="34" charset="77"/>
              </a:defRPr>
            </a:lvl1pPr>
          </a:lstStyle>
          <a:p>
            <a:pPr lvl="0"/>
            <a:r>
              <a:rPr lang="ca-ES" noProof="0" dirty="0"/>
              <a:t>Descripció del document</a:t>
            </a:r>
          </a:p>
        </p:txBody>
      </p:sp>
    </p:spTree>
    <p:extLst>
      <p:ext uri="{BB962C8B-B14F-4D97-AF65-F5344CB8AC3E}">
        <p14:creationId xmlns:p14="http://schemas.microsoft.com/office/powerpoint/2010/main" val="41290857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Diapositiva de títol">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FDCE203D-807E-47EB-88D4-A6595D1BA682}"/>
              </a:ext>
            </a:extLst>
          </p:cNvPr>
          <p:cNvSpPr>
            <a:spLocks noGrp="1"/>
          </p:cNvSpPr>
          <p:nvPr>
            <p:ph type="ctrTitle"/>
          </p:nvPr>
        </p:nvSpPr>
        <p:spPr>
          <a:xfrm>
            <a:off x="1524000" y="1122363"/>
            <a:ext cx="9144000" cy="2387600"/>
          </a:xfrm>
        </p:spPr>
        <p:txBody>
          <a:bodyPr anchor="b"/>
          <a:lstStyle>
            <a:lvl1pPr algn="ctr">
              <a:defRPr sz="4875"/>
            </a:lvl1pPr>
          </a:lstStyle>
          <a:p>
            <a:r>
              <a:rPr lang="ca-ES"/>
              <a:t>Feu clic aquí per editar l'estil</a:t>
            </a:r>
            <a:endParaRPr lang="en-GB"/>
          </a:p>
        </p:txBody>
      </p:sp>
      <p:sp>
        <p:nvSpPr>
          <p:cNvPr id="3" name="Subtítol 2">
            <a:extLst>
              <a:ext uri="{FF2B5EF4-FFF2-40B4-BE49-F238E27FC236}">
                <a16:creationId xmlns:a16="http://schemas.microsoft.com/office/drawing/2014/main" id="{528B970C-B182-4639-BF72-53226938797C}"/>
              </a:ext>
            </a:extLst>
          </p:cNvPr>
          <p:cNvSpPr>
            <a:spLocks noGrp="1"/>
          </p:cNvSpPr>
          <p:nvPr>
            <p:ph type="subTitle" idx="1"/>
          </p:nvPr>
        </p:nvSpPr>
        <p:spPr>
          <a:xfrm>
            <a:off x="1524000" y="3602038"/>
            <a:ext cx="91440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ca-ES"/>
              <a:t>Feu clic aquí per editar l'estil de subtítols del patró</a:t>
            </a:r>
            <a:endParaRPr lang="en-GB"/>
          </a:p>
        </p:txBody>
      </p:sp>
      <p:sp>
        <p:nvSpPr>
          <p:cNvPr id="4" name="Contenidor de data 3">
            <a:extLst>
              <a:ext uri="{FF2B5EF4-FFF2-40B4-BE49-F238E27FC236}">
                <a16:creationId xmlns:a16="http://schemas.microsoft.com/office/drawing/2014/main" id="{E9E59E83-A533-4B92-95D7-831A8EE64EDC}"/>
              </a:ext>
            </a:extLst>
          </p:cNvPr>
          <p:cNvSpPr>
            <a:spLocks noGrp="1"/>
          </p:cNvSpPr>
          <p:nvPr>
            <p:ph type="dt" sz="half" idx="10"/>
          </p:nvPr>
        </p:nvSpPr>
        <p:spPr/>
        <p:txBody>
          <a:bodyPr/>
          <a:lstStyle/>
          <a:p>
            <a:fld id="{4EC333F2-A8F2-46B8-8A76-18577874CA56}" type="datetimeFigureOut">
              <a:rPr lang="en-GB" smtClean="0"/>
              <a:t>08/07/2024</a:t>
            </a:fld>
            <a:endParaRPr lang="en-GB"/>
          </a:p>
        </p:txBody>
      </p:sp>
      <p:sp>
        <p:nvSpPr>
          <p:cNvPr id="5" name="Contenidor de peu de pàgina 4">
            <a:extLst>
              <a:ext uri="{FF2B5EF4-FFF2-40B4-BE49-F238E27FC236}">
                <a16:creationId xmlns:a16="http://schemas.microsoft.com/office/drawing/2014/main" id="{19BC3024-1754-49F4-A3A4-F94987EB6EA6}"/>
              </a:ext>
            </a:extLst>
          </p:cNvPr>
          <p:cNvSpPr>
            <a:spLocks noGrp="1"/>
          </p:cNvSpPr>
          <p:nvPr>
            <p:ph type="ftr" sz="quarter" idx="11"/>
          </p:nvPr>
        </p:nvSpPr>
        <p:spPr/>
        <p:txBody>
          <a:bodyPr/>
          <a:lstStyle/>
          <a:p>
            <a:endParaRPr lang="en-GB"/>
          </a:p>
        </p:txBody>
      </p:sp>
      <p:sp>
        <p:nvSpPr>
          <p:cNvPr id="6" name="Contenidor de número de diapositiva 5">
            <a:extLst>
              <a:ext uri="{FF2B5EF4-FFF2-40B4-BE49-F238E27FC236}">
                <a16:creationId xmlns:a16="http://schemas.microsoft.com/office/drawing/2014/main" id="{3F52FB45-5361-46E8-96EC-8B8AA0660346}"/>
              </a:ext>
            </a:extLst>
          </p:cNvPr>
          <p:cNvSpPr>
            <a:spLocks noGrp="1"/>
          </p:cNvSpPr>
          <p:nvPr>
            <p:ph type="sldNum" sz="quarter" idx="12"/>
          </p:nvPr>
        </p:nvSpPr>
        <p:spPr/>
        <p:txBody>
          <a:bodyPr/>
          <a:lstStyle/>
          <a:p>
            <a:fld id="{1B8D2EA7-78EE-4E4B-A058-6942235E04E3}" type="slidenum">
              <a:rPr lang="en-GB" smtClean="0"/>
              <a:t>‹#›</a:t>
            </a:fld>
            <a:endParaRPr lang="en-GB"/>
          </a:p>
        </p:txBody>
      </p:sp>
    </p:spTree>
    <p:extLst>
      <p:ext uri="{BB962C8B-B14F-4D97-AF65-F5344CB8AC3E}">
        <p14:creationId xmlns:p14="http://schemas.microsoft.com/office/powerpoint/2010/main" val="3397855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Obertura seccio (1 línia)">
    <p:bg>
      <p:bgPr>
        <a:solidFill>
          <a:srgbClr val="80ACD1"/>
        </a:solidFill>
        <a:effectLst/>
      </p:bgPr>
    </p:bg>
    <p:spTree>
      <p:nvGrpSpPr>
        <p:cNvPr id="1" name=""/>
        <p:cNvGrpSpPr/>
        <p:nvPr/>
      </p:nvGrpSpPr>
      <p:grpSpPr>
        <a:xfrm>
          <a:off x="0" y="0"/>
          <a:ext cx="0" cy="0"/>
          <a:chOff x="0" y="0"/>
          <a:chExt cx="0" cy="0"/>
        </a:xfrm>
      </p:grpSpPr>
      <p:sp>
        <p:nvSpPr>
          <p:cNvPr id="9" name="Redondear rectángulo de esquina del mismo lado 8">
            <a:extLst>
              <a:ext uri="{FF2B5EF4-FFF2-40B4-BE49-F238E27FC236}">
                <a16:creationId xmlns:a16="http://schemas.microsoft.com/office/drawing/2014/main" id="{9C4760AE-37FE-2746-A925-AB98C6B07664}"/>
              </a:ext>
              <a:ext uri="{C183D7F6-B498-43B3-948B-1728B52AA6E4}">
                <adec:decorative xmlns:adec="http://schemas.microsoft.com/office/drawing/2017/decorative" xmlns="" val="1"/>
              </a:ext>
            </a:extLst>
          </p:cNvPr>
          <p:cNvSpPr/>
          <p:nvPr userDrawn="1"/>
        </p:nvSpPr>
        <p:spPr>
          <a:xfrm rot="16200000">
            <a:off x="3079752" y="-1339859"/>
            <a:ext cx="914399" cy="6451602"/>
          </a:xfrm>
          <a:prstGeom prst="round2SameRect">
            <a:avLst>
              <a:gd name="adj1" fmla="val 50000"/>
              <a:gd name="adj2" fmla="val 0"/>
            </a:avLst>
          </a:prstGeom>
          <a:gradFill>
            <a:gsLst>
              <a:gs pos="0">
                <a:srgbClr val="FF0000"/>
              </a:gs>
              <a:gs pos="75000">
                <a:srgbClr val="FF0000">
                  <a:lumMod val="100000"/>
                </a:srgb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 name="Títol 1">
            <a:extLst>
              <a:ext uri="{FF2B5EF4-FFF2-40B4-BE49-F238E27FC236}">
                <a16:creationId xmlns:a16="http://schemas.microsoft.com/office/drawing/2014/main" id="{D8174089-784B-4434-8F81-58C7CFDB502A}"/>
              </a:ext>
            </a:extLst>
          </p:cNvPr>
          <p:cNvSpPr>
            <a:spLocks noGrp="1"/>
          </p:cNvSpPr>
          <p:nvPr>
            <p:ph type="title" hasCustomPrompt="1"/>
          </p:nvPr>
        </p:nvSpPr>
        <p:spPr>
          <a:xfrm>
            <a:off x="570529" y="1643569"/>
            <a:ext cx="5159711" cy="484748"/>
          </a:xfrm>
          <a:prstGeom prst="rect">
            <a:avLst/>
          </a:prstGeom>
        </p:spPr>
        <p:txBody>
          <a:bodyPr lIns="0" tIns="0"/>
          <a:lstStyle>
            <a:lvl1pPr>
              <a:defRPr lang="es-ES" sz="3500" b="0" i="0" kern="1200" dirty="0">
                <a:solidFill>
                  <a:schemeClr val="bg1"/>
                </a:solidFill>
                <a:latin typeface="HelveticaNeueLT Std Thin" panose="020B0403020202020204" pitchFamily="34" charset="77"/>
                <a:ea typeface="+mn-ea"/>
                <a:cs typeface="+mn-cs"/>
              </a:defRPr>
            </a:lvl1pPr>
          </a:lstStyle>
          <a:p>
            <a:pPr marL="0" lvl="0" indent="0" algn="l" defTabSz="914400" rtl="0" eaLnBrk="1" latinLnBrk="0" hangingPunct="1">
              <a:lnSpc>
                <a:spcPct val="90000"/>
              </a:lnSpc>
              <a:spcBef>
                <a:spcPts val="1000"/>
              </a:spcBef>
              <a:buFontTx/>
              <a:buNone/>
            </a:pPr>
            <a:r>
              <a:rPr lang="ca-ES" noProof="0" dirty="0"/>
              <a:t>Subtítol una </a:t>
            </a:r>
            <a:r>
              <a:rPr lang="ca-ES" noProof="0" dirty="0" err="1"/>
              <a:t>línea</a:t>
            </a:r>
            <a:r>
              <a:rPr lang="ca-ES" noProof="0" dirty="0"/>
              <a:t> de text</a:t>
            </a:r>
          </a:p>
        </p:txBody>
      </p:sp>
      <p:sp>
        <p:nvSpPr>
          <p:cNvPr id="8" name="Marcador de texto 14">
            <a:extLst>
              <a:ext uri="{FF2B5EF4-FFF2-40B4-BE49-F238E27FC236}">
                <a16:creationId xmlns:a16="http://schemas.microsoft.com/office/drawing/2014/main" id="{EC62CCF5-3C55-A84A-B84A-EA6933C0BAC1}"/>
              </a:ext>
            </a:extLst>
          </p:cNvPr>
          <p:cNvSpPr>
            <a:spLocks noGrp="1"/>
          </p:cNvSpPr>
          <p:nvPr>
            <p:ph type="body" sz="quarter" idx="13" hasCustomPrompt="1"/>
          </p:nvPr>
        </p:nvSpPr>
        <p:spPr>
          <a:xfrm>
            <a:off x="622300" y="785481"/>
            <a:ext cx="2498107" cy="221599"/>
          </a:xfrm>
          <a:prstGeom prst="rect">
            <a:avLst/>
          </a:prstGeom>
        </p:spPr>
        <p:txBody>
          <a:bodyPr wrap="square" lIns="0" tIns="0" rIns="0" bIns="0">
            <a:spAutoFit/>
          </a:bodyPr>
          <a:lstStyle>
            <a:lvl1pPr marL="0" indent="0">
              <a:buFontTx/>
              <a:buNone/>
              <a:defRPr sz="1600" b="0" i="0">
                <a:solidFill>
                  <a:srgbClr val="424242"/>
                </a:solidFill>
                <a:latin typeface="HelveticaNeueLT Std Lt" panose="020B0403020202020204" pitchFamily="34" charset="77"/>
              </a:defRPr>
            </a:lvl1pPr>
            <a:lvl2pPr marL="0" indent="0">
              <a:spcBef>
                <a:spcPts val="500"/>
              </a:spcBef>
              <a:buFontTx/>
              <a:buNone/>
              <a:defRPr sz="3500" b="0" i="0">
                <a:solidFill>
                  <a:schemeClr val="bg1"/>
                </a:solidFill>
                <a:latin typeface="HelveticaNeueLT Std Thin" panose="020B0403020202020204" pitchFamily="34" charset="77"/>
              </a:defRPr>
            </a:lvl2pPr>
          </a:lstStyle>
          <a:p>
            <a:pPr lvl="0"/>
            <a:r>
              <a:rPr lang="ca-ES" noProof="0" dirty="0"/>
              <a:t>Capítol de la </a:t>
            </a:r>
            <a:r>
              <a:rPr lang="ca-ES" noProof="0" dirty="0" err="1"/>
              <a:t>subportada</a:t>
            </a:r>
            <a:endParaRPr lang="ca-ES" noProof="0" dirty="0"/>
          </a:p>
        </p:txBody>
      </p:sp>
      <p:sp>
        <p:nvSpPr>
          <p:cNvPr id="7" name="CuadroTexto 6">
            <a:extLst>
              <a:ext uri="{FF2B5EF4-FFF2-40B4-BE49-F238E27FC236}">
                <a16:creationId xmlns:a16="http://schemas.microsoft.com/office/drawing/2014/main" id="{3AA87A90-8A63-C14A-A930-6773C2E03D38}"/>
              </a:ext>
            </a:extLst>
          </p:cNvPr>
          <p:cNvSpPr txBox="1"/>
          <p:nvPr userDrawn="1"/>
        </p:nvSpPr>
        <p:spPr>
          <a:xfrm>
            <a:off x="10667028" y="447783"/>
            <a:ext cx="894735" cy="204788"/>
          </a:xfrm>
          <a:prstGeom prst="rect">
            <a:avLst/>
          </a:prstGeom>
          <a:noFill/>
        </p:spPr>
        <p:txBody>
          <a:bodyPr wrap="square" lIns="0" tIns="0" rIns="0" bIns="0" rtlCol="0" anchor="b">
            <a:noAutofit/>
          </a:bodyPr>
          <a:lstStyle/>
          <a:p>
            <a:pPr algn="r"/>
            <a:fld id="{273BF2AF-3D77-874B-8939-73755AEB327A}" type="slidenum">
              <a:rPr lang="es-ES" sz="900" b="0" i="0" kern="1200" smtClean="0">
                <a:solidFill>
                  <a:srgbClr val="424242"/>
                </a:solidFill>
                <a:latin typeface="HelveticaNeueLT Std Lt" panose="020B0403020202020204" pitchFamily="34" charset="77"/>
                <a:ea typeface="+mn-ea"/>
                <a:cs typeface="+mn-cs"/>
              </a:rPr>
              <a:pPr algn="r"/>
              <a:t>‹#›</a:t>
            </a:fld>
            <a:endParaRPr lang="es-ES" sz="900" b="0" i="0" kern="1200" dirty="0">
              <a:solidFill>
                <a:srgbClr val="424242"/>
              </a:solidFill>
              <a:latin typeface="HelveticaNeueLT Std Lt" panose="020B0403020202020204" pitchFamily="34" charset="77"/>
              <a:ea typeface="+mn-ea"/>
              <a:cs typeface="+mn-cs"/>
            </a:endParaRPr>
          </a:p>
        </p:txBody>
      </p:sp>
    </p:spTree>
    <p:extLst>
      <p:ext uri="{BB962C8B-B14F-4D97-AF65-F5344CB8AC3E}">
        <p14:creationId xmlns:p14="http://schemas.microsoft.com/office/powerpoint/2010/main" val="501600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Obertura secció (2 línies)">
    <p:bg>
      <p:bgPr>
        <a:solidFill>
          <a:srgbClr val="80ACD1"/>
        </a:solidFill>
        <a:effectLst/>
      </p:bgPr>
    </p:bg>
    <p:spTree>
      <p:nvGrpSpPr>
        <p:cNvPr id="1" name=""/>
        <p:cNvGrpSpPr/>
        <p:nvPr/>
      </p:nvGrpSpPr>
      <p:grpSpPr>
        <a:xfrm>
          <a:off x="0" y="0"/>
          <a:ext cx="0" cy="0"/>
          <a:chOff x="0" y="0"/>
          <a:chExt cx="0" cy="0"/>
        </a:xfrm>
      </p:grpSpPr>
      <p:sp>
        <p:nvSpPr>
          <p:cNvPr id="10" name="Redondear rectángulo de esquina del mismo lado 9">
            <a:extLst>
              <a:ext uri="{FF2B5EF4-FFF2-40B4-BE49-F238E27FC236}">
                <a16:creationId xmlns:a16="http://schemas.microsoft.com/office/drawing/2014/main" id="{3A4AED70-364B-9B48-99B6-6EC4472B6E23}"/>
              </a:ext>
              <a:ext uri="{C183D7F6-B498-43B3-948B-1728B52AA6E4}">
                <adec:decorative xmlns:adec="http://schemas.microsoft.com/office/drawing/2017/decorative" xmlns="" val="1"/>
              </a:ext>
            </a:extLst>
          </p:cNvPr>
          <p:cNvSpPr/>
          <p:nvPr userDrawn="1"/>
        </p:nvSpPr>
        <p:spPr>
          <a:xfrm rot="16200000">
            <a:off x="2971800" y="-1231908"/>
            <a:ext cx="1612900" cy="6934200"/>
          </a:xfrm>
          <a:prstGeom prst="round2SameRect">
            <a:avLst>
              <a:gd name="adj1" fmla="val 50000"/>
              <a:gd name="adj2" fmla="val 0"/>
            </a:avLst>
          </a:prstGeom>
          <a:gradFill>
            <a:gsLst>
              <a:gs pos="0">
                <a:srgbClr val="FF0000"/>
              </a:gs>
              <a:gs pos="71000">
                <a:srgbClr val="FF0000">
                  <a:lumMod val="100000"/>
                </a:srgb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 name="Títol 1">
            <a:extLst>
              <a:ext uri="{FF2B5EF4-FFF2-40B4-BE49-F238E27FC236}">
                <a16:creationId xmlns:a16="http://schemas.microsoft.com/office/drawing/2014/main" id="{96E18681-6F9B-4F6D-B1B6-953DB26B8F72}"/>
              </a:ext>
            </a:extLst>
          </p:cNvPr>
          <p:cNvSpPr>
            <a:spLocks noGrp="1"/>
          </p:cNvSpPr>
          <p:nvPr>
            <p:ph type="title" hasCustomPrompt="1"/>
          </p:nvPr>
        </p:nvSpPr>
        <p:spPr>
          <a:xfrm>
            <a:off x="707053" y="1644274"/>
            <a:ext cx="5388947" cy="1077218"/>
          </a:xfrm>
          <a:prstGeom prst="rect">
            <a:avLst/>
          </a:prstGeom>
        </p:spPr>
        <p:txBody>
          <a:bodyPr lIns="0" tIns="0"/>
          <a:lstStyle>
            <a:lvl1pPr>
              <a:defRPr lang="es-ES" sz="3500" b="0" i="0" kern="1200" dirty="0">
                <a:solidFill>
                  <a:schemeClr val="bg1"/>
                </a:solidFill>
                <a:latin typeface="HelveticaNeueLT Std Thin" panose="020B0403020202020204" pitchFamily="34" charset="77"/>
                <a:ea typeface="+mn-ea"/>
                <a:cs typeface="+mn-cs"/>
              </a:defRPr>
            </a:lvl1pPr>
          </a:lstStyle>
          <a:p>
            <a:pPr marL="0" lvl="0" indent="0" algn="l" defTabSz="914400" rtl="0" eaLnBrk="1" latinLnBrk="0" hangingPunct="1">
              <a:lnSpc>
                <a:spcPct val="100000"/>
              </a:lnSpc>
              <a:spcBef>
                <a:spcPts val="1000"/>
              </a:spcBef>
              <a:buFontTx/>
              <a:buNone/>
            </a:pPr>
            <a:r>
              <a:rPr lang="ca-ES" noProof="0" dirty="0"/>
              <a:t>Subtítol de la </a:t>
            </a:r>
            <a:r>
              <a:rPr lang="ca-ES" noProof="0" dirty="0" err="1"/>
              <a:t>subportada</a:t>
            </a:r>
            <a:r>
              <a:rPr lang="ca-ES" noProof="0" dirty="0"/>
              <a:t> a dues línies de text</a:t>
            </a:r>
          </a:p>
        </p:txBody>
      </p:sp>
      <p:sp>
        <p:nvSpPr>
          <p:cNvPr id="8" name="Marcador de texto 14">
            <a:extLst>
              <a:ext uri="{FF2B5EF4-FFF2-40B4-BE49-F238E27FC236}">
                <a16:creationId xmlns:a16="http://schemas.microsoft.com/office/drawing/2014/main" id="{681FA9A9-563B-7946-BC41-15C585A699BA}"/>
              </a:ext>
            </a:extLst>
          </p:cNvPr>
          <p:cNvSpPr>
            <a:spLocks noGrp="1"/>
          </p:cNvSpPr>
          <p:nvPr>
            <p:ph type="body" sz="quarter" idx="13" hasCustomPrompt="1"/>
          </p:nvPr>
        </p:nvSpPr>
        <p:spPr>
          <a:xfrm>
            <a:off x="622300" y="785481"/>
            <a:ext cx="2498107" cy="221599"/>
          </a:xfrm>
          <a:prstGeom prst="rect">
            <a:avLst/>
          </a:prstGeom>
        </p:spPr>
        <p:txBody>
          <a:bodyPr wrap="square" lIns="0" tIns="0" rIns="0" bIns="0">
            <a:spAutoFit/>
          </a:bodyPr>
          <a:lstStyle>
            <a:lvl1pPr marL="0" indent="0">
              <a:buFontTx/>
              <a:buNone/>
              <a:defRPr sz="1600" b="0" i="0">
                <a:solidFill>
                  <a:srgbClr val="424242"/>
                </a:solidFill>
                <a:latin typeface="HelveticaNeueLT Std Lt" panose="020B0403020202020204" pitchFamily="34" charset="77"/>
              </a:defRPr>
            </a:lvl1pPr>
            <a:lvl2pPr marL="0" indent="0">
              <a:spcBef>
                <a:spcPts val="500"/>
              </a:spcBef>
              <a:buFontTx/>
              <a:buNone/>
              <a:defRPr sz="3500" b="0" i="0">
                <a:solidFill>
                  <a:schemeClr val="bg1"/>
                </a:solidFill>
                <a:latin typeface="HelveticaNeueLT Std Thin" panose="020B0403020202020204" pitchFamily="34" charset="77"/>
              </a:defRPr>
            </a:lvl2pPr>
          </a:lstStyle>
          <a:p>
            <a:pPr lvl="0"/>
            <a:r>
              <a:rPr lang="ca-ES" noProof="0" dirty="0"/>
              <a:t>Capítol de la </a:t>
            </a:r>
            <a:r>
              <a:rPr lang="ca-ES" noProof="0" dirty="0" err="1"/>
              <a:t>subportada</a:t>
            </a:r>
            <a:endParaRPr lang="ca-ES" noProof="0" dirty="0"/>
          </a:p>
        </p:txBody>
      </p:sp>
      <p:sp>
        <p:nvSpPr>
          <p:cNvPr id="7" name="CuadroTexto 6">
            <a:extLst>
              <a:ext uri="{FF2B5EF4-FFF2-40B4-BE49-F238E27FC236}">
                <a16:creationId xmlns:a16="http://schemas.microsoft.com/office/drawing/2014/main" id="{D3241EB9-DCD6-C74C-8C07-110BF36C50E0}"/>
              </a:ext>
            </a:extLst>
          </p:cNvPr>
          <p:cNvSpPr txBox="1"/>
          <p:nvPr userDrawn="1"/>
        </p:nvSpPr>
        <p:spPr>
          <a:xfrm>
            <a:off x="10667028" y="447783"/>
            <a:ext cx="894735" cy="204788"/>
          </a:xfrm>
          <a:prstGeom prst="rect">
            <a:avLst/>
          </a:prstGeom>
          <a:noFill/>
        </p:spPr>
        <p:txBody>
          <a:bodyPr wrap="square" lIns="0" tIns="0" rIns="0" bIns="0" rtlCol="0" anchor="b">
            <a:noAutofit/>
          </a:bodyPr>
          <a:lstStyle/>
          <a:p>
            <a:pPr algn="r"/>
            <a:fld id="{273BF2AF-3D77-874B-8939-73755AEB327A}" type="slidenum">
              <a:rPr lang="es-ES" sz="900" b="0" i="0" kern="1200" smtClean="0">
                <a:solidFill>
                  <a:srgbClr val="424242"/>
                </a:solidFill>
                <a:latin typeface="HelveticaNeueLT Std Lt" panose="020B0403020202020204" pitchFamily="34" charset="77"/>
                <a:ea typeface="+mn-ea"/>
                <a:cs typeface="+mn-cs"/>
              </a:rPr>
              <a:pPr algn="r"/>
              <a:t>‹#›</a:t>
            </a:fld>
            <a:endParaRPr lang="es-ES" sz="900" b="0" i="0" kern="1200" dirty="0">
              <a:solidFill>
                <a:srgbClr val="424242"/>
              </a:solidFill>
              <a:latin typeface="HelveticaNeueLT Std Lt" panose="020B0403020202020204" pitchFamily="34" charset="77"/>
              <a:ea typeface="+mn-ea"/>
              <a:cs typeface="+mn-cs"/>
            </a:endParaRPr>
          </a:p>
        </p:txBody>
      </p:sp>
    </p:spTree>
    <p:extLst>
      <p:ext uri="{BB962C8B-B14F-4D97-AF65-F5344CB8AC3E}">
        <p14:creationId xmlns:p14="http://schemas.microsoft.com/office/powerpoint/2010/main" val="67005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ext gran">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6580CDA0-132E-4767-B230-1BD585783A26}"/>
              </a:ext>
            </a:extLst>
          </p:cNvPr>
          <p:cNvSpPr>
            <a:spLocks noGrp="1"/>
          </p:cNvSpPr>
          <p:nvPr>
            <p:ph type="title" hasCustomPrompt="1"/>
          </p:nvPr>
        </p:nvSpPr>
        <p:spPr>
          <a:xfrm>
            <a:off x="622301" y="812800"/>
            <a:ext cx="3135976" cy="194280"/>
          </a:xfrm>
          <a:prstGeom prst="rect">
            <a:avLst/>
          </a:prstGeom>
        </p:spPr>
        <p:txBody>
          <a:bodyPr lIns="0" tIns="0"/>
          <a:lstStyle>
            <a:lvl1pPr>
              <a:defRPr lang="es-ES" sz="1400" b="0" i="0" kern="1200" dirty="0">
                <a:solidFill>
                  <a:srgbClr val="FF0000"/>
                </a:solidFill>
                <a:latin typeface="HelveticaNeueLT Std" panose="020B0604020202020204" pitchFamily="34" charset="77"/>
                <a:ea typeface="+mn-ea"/>
                <a:cs typeface="+mn-cs"/>
              </a:defRPr>
            </a:lvl1pPr>
          </a:lstStyle>
          <a:p>
            <a:pPr marL="0" lvl="0" indent="0" algn="l" defTabSz="914400" rtl="0" eaLnBrk="1" latinLnBrk="0" hangingPunct="1">
              <a:lnSpc>
                <a:spcPct val="90000"/>
              </a:lnSpc>
              <a:spcBef>
                <a:spcPts val="1000"/>
              </a:spcBef>
              <a:buFontTx/>
              <a:buNone/>
            </a:pPr>
            <a:r>
              <a:rPr lang="ca-ES" noProof="0" dirty="0"/>
              <a:t>Etiqueta del contingut</a:t>
            </a:r>
          </a:p>
        </p:txBody>
      </p:sp>
      <p:sp>
        <p:nvSpPr>
          <p:cNvPr id="11" name="Marcador de texto 14">
            <a:extLst>
              <a:ext uri="{FF2B5EF4-FFF2-40B4-BE49-F238E27FC236}">
                <a16:creationId xmlns:a16="http://schemas.microsoft.com/office/drawing/2014/main" id="{D93ADDD5-EB00-4A4F-8499-224795821031}"/>
              </a:ext>
            </a:extLst>
          </p:cNvPr>
          <p:cNvSpPr>
            <a:spLocks noGrp="1"/>
          </p:cNvSpPr>
          <p:nvPr>
            <p:ph type="body" sz="quarter" idx="12" hasCustomPrompt="1"/>
          </p:nvPr>
        </p:nvSpPr>
        <p:spPr>
          <a:xfrm>
            <a:off x="622300" y="1260475"/>
            <a:ext cx="10939463" cy="1687963"/>
          </a:xfrm>
          <a:prstGeom prst="rect">
            <a:avLst/>
          </a:prstGeom>
        </p:spPr>
        <p:txBody>
          <a:bodyPr wrap="square" lIns="0" tIns="0" rIns="0" bIns="0">
            <a:spAutoFit/>
          </a:bodyPr>
          <a:lstStyle>
            <a:lvl1pPr marL="0" indent="0">
              <a:lnSpc>
                <a:spcPts val="4500"/>
              </a:lnSpc>
              <a:buFontTx/>
              <a:buNone/>
              <a:defRPr sz="3500" b="0" i="0">
                <a:solidFill>
                  <a:srgbClr val="424242"/>
                </a:solidFill>
                <a:latin typeface="HelveticaNeueLT Std Thin" panose="020B0403020202020204" pitchFamily="34" charset="77"/>
              </a:defRPr>
            </a:lvl1pPr>
            <a:lvl2pPr marL="0" indent="-288000">
              <a:lnSpc>
                <a:spcPts val="4500"/>
              </a:lnSpc>
              <a:spcBef>
                <a:spcPts val="1000"/>
              </a:spcBef>
              <a:buClr>
                <a:srgbClr val="FF0000"/>
              </a:buClr>
              <a:buFont typeface="Arial" panose="020B0604020202020204" pitchFamily="34" charset="0"/>
              <a:buChar char="•"/>
              <a:defRPr sz="3500" b="0" i="0">
                <a:solidFill>
                  <a:srgbClr val="424242"/>
                </a:solidFill>
                <a:latin typeface="HelveticaNeueLT Std Thin" panose="020B0403020202020204" pitchFamily="34" charset="77"/>
              </a:defRPr>
            </a:lvl2pPr>
          </a:lstStyle>
          <a:p>
            <a:pPr lvl="0"/>
            <a:r>
              <a:rPr lang="ca-ES" noProof="0" dirty="0"/>
              <a:t>És l’agència del Govern de la Generalitat de Catalunya </a:t>
            </a:r>
            <a:br>
              <a:rPr lang="ca-ES" noProof="0" dirty="0"/>
            </a:br>
            <a:r>
              <a:rPr lang="ca-ES" noProof="0" dirty="0"/>
              <a:t>per a la competitivitat de l’empresa. </a:t>
            </a:r>
            <a:r>
              <a:rPr lang="ca-ES" noProof="0" dirty="0" err="1"/>
              <a:t>Lorem</a:t>
            </a:r>
            <a:r>
              <a:rPr lang="ca-ES" noProof="0" dirty="0"/>
              <a:t> </a:t>
            </a:r>
            <a:r>
              <a:rPr lang="ca-ES" noProof="0" dirty="0" err="1"/>
              <a:t>ipsum</a:t>
            </a:r>
            <a:r>
              <a:rPr lang="ca-ES" noProof="0" dirty="0"/>
              <a:t> dolor sit </a:t>
            </a:r>
            <a:r>
              <a:rPr lang="ca-ES" noProof="0" dirty="0" err="1"/>
              <a:t>amet</a:t>
            </a:r>
            <a:r>
              <a:rPr lang="ca-ES" noProof="0" dirty="0"/>
              <a:t> </a:t>
            </a:r>
            <a:r>
              <a:rPr lang="ca-ES" noProof="0" dirty="0" err="1"/>
              <a:t>consectetur</a:t>
            </a:r>
            <a:r>
              <a:rPr lang="ca-ES" noProof="0" dirty="0"/>
              <a:t> </a:t>
            </a:r>
            <a:r>
              <a:rPr lang="ca-ES" noProof="0" dirty="0" err="1"/>
              <a:t>adipiscing</a:t>
            </a:r>
            <a:r>
              <a:rPr lang="ca-ES" noProof="0" dirty="0"/>
              <a:t> elit.</a:t>
            </a:r>
          </a:p>
        </p:txBody>
      </p:sp>
      <p:sp>
        <p:nvSpPr>
          <p:cNvPr id="6" name="CuadroTexto 5">
            <a:extLst>
              <a:ext uri="{FF2B5EF4-FFF2-40B4-BE49-F238E27FC236}">
                <a16:creationId xmlns:a16="http://schemas.microsoft.com/office/drawing/2014/main" id="{BDC5AE86-1CC3-824A-BD3B-808B169EC8E8}"/>
              </a:ext>
            </a:extLst>
          </p:cNvPr>
          <p:cNvSpPr txBox="1"/>
          <p:nvPr userDrawn="1"/>
        </p:nvSpPr>
        <p:spPr>
          <a:xfrm>
            <a:off x="10667028" y="447783"/>
            <a:ext cx="894735" cy="204788"/>
          </a:xfrm>
          <a:prstGeom prst="rect">
            <a:avLst/>
          </a:prstGeom>
          <a:noFill/>
        </p:spPr>
        <p:txBody>
          <a:bodyPr wrap="square" lIns="0" tIns="0" rIns="0" bIns="0" rtlCol="0" anchor="b">
            <a:noAutofit/>
          </a:bodyPr>
          <a:lstStyle/>
          <a:p>
            <a:pPr algn="r"/>
            <a:fld id="{273BF2AF-3D77-874B-8939-73755AEB327A}" type="slidenum">
              <a:rPr lang="es-ES" sz="900" b="0" i="0" kern="1200" smtClean="0">
                <a:solidFill>
                  <a:srgbClr val="FF0000"/>
                </a:solidFill>
                <a:latin typeface="HelveticaNeueLT Std Lt" panose="020B0403020202020204" pitchFamily="34" charset="77"/>
                <a:ea typeface="+mn-ea"/>
                <a:cs typeface="+mn-cs"/>
              </a:rPr>
              <a:pPr algn="r"/>
              <a:t>‹#›</a:t>
            </a:fld>
            <a:endParaRPr lang="es-ES" sz="900" b="0" i="0" kern="1200" dirty="0">
              <a:solidFill>
                <a:srgbClr val="FF0000"/>
              </a:solidFill>
              <a:latin typeface="HelveticaNeueLT Std Lt" panose="020B0403020202020204" pitchFamily="34" charset="77"/>
              <a:ea typeface="+mn-ea"/>
              <a:cs typeface="+mn-cs"/>
            </a:endParaRPr>
          </a:p>
        </p:txBody>
      </p:sp>
    </p:spTree>
    <p:extLst>
      <p:ext uri="{BB962C8B-B14F-4D97-AF65-F5344CB8AC3E}">
        <p14:creationId xmlns:p14="http://schemas.microsoft.com/office/powerpoint/2010/main" val="332710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gran 2">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965F4821-D419-43E9-B23A-0CD3A2D3A4CB}"/>
              </a:ext>
            </a:extLst>
          </p:cNvPr>
          <p:cNvSpPr>
            <a:spLocks noGrp="1"/>
          </p:cNvSpPr>
          <p:nvPr>
            <p:ph type="title" hasCustomPrompt="1"/>
          </p:nvPr>
        </p:nvSpPr>
        <p:spPr>
          <a:xfrm>
            <a:off x="622300" y="965200"/>
            <a:ext cx="10947400" cy="578826"/>
          </a:xfrm>
          <a:prstGeom prst="rect">
            <a:avLst/>
          </a:prstGeom>
        </p:spPr>
        <p:txBody>
          <a:bodyPr lIns="0" tIns="0"/>
          <a:lstStyle>
            <a:lvl1pPr>
              <a:defRPr lang="es-ES" sz="3500" b="0" i="0" kern="1200" dirty="0">
                <a:solidFill>
                  <a:srgbClr val="FF0000"/>
                </a:solidFill>
                <a:latin typeface="HelveticaNeueLT Std Med" panose="020B0604020202020204" pitchFamily="34" charset="77"/>
                <a:ea typeface="+mn-ea"/>
                <a:cs typeface="+mn-cs"/>
              </a:defRPr>
            </a:lvl1pPr>
          </a:lstStyle>
          <a:p>
            <a:pPr marL="0" marR="0" lvl="0" indent="0" algn="l" defTabSz="914400" rtl="0" eaLnBrk="1" fontAlgn="auto" latinLnBrk="0" hangingPunct="1">
              <a:lnSpc>
                <a:spcPts val="4500"/>
              </a:lnSpc>
              <a:spcBef>
                <a:spcPts val="1000"/>
              </a:spcBef>
              <a:spcAft>
                <a:spcPts val="0"/>
              </a:spcAft>
              <a:buClrTx/>
              <a:buSzTx/>
              <a:buFontTx/>
              <a:buNone/>
              <a:tabLst/>
            </a:pPr>
            <a:r>
              <a:rPr lang="ca-ES" noProof="0" dirty="0"/>
              <a:t>Què és Acció?</a:t>
            </a:r>
          </a:p>
        </p:txBody>
      </p:sp>
      <p:sp>
        <p:nvSpPr>
          <p:cNvPr id="6" name="Marcador de texto 14">
            <a:extLst>
              <a:ext uri="{FF2B5EF4-FFF2-40B4-BE49-F238E27FC236}">
                <a16:creationId xmlns:a16="http://schemas.microsoft.com/office/drawing/2014/main" id="{CCDADC2B-A192-124C-B04C-85E520A39E83}"/>
              </a:ext>
            </a:extLst>
          </p:cNvPr>
          <p:cNvSpPr>
            <a:spLocks noGrp="1"/>
          </p:cNvSpPr>
          <p:nvPr>
            <p:ph type="body" sz="quarter" idx="12" hasCustomPrompt="1"/>
          </p:nvPr>
        </p:nvSpPr>
        <p:spPr>
          <a:xfrm>
            <a:off x="622300" y="1555069"/>
            <a:ext cx="10939463" cy="1689117"/>
          </a:xfrm>
          <a:prstGeom prst="rect">
            <a:avLst/>
          </a:prstGeom>
        </p:spPr>
        <p:txBody>
          <a:bodyPr wrap="square" lIns="0" tIns="0" rIns="0" bIns="0">
            <a:spAutoFit/>
          </a:bodyPr>
          <a:lstStyle>
            <a:lvl1pPr marL="0" marR="0" indent="0" algn="l" defTabSz="914400" rtl="0" eaLnBrk="1" fontAlgn="auto" latinLnBrk="0" hangingPunct="1">
              <a:lnSpc>
                <a:spcPts val="4500"/>
              </a:lnSpc>
              <a:spcBef>
                <a:spcPts val="1000"/>
              </a:spcBef>
              <a:spcAft>
                <a:spcPts val="0"/>
              </a:spcAft>
              <a:buClrTx/>
              <a:buSzTx/>
              <a:buFontTx/>
              <a:buNone/>
              <a:tabLst/>
              <a:defRPr sz="3500" b="0" i="0">
                <a:solidFill>
                  <a:srgbClr val="FF0000"/>
                </a:solidFill>
                <a:latin typeface="HelveticaNeueLT Std Med" panose="020B0604020202020204" pitchFamily="34" charset="77"/>
              </a:defRPr>
            </a:lvl1pPr>
            <a:lvl2pPr marL="0" indent="-288000">
              <a:lnSpc>
                <a:spcPts val="4500"/>
              </a:lnSpc>
              <a:spcBef>
                <a:spcPts val="1000"/>
              </a:spcBef>
              <a:buClr>
                <a:srgbClr val="FF0000"/>
              </a:buClr>
              <a:buFont typeface="Arial" panose="020B0604020202020204" pitchFamily="34" charset="0"/>
              <a:buChar char="•"/>
              <a:defRPr sz="3500" b="0" i="0">
                <a:solidFill>
                  <a:srgbClr val="424242"/>
                </a:solidFill>
                <a:latin typeface="HelveticaNeueLT Std Thin" panose="020B0403020202020204" pitchFamily="34" charset="77"/>
              </a:defRPr>
            </a:lvl2pPr>
          </a:lstStyle>
          <a:p>
            <a:pPr marL="0" marR="0" lvl="1" indent="0" algn="l" defTabSz="914400" rtl="0" eaLnBrk="1" fontAlgn="auto" latinLnBrk="0" hangingPunct="1">
              <a:lnSpc>
                <a:spcPts val="4500"/>
              </a:lnSpc>
              <a:spcBef>
                <a:spcPts val="1000"/>
              </a:spcBef>
              <a:spcAft>
                <a:spcPts val="0"/>
              </a:spcAft>
              <a:buClrTx/>
              <a:buSzTx/>
              <a:buFontTx/>
              <a:buNone/>
              <a:tabLst/>
              <a:defRPr/>
            </a:pPr>
            <a:r>
              <a:rPr lang="ca-ES" noProof="0" dirty="0"/>
              <a:t>És l’agència del Govern de la Generalitat de Catalunya </a:t>
            </a:r>
            <a:br>
              <a:rPr lang="ca-ES" noProof="0" dirty="0"/>
            </a:br>
            <a:r>
              <a:rPr lang="ca-ES" noProof="0" dirty="0"/>
              <a:t>per a la competitivitat de l’empresa. </a:t>
            </a:r>
            <a:r>
              <a:rPr lang="ca-ES" noProof="0" dirty="0" err="1"/>
              <a:t>Lorem</a:t>
            </a:r>
            <a:r>
              <a:rPr lang="ca-ES" noProof="0" dirty="0"/>
              <a:t> </a:t>
            </a:r>
            <a:r>
              <a:rPr lang="ca-ES" noProof="0" dirty="0" err="1"/>
              <a:t>ipsum</a:t>
            </a:r>
            <a:r>
              <a:rPr lang="ca-ES" noProof="0" dirty="0"/>
              <a:t> dolor sit </a:t>
            </a:r>
            <a:r>
              <a:rPr lang="ca-ES" noProof="0" dirty="0" err="1"/>
              <a:t>amet</a:t>
            </a:r>
            <a:r>
              <a:rPr lang="ca-ES" noProof="0" dirty="0"/>
              <a:t> </a:t>
            </a:r>
            <a:r>
              <a:rPr lang="ca-ES" noProof="0" dirty="0" err="1"/>
              <a:t>consectetur</a:t>
            </a:r>
            <a:r>
              <a:rPr lang="ca-ES" noProof="0" dirty="0"/>
              <a:t> </a:t>
            </a:r>
            <a:r>
              <a:rPr lang="ca-ES" noProof="0" dirty="0" err="1"/>
              <a:t>adipiscing</a:t>
            </a:r>
            <a:r>
              <a:rPr lang="ca-ES" noProof="0" dirty="0"/>
              <a:t> elit.</a:t>
            </a:r>
          </a:p>
        </p:txBody>
      </p:sp>
      <p:sp>
        <p:nvSpPr>
          <p:cNvPr id="5" name="CuadroTexto 4">
            <a:extLst>
              <a:ext uri="{FF2B5EF4-FFF2-40B4-BE49-F238E27FC236}">
                <a16:creationId xmlns:a16="http://schemas.microsoft.com/office/drawing/2014/main" id="{FC717FB1-7122-A041-966C-CE9E140C47EA}"/>
              </a:ext>
            </a:extLst>
          </p:cNvPr>
          <p:cNvSpPr txBox="1"/>
          <p:nvPr userDrawn="1"/>
        </p:nvSpPr>
        <p:spPr>
          <a:xfrm>
            <a:off x="10667028" y="447783"/>
            <a:ext cx="894735" cy="204788"/>
          </a:xfrm>
          <a:prstGeom prst="rect">
            <a:avLst/>
          </a:prstGeom>
          <a:noFill/>
        </p:spPr>
        <p:txBody>
          <a:bodyPr wrap="square" lIns="0" tIns="0" rIns="0" bIns="0" rtlCol="0" anchor="b">
            <a:noAutofit/>
          </a:bodyPr>
          <a:lstStyle/>
          <a:p>
            <a:pPr algn="r"/>
            <a:fld id="{273BF2AF-3D77-874B-8939-73755AEB327A}" type="slidenum">
              <a:rPr lang="es-ES" sz="900" b="0" i="0" kern="1200" smtClean="0">
                <a:solidFill>
                  <a:srgbClr val="FF0000"/>
                </a:solidFill>
                <a:latin typeface="HelveticaNeueLT Std Lt" panose="020B0403020202020204" pitchFamily="34" charset="77"/>
                <a:ea typeface="+mn-ea"/>
                <a:cs typeface="+mn-cs"/>
              </a:rPr>
              <a:pPr algn="r"/>
              <a:t>‹#›</a:t>
            </a:fld>
            <a:endParaRPr lang="es-ES" sz="900" b="0" i="0" kern="1200" dirty="0">
              <a:solidFill>
                <a:srgbClr val="FF0000"/>
              </a:solidFill>
              <a:latin typeface="HelveticaNeueLT Std Lt" panose="020B0403020202020204" pitchFamily="34" charset="77"/>
              <a:ea typeface="+mn-ea"/>
              <a:cs typeface="+mn-cs"/>
            </a:endParaRPr>
          </a:p>
        </p:txBody>
      </p:sp>
    </p:spTree>
    <p:extLst>
      <p:ext uri="{BB962C8B-B14F-4D97-AF65-F5344CB8AC3E}">
        <p14:creationId xmlns:p14="http://schemas.microsoft.com/office/powerpoint/2010/main" val="881468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ext gran bullets">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B1727927-1DA7-46CA-A53C-3E456DD2DACE}"/>
              </a:ext>
            </a:extLst>
          </p:cNvPr>
          <p:cNvSpPr>
            <a:spLocks noGrp="1"/>
          </p:cNvSpPr>
          <p:nvPr>
            <p:ph type="title" hasCustomPrompt="1"/>
          </p:nvPr>
        </p:nvSpPr>
        <p:spPr>
          <a:xfrm>
            <a:off x="630237" y="813181"/>
            <a:ext cx="3135977" cy="193899"/>
          </a:xfrm>
          <a:prstGeom prst="rect">
            <a:avLst/>
          </a:prstGeom>
        </p:spPr>
        <p:txBody>
          <a:bodyPr lIns="0" tIns="0"/>
          <a:lstStyle>
            <a:lvl1pPr>
              <a:defRPr lang="es-ES" sz="1400" b="0" i="0" kern="1200" dirty="0">
                <a:solidFill>
                  <a:srgbClr val="FF0000"/>
                </a:solidFill>
                <a:latin typeface="HelveticaNeueLT Std" panose="020B0604020202020204" pitchFamily="34" charset="77"/>
                <a:ea typeface="+mn-ea"/>
                <a:cs typeface="+mn-cs"/>
              </a:defRPr>
            </a:lvl1pPr>
          </a:lstStyle>
          <a:p>
            <a:pPr marL="0" lvl="0" indent="0" algn="l" defTabSz="914400" rtl="0" eaLnBrk="1" latinLnBrk="0" hangingPunct="1">
              <a:lnSpc>
                <a:spcPct val="90000"/>
              </a:lnSpc>
              <a:spcBef>
                <a:spcPts val="1000"/>
              </a:spcBef>
              <a:buFontTx/>
              <a:buNone/>
            </a:pPr>
            <a:r>
              <a:rPr lang="ca-ES" noProof="0" dirty="0"/>
              <a:t>Etiqueta del contingut</a:t>
            </a:r>
          </a:p>
        </p:txBody>
      </p:sp>
      <p:sp>
        <p:nvSpPr>
          <p:cNvPr id="11" name="Marcador de texto 14">
            <a:extLst>
              <a:ext uri="{FF2B5EF4-FFF2-40B4-BE49-F238E27FC236}">
                <a16:creationId xmlns:a16="http://schemas.microsoft.com/office/drawing/2014/main" id="{D93ADDD5-EB00-4A4F-8499-224795821031}"/>
              </a:ext>
            </a:extLst>
          </p:cNvPr>
          <p:cNvSpPr>
            <a:spLocks noGrp="1"/>
          </p:cNvSpPr>
          <p:nvPr>
            <p:ph type="body" sz="quarter" idx="12" hasCustomPrompt="1"/>
          </p:nvPr>
        </p:nvSpPr>
        <p:spPr>
          <a:xfrm>
            <a:off x="622300" y="1260475"/>
            <a:ext cx="10939463" cy="533800"/>
          </a:xfrm>
          <a:prstGeom prst="rect">
            <a:avLst/>
          </a:prstGeom>
        </p:spPr>
        <p:txBody>
          <a:bodyPr wrap="square" lIns="0" tIns="0" rIns="0" bIns="0">
            <a:spAutoFit/>
          </a:bodyPr>
          <a:lstStyle>
            <a:lvl1pPr marL="0" indent="-288000">
              <a:lnSpc>
                <a:spcPts val="4500"/>
              </a:lnSpc>
              <a:buClr>
                <a:srgbClr val="FF0000"/>
              </a:buClr>
              <a:buFont typeface="Arial" panose="020B0604020202020204" pitchFamily="34" charset="0"/>
              <a:buChar char="•"/>
              <a:defRPr sz="3500" b="0" i="0">
                <a:solidFill>
                  <a:srgbClr val="424242"/>
                </a:solidFill>
                <a:latin typeface="HelveticaNeueLT Std Thin" panose="020B0403020202020204" pitchFamily="34" charset="77"/>
              </a:defRPr>
            </a:lvl1pPr>
            <a:lvl2pPr marL="0" indent="0">
              <a:lnSpc>
                <a:spcPts val="4500"/>
              </a:lnSpc>
              <a:spcBef>
                <a:spcPts val="1000"/>
              </a:spcBef>
              <a:buClr>
                <a:srgbClr val="FF0000"/>
              </a:buClr>
              <a:buFont typeface="Arial" panose="020B0604020202020204" pitchFamily="34" charset="0"/>
              <a:buNone/>
              <a:defRPr sz="3500" b="0" i="0">
                <a:solidFill>
                  <a:srgbClr val="424242"/>
                </a:solidFill>
                <a:latin typeface="HelveticaNeueLT Std Thin" panose="020B0403020202020204" pitchFamily="34" charset="77"/>
              </a:defRPr>
            </a:lvl2pPr>
          </a:lstStyle>
          <a:p>
            <a:pPr lvl="0"/>
            <a:r>
              <a:rPr lang="ca-ES" noProof="0" dirty="0"/>
              <a:t>Text en </a:t>
            </a:r>
            <a:r>
              <a:rPr lang="ca-ES" noProof="0" dirty="0" err="1"/>
              <a:t>bullet</a:t>
            </a:r>
            <a:endParaRPr lang="ca-ES" noProof="0" dirty="0"/>
          </a:p>
        </p:txBody>
      </p:sp>
      <p:sp>
        <p:nvSpPr>
          <p:cNvPr id="7" name="CuadroTexto 6">
            <a:extLst>
              <a:ext uri="{FF2B5EF4-FFF2-40B4-BE49-F238E27FC236}">
                <a16:creationId xmlns:a16="http://schemas.microsoft.com/office/drawing/2014/main" id="{0B2FBA1B-F3F9-6043-8CDD-909DCB0D6E26}"/>
              </a:ext>
            </a:extLst>
          </p:cNvPr>
          <p:cNvSpPr txBox="1"/>
          <p:nvPr userDrawn="1"/>
        </p:nvSpPr>
        <p:spPr>
          <a:xfrm>
            <a:off x="10667028" y="447783"/>
            <a:ext cx="894735" cy="204788"/>
          </a:xfrm>
          <a:prstGeom prst="rect">
            <a:avLst/>
          </a:prstGeom>
          <a:noFill/>
        </p:spPr>
        <p:txBody>
          <a:bodyPr wrap="square" lIns="0" tIns="0" rIns="0" bIns="0" rtlCol="0" anchor="b">
            <a:noAutofit/>
          </a:bodyPr>
          <a:lstStyle/>
          <a:p>
            <a:pPr algn="r"/>
            <a:fld id="{273BF2AF-3D77-874B-8939-73755AEB327A}" type="slidenum">
              <a:rPr lang="es-ES" sz="900" b="0" i="0" kern="1200" smtClean="0">
                <a:solidFill>
                  <a:srgbClr val="FF0000"/>
                </a:solidFill>
                <a:latin typeface="HelveticaNeueLT Std Lt" panose="020B0403020202020204" pitchFamily="34" charset="77"/>
                <a:ea typeface="+mn-ea"/>
                <a:cs typeface="+mn-cs"/>
              </a:rPr>
              <a:pPr algn="r"/>
              <a:t>‹#›</a:t>
            </a:fld>
            <a:endParaRPr lang="es-ES" sz="900" b="0" i="0" kern="1200" dirty="0">
              <a:solidFill>
                <a:srgbClr val="FF0000"/>
              </a:solidFill>
              <a:latin typeface="HelveticaNeueLT Std Lt" panose="020B0403020202020204" pitchFamily="34" charset="77"/>
              <a:ea typeface="+mn-ea"/>
              <a:cs typeface="+mn-cs"/>
            </a:endParaRPr>
          </a:p>
        </p:txBody>
      </p:sp>
    </p:spTree>
    <p:extLst>
      <p:ext uri="{BB962C8B-B14F-4D97-AF65-F5344CB8AC3E}">
        <p14:creationId xmlns:p14="http://schemas.microsoft.com/office/powerpoint/2010/main" val="1658963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ext gran + imatge">
    <p:spTree>
      <p:nvGrpSpPr>
        <p:cNvPr id="1" name=""/>
        <p:cNvGrpSpPr/>
        <p:nvPr/>
      </p:nvGrpSpPr>
      <p:grpSpPr>
        <a:xfrm>
          <a:off x="0" y="0"/>
          <a:ext cx="0" cy="0"/>
          <a:chOff x="0" y="0"/>
          <a:chExt cx="0" cy="0"/>
        </a:xfrm>
      </p:grpSpPr>
      <p:sp>
        <p:nvSpPr>
          <p:cNvPr id="10" name="Redondear rectángulo de esquina del mismo lado 9">
            <a:extLst>
              <a:ext uri="{FF2B5EF4-FFF2-40B4-BE49-F238E27FC236}">
                <a16:creationId xmlns:a16="http://schemas.microsoft.com/office/drawing/2014/main" id="{A1E1E448-4936-5D4D-9372-0FD47486DE4C}"/>
              </a:ext>
              <a:ext uri="{C183D7F6-B498-43B3-948B-1728B52AA6E4}">
                <adec:decorative xmlns:adec="http://schemas.microsoft.com/office/drawing/2017/decorative" xmlns="" val="1"/>
              </a:ext>
            </a:extLst>
          </p:cNvPr>
          <p:cNvSpPr>
            <a:spLocks/>
          </p:cNvSpPr>
          <p:nvPr userDrawn="1"/>
        </p:nvSpPr>
        <p:spPr>
          <a:xfrm rot="10800000">
            <a:off x="7229364" y="415925"/>
            <a:ext cx="4340336" cy="5403850"/>
          </a:xfrm>
          <a:prstGeom prst="round2SameRect">
            <a:avLst>
              <a:gd name="adj1" fmla="val 50000"/>
              <a:gd name="adj2" fmla="val 0"/>
            </a:avLst>
          </a:prstGeom>
          <a:blipFill dpi="0" rotWithShape="0">
            <a:blip r:embed="rId2">
              <a:extLst>
                <a:ext uri="{28A0092B-C50C-407E-A947-70E740481C1C}">
                  <a14:useLocalDpi xmlns:a14="http://schemas.microsoft.com/office/drawing/2010/main" val="0"/>
                </a:ext>
              </a:extLst>
            </a:blip>
            <a:srcRect/>
            <a:stretch>
              <a:fillRect l="-35730" r="-3573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Rectángulo 11">
            <a:extLst>
              <a:ext uri="{FF2B5EF4-FFF2-40B4-BE49-F238E27FC236}">
                <a16:creationId xmlns:a16="http://schemas.microsoft.com/office/drawing/2014/main" id="{B68512F5-9E5D-6549-9EDC-B1E412DEE29C}"/>
              </a:ext>
              <a:ext uri="{C183D7F6-B498-43B3-948B-1728B52AA6E4}">
                <adec:decorative xmlns:adec="http://schemas.microsoft.com/office/drawing/2017/decorative" xmlns="" val="1"/>
              </a:ext>
            </a:extLst>
          </p:cNvPr>
          <p:cNvSpPr/>
          <p:nvPr userDrawn="1"/>
        </p:nvSpPr>
        <p:spPr>
          <a:xfrm rot="5400000">
            <a:off x="8185049" y="-560424"/>
            <a:ext cx="2428969" cy="4340334"/>
          </a:xfrm>
          <a:prstGeom prst="rect">
            <a:avLst/>
          </a:prstGeom>
          <a:gradFill>
            <a:gsLst>
              <a:gs pos="24000">
                <a:srgbClr val="FFFFFF"/>
              </a:gs>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 name="Títol 1">
            <a:extLst>
              <a:ext uri="{FF2B5EF4-FFF2-40B4-BE49-F238E27FC236}">
                <a16:creationId xmlns:a16="http://schemas.microsoft.com/office/drawing/2014/main" id="{526B2507-7C29-40ED-BB1D-2E477E0B27C0}"/>
              </a:ext>
            </a:extLst>
          </p:cNvPr>
          <p:cNvSpPr>
            <a:spLocks noGrp="1"/>
          </p:cNvSpPr>
          <p:nvPr>
            <p:ph type="title" hasCustomPrompt="1"/>
          </p:nvPr>
        </p:nvSpPr>
        <p:spPr>
          <a:xfrm>
            <a:off x="622300" y="813181"/>
            <a:ext cx="3135976" cy="193899"/>
          </a:xfrm>
          <a:prstGeom prst="rect">
            <a:avLst/>
          </a:prstGeom>
        </p:spPr>
        <p:txBody>
          <a:bodyPr lIns="0" tIns="0"/>
          <a:lstStyle>
            <a:lvl1pPr>
              <a:defRPr lang="es-ES" sz="1400" b="0" i="0" kern="1200" dirty="0">
                <a:solidFill>
                  <a:srgbClr val="FF0000"/>
                </a:solidFill>
                <a:latin typeface="HelveticaNeueLT Std" panose="020B0604020202020204" pitchFamily="34" charset="77"/>
                <a:ea typeface="+mn-ea"/>
                <a:cs typeface="+mn-cs"/>
              </a:defRPr>
            </a:lvl1pPr>
          </a:lstStyle>
          <a:p>
            <a:pPr marL="0" lvl="0" indent="0" algn="l" defTabSz="914400" rtl="0" eaLnBrk="1" latinLnBrk="0" hangingPunct="1">
              <a:lnSpc>
                <a:spcPct val="90000"/>
              </a:lnSpc>
              <a:spcBef>
                <a:spcPts val="1000"/>
              </a:spcBef>
              <a:buFontTx/>
              <a:buNone/>
            </a:pPr>
            <a:r>
              <a:rPr lang="ca-ES" noProof="0" dirty="0"/>
              <a:t>Etiqueta del contingut</a:t>
            </a:r>
          </a:p>
        </p:txBody>
      </p:sp>
      <p:sp>
        <p:nvSpPr>
          <p:cNvPr id="11" name="Marcador de texto 14">
            <a:extLst>
              <a:ext uri="{FF2B5EF4-FFF2-40B4-BE49-F238E27FC236}">
                <a16:creationId xmlns:a16="http://schemas.microsoft.com/office/drawing/2014/main" id="{D93ADDD5-EB00-4A4F-8499-224795821031}"/>
              </a:ext>
            </a:extLst>
          </p:cNvPr>
          <p:cNvSpPr>
            <a:spLocks noGrp="1"/>
          </p:cNvSpPr>
          <p:nvPr>
            <p:ph type="body" sz="quarter" idx="12" hasCustomPrompt="1"/>
          </p:nvPr>
        </p:nvSpPr>
        <p:spPr>
          <a:xfrm>
            <a:off x="622300" y="1260475"/>
            <a:ext cx="5543551" cy="2265044"/>
          </a:xfrm>
          <a:prstGeom prst="rect">
            <a:avLst/>
          </a:prstGeom>
        </p:spPr>
        <p:txBody>
          <a:bodyPr wrap="square" lIns="0" tIns="0" rIns="0" bIns="0">
            <a:spAutoFit/>
          </a:bodyPr>
          <a:lstStyle>
            <a:lvl1pPr marL="0" indent="0">
              <a:lnSpc>
                <a:spcPts val="4500"/>
              </a:lnSpc>
              <a:buFontTx/>
              <a:buNone/>
              <a:defRPr sz="3500" b="0" i="0">
                <a:solidFill>
                  <a:srgbClr val="424242"/>
                </a:solidFill>
                <a:latin typeface="HelveticaNeueLT Std Thin" panose="020B0403020202020204" pitchFamily="34" charset="77"/>
              </a:defRPr>
            </a:lvl1pPr>
            <a:lvl2pPr marL="0" indent="0">
              <a:spcBef>
                <a:spcPts val="500"/>
              </a:spcBef>
              <a:buFontTx/>
              <a:buNone/>
              <a:defRPr sz="3500" b="0" i="0">
                <a:solidFill>
                  <a:schemeClr val="bg1"/>
                </a:solidFill>
                <a:latin typeface="HelveticaNeueLT Std Thin" panose="020B0403020202020204" pitchFamily="34" charset="77"/>
              </a:defRPr>
            </a:lvl2pPr>
          </a:lstStyle>
          <a:p>
            <a:pPr lvl="0"/>
            <a:r>
              <a:rPr lang="ca-ES" noProof="0" dirty="0"/>
              <a:t>És l’agència del Govern de</a:t>
            </a:r>
            <a:br>
              <a:rPr lang="ca-ES" noProof="0" dirty="0"/>
            </a:br>
            <a:r>
              <a:rPr lang="ca-ES" noProof="0" dirty="0"/>
              <a:t>la Generalitat de Catalunya </a:t>
            </a:r>
            <a:br>
              <a:rPr lang="ca-ES" noProof="0" dirty="0"/>
            </a:br>
            <a:r>
              <a:rPr lang="ca-ES" noProof="0" dirty="0"/>
              <a:t>per a la competitivitat de l’empresa </a:t>
            </a:r>
            <a:r>
              <a:rPr lang="ca-ES" noProof="0" dirty="0" err="1"/>
              <a:t>lorem</a:t>
            </a:r>
            <a:r>
              <a:rPr lang="ca-ES" noProof="0" dirty="0"/>
              <a:t> </a:t>
            </a:r>
            <a:r>
              <a:rPr lang="ca-ES" noProof="0" dirty="0" err="1"/>
              <a:t>ipsum</a:t>
            </a:r>
            <a:r>
              <a:rPr lang="ca-ES" noProof="0" dirty="0"/>
              <a:t>.</a:t>
            </a:r>
          </a:p>
        </p:txBody>
      </p:sp>
      <p:sp>
        <p:nvSpPr>
          <p:cNvPr id="7" name="CuadroTexto 6">
            <a:extLst>
              <a:ext uri="{FF2B5EF4-FFF2-40B4-BE49-F238E27FC236}">
                <a16:creationId xmlns:a16="http://schemas.microsoft.com/office/drawing/2014/main" id="{7B72EB83-7ACF-FD43-B0CA-E7DED58D15EA}"/>
              </a:ext>
            </a:extLst>
          </p:cNvPr>
          <p:cNvSpPr txBox="1"/>
          <p:nvPr userDrawn="1"/>
        </p:nvSpPr>
        <p:spPr>
          <a:xfrm>
            <a:off x="10667028" y="447783"/>
            <a:ext cx="894735" cy="204788"/>
          </a:xfrm>
          <a:prstGeom prst="rect">
            <a:avLst/>
          </a:prstGeom>
          <a:noFill/>
        </p:spPr>
        <p:txBody>
          <a:bodyPr wrap="square" lIns="0" tIns="0" rIns="0" bIns="0" rtlCol="0" anchor="b">
            <a:noAutofit/>
          </a:bodyPr>
          <a:lstStyle/>
          <a:p>
            <a:pPr algn="r"/>
            <a:fld id="{273BF2AF-3D77-874B-8939-73755AEB327A}" type="slidenum">
              <a:rPr lang="es-ES" sz="900" b="0" i="0" kern="1200" smtClean="0">
                <a:solidFill>
                  <a:srgbClr val="FF0000"/>
                </a:solidFill>
                <a:latin typeface="HelveticaNeueLT Std Lt" panose="020B0403020202020204" pitchFamily="34" charset="77"/>
                <a:ea typeface="+mn-ea"/>
                <a:cs typeface="+mn-cs"/>
              </a:rPr>
              <a:pPr algn="r"/>
              <a:t>‹#›</a:t>
            </a:fld>
            <a:endParaRPr lang="es-ES" sz="900" b="0" i="0" kern="1200" dirty="0">
              <a:solidFill>
                <a:srgbClr val="FF0000"/>
              </a:solidFill>
              <a:latin typeface="HelveticaNeueLT Std Lt" panose="020B0403020202020204" pitchFamily="34" charset="77"/>
              <a:ea typeface="+mn-ea"/>
              <a:cs typeface="+mn-cs"/>
            </a:endParaRPr>
          </a:p>
        </p:txBody>
      </p:sp>
    </p:spTree>
    <p:extLst>
      <p:ext uri="{BB962C8B-B14F-4D97-AF65-F5344CB8AC3E}">
        <p14:creationId xmlns:p14="http://schemas.microsoft.com/office/powerpoint/2010/main" val="4076360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792CD20-4ABC-CE4A-9608-E34FDC75C427}"/>
              </a:ext>
              <a:ext uri="{C183D7F6-B498-43B3-948B-1728B52AA6E4}">
                <adec:decorative xmlns:adec="http://schemas.microsoft.com/office/drawing/2017/decorative" xmlns="" val="1"/>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0" y="5822950"/>
            <a:ext cx="12192000" cy="1035050"/>
          </a:xfrm>
          <a:prstGeom prst="rect">
            <a:avLst/>
          </a:prstGeom>
        </p:spPr>
      </p:pic>
    </p:spTree>
    <p:extLst>
      <p:ext uri="{BB962C8B-B14F-4D97-AF65-F5344CB8AC3E}">
        <p14:creationId xmlns:p14="http://schemas.microsoft.com/office/powerpoint/2010/main" val="33909009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84" r:id="rId3"/>
    <p:sldLayoutId id="2147483694" r:id="rId4"/>
    <p:sldLayoutId id="2147483695"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682" r:id="rId24"/>
    <p:sldLayoutId id="2147483723" r:id="rId25"/>
    <p:sldLayoutId id="2147483724" r:id="rId26"/>
    <p:sldLayoutId id="2147483678" r:id="rId27"/>
    <p:sldLayoutId id="2147483725" r:id="rId28"/>
    <p:sldLayoutId id="2147483726" r:id="rId29"/>
    <p:sldLayoutId id="2147483727" r:id="rId3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6" userDrawn="1">
          <p15:clr>
            <a:srgbClr val="5ACBF0"/>
          </p15:clr>
        </p15:guide>
        <p15:guide id="2" pos="392" userDrawn="1">
          <p15:clr>
            <a:srgbClr val="5ACBF0"/>
          </p15:clr>
        </p15:guide>
        <p15:guide id="3" orient="horz" pos="196" userDrawn="1">
          <p15:clr>
            <a:srgbClr val="5ACBF0"/>
          </p15:clr>
        </p15:guide>
        <p15:guide id="4" orient="horz" pos="394" userDrawn="1">
          <p15:clr>
            <a:srgbClr val="5ACBF0"/>
          </p15:clr>
        </p15:guide>
        <p15:guide id="5" orient="horz" pos="3666" userDrawn="1">
          <p15:clr>
            <a:srgbClr val="5ACBF0"/>
          </p15:clr>
        </p15:guide>
        <p15:guide id="6" orient="horz" pos="3860" userDrawn="1">
          <p15:clr>
            <a:srgbClr val="5ACBF0"/>
          </p15:clr>
        </p15:guide>
        <p15:guide id="7" orient="horz" pos="3923" userDrawn="1">
          <p15:clr>
            <a:srgbClr val="5ACBF0"/>
          </p15:clr>
        </p15:guide>
        <p15:guide id="8" orient="horz" pos="3992" userDrawn="1">
          <p15:clr>
            <a:srgbClr val="5ACBF0"/>
          </p15:clr>
        </p15:guide>
        <p15:guide id="9" pos="7476" userDrawn="1">
          <p15:clr>
            <a:srgbClr val="5ACBF0"/>
          </p15:clr>
        </p15:guide>
        <p15:guide id="10" orient="horz" pos="4126" userDrawn="1">
          <p15:clr>
            <a:srgbClr val="5ACBF0"/>
          </p15:clr>
        </p15:guide>
        <p15:guide id="11" pos="7283" userDrawn="1">
          <p15:clr>
            <a:srgbClr val="5ACBF0"/>
          </p15:clr>
        </p15:guide>
        <p15:guide id="12" orient="horz" pos="608" userDrawn="1">
          <p15:clr>
            <a:srgbClr val="F26B43"/>
          </p15:clr>
        </p15:guide>
        <p15:guide id="13" orient="horz" pos="79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105.png"/><Relationship Id="rId3" Type="http://schemas.openxmlformats.org/officeDocument/2006/relationships/image" Target="../media/image61.png"/><Relationship Id="rId7" Type="http://schemas.openxmlformats.org/officeDocument/2006/relationships/image" Target="../media/image102.png"/><Relationship Id="rId12" Type="http://schemas.openxmlformats.org/officeDocument/2006/relationships/image" Target="../media/image104.png"/><Relationship Id="rId2" Type="http://schemas.openxmlformats.org/officeDocument/2006/relationships/image" Target="../media/image57.png"/><Relationship Id="rId16" Type="http://schemas.openxmlformats.org/officeDocument/2006/relationships/image" Target="../media/image63.png"/><Relationship Id="rId1" Type="http://schemas.openxmlformats.org/officeDocument/2006/relationships/slideLayout" Target="../slideLayouts/slideLayout17.xml"/><Relationship Id="rId6" Type="http://schemas.openxmlformats.org/officeDocument/2006/relationships/image" Target="../media/image101.png"/><Relationship Id="rId11" Type="http://schemas.openxmlformats.org/officeDocument/2006/relationships/image" Target="../media/image103.png"/><Relationship Id="rId5" Type="http://schemas.openxmlformats.org/officeDocument/2006/relationships/image" Target="../media/image58.png"/><Relationship Id="rId15" Type="http://schemas.openxmlformats.org/officeDocument/2006/relationships/image" Target="../media/image59.png"/><Relationship Id="rId10" Type="http://schemas.openxmlformats.org/officeDocument/2006/relationships/image" Target="../media/image67.png"/><Relationship Id="rId4" Type="http://schemas.openxmlformats.org/officeDocument/2006/relationships/image" Target="../media/image78.png"/><Relationship Id="rId9" Type="http://schemas.openxmlformats.org/officeDocument/2006/relationships/image" Target="../media/image64.png"/><Relationship Id="rId14" Type="http://schemas.openxmlformats.org/officeDocument/2006/relationships/image" Target="../media/image106.png"/></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8" Type="http://schemas.openxmlformats.org/officeDocument/2006/relationships/image" Target="../media/image113.jpg"/><Relationship Id="rId3" Type="http://schemas.openxmlformats.org/officeDocument/2006/relationships/image" Target="../media/image108.jpg"/><Relationship Id="rId7" Type="http://schemas.openxmlformats.org/officeDocument/2006/relationships/image" Target="../media/image112.jpg"/><Relationship Id="rId12" Type="http://schemas.openxmlformats.org/officeDocument/2006/relationships/image" Target="../media/image117.jpg"/><Relationship Id="rId2" Type="http://schemas.openxmlformats.org/officeDocument/2006/relationships/image" Target="../media/image107.jpg"/><Relationship Id="rId1" Type="http://schemas.openxmlformats.org/officeDocument/2006/relationships/slideLayout" Target="../slideLayouts/slideLayout17.xml"/><Relationship Id="rId6" Type="http://schemas.openxmlformats.org/officeDocument/2006/relationships/image" Target="../media/image111.jpg"/><Relationship Id="rId11" Type="http://schemas.openxmlformats.org/officeDocument/2006/relationships/image" Target="../media/image116.jpg"/><Relationship Id="rId5" Type="http://schemas.openxmlformats.org/officeDocument/2006/relationships/image" Target="../media/image110.jpg"/><Relationship Id="rId10" Type="http://schemas.openxmlformats.org/officeDocument/2006/relationships/image" Target="../media/image115.jpg"/><Relationship Id="rId4" Type="http://schemas.openxmlformats.org/officeDocument/2006/relationships/image" Target="../media/image109.jpg"/><Relationship Id="rId9" Type="http://schemas.openxmlformats.org/officeDocument/2006/relationships/image" Target="../media/image114.jpg"/></Relationships>
</file>

<file path=ppt/slides/_rels/slide13.xml.rels><?xml version="1.0" encoding="UTF-8" standalone="yes"?>
<Relationships xmlns="http://schemas.openxmlformats.org/package/2006/relationships"><Relationship Id="rId8" Type="http://schemas.openxmlformats.org/officeDocument/2006/relationships/image" Target="../media/image111.jpg"/><Relationship Id="rId3" Type="http://schemas.openxmlformats.org/officeDocument/2006/relationships/image" Target="../media/image110.jpg"/><Relationship Id="rId7" Type="http://schemas.openxmlformats.org/officeDocument/2006/relationships/image" Target="../media/image109.jpg"/><Relationship Id="rId2" Type="http://schemas.openxmlformats.org/officeDocument/2006/relationships/image" Target="../media/image108.jpg"/><Relationship Id="rId1" Type="http://schemas.openxmlformats.org/officeDocument/2006/relationships/slideLayout" Target="../slideLayouts/slideLayout17.xml"/><Relationship Id="rId6" Type="http://schemas.openxmlformats.org/officeDocument/2006/relationships/image" Target="../media/image116.jpg"/><Relationship Id="rId11" Type="http://schemas.openxmlformats.org/officeDocument/2006/relationships/image" Target="../media/image117.jpg"/><Relationship Id="rId5" Type="http://schemas.openxmlformats.org/officeDocument/2006/relationships/image" Target="../media/image114.jpg"/><Relationship Id="rId10" Type="http://schemas.openxmlformats.org/officeDocument/2006/relationships/image" Target="../media/image115.jpg"/><Relationship Id="rId4" Type="http://schemas.openxmlformats.org/officeDocument/2006/relationships/image" Target="../media/image112.jpg"/><Relationship Id="rId9" Type="http://schemas.openxmlformats.org/officeDocument/2006/relationships/image" Target="../media/image113.jpg"/></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18.png"/><Relationship Id="rId1" Type="http://schemas.openxmlformats.org/officeDocument/2006/relationships/slideLayout" Target="../slideLayouts/slideLayout17.xml"/><Relationship Id="rId5" Type="http://schemas.openxmlformats.org/officeDocument/2006/relationships/image" Target="../media/image120.png"/><Relationship Id="rId4" Type="http://schemas.openxmlformats.org/officeDocument/2006/relationships/image" Target="../media/image119.png"/></Relationships>
</file>

<file path=ppt/slides/_rels/slide15.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77.png"/><Relationship Id="rId3" Type="http://schemas.openxmlformats.org/officeDocument/2006/relationships/image" Target="../media/image58.png"/><Relationship Id="rId7" Type="http://schemas.openxmlformats.org/officeDocument/2006/relationships/image" Target="../media/image24.png"/><Relationship Id="rId12" Type="http://schemas.openxmlformats.org/officeDocument/2006/relationships/image" Target="../media/image125.png"/><Relationship Id="rId2" Type="http://schemas.openxmlformats.org/officeDocument/2006/relationships/chart" Target="../charts/chart6.xml"/><Relationship Id="rId1" Type="http://schemas.openxmlformats.org/officeDocument/2006/relationships/slideLayout" Target="../slideLayouts/slideLayout17.xml"/><Relationship Id="rId6" Type="http://schemas.openxmlformats.org/officeDocument/2006/relationships/image" Target="../media/image121.png"/><Relationship Id="rId11" Type="http://schemas.openxmlformats.org/officeDocument/2006/relationships/image" Target="../media/image124.png"/><Relationship Id="rId5" Type="http://schemas.openxmlformats.org/officeDocument/2006/relationships/image" Target="../media/image70.png"/><Relationship Id="rId10" Type="http://schemas.openxmlformats.org/officeDocument/2006/relationships/image" Target="../media/image123.png"/><Relationship Id="rId4" Type="http://schemas.openxmlformats.org/officeDocument/2006/relationships/image" Target="../media/image57.png"/><Relationship Id="rId9" Type="http://schemas.openxmlformats.org/officeDocument/2006/relationships/image" Target="../media/image34.png"/><Relationship Id="rId14" Type="http://schemas.openxmlformats.org/officeDocument/2006/relationships/image" Target="../media/image1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127.jpg"/><Relationship Id="rId1" Type="http://schemas.openxmlformats.org/officeDocument/2006/relationships/slideLayout" Target="../slideLayouts/slideLayout17.xml"/><Relationship Id="rId4" Type="http://schemas.openxmlformats.org/officeDocument/2006/relationships/image" Target="../media/image129.jpg"/></Relationships>
</file>

<file path=ppt/slides/_rels/slide18.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image" Target="../media/image130.jpg"/><Relationship Id="rId1" Type="http://schemas.openxmlformats.org/officeDocument/2006/relationships/slideLayout" Target="../slideLayouts/slideLayout17.xml"/><Relationship Id="rId4" Type="http://schemas.openxmlformats.org/officeDocument/2006/relationships/image" Target="../media/image132.jpg"/></Relationships>
</file>

<file path=ppt/slides/_rels/slide1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chart" Target="../charts/chart7.xml"/><Relationship Id="rId1" Type="http://schemas.openxmlformats.org/officeDocument/2006/relationships/slideLayout" Target="../slideLayouts/slideLayout17.xml"/><Relationship Id="rId6" Type="http://schemas.openxmlformats.org/officeDocument/2006/relationships/image" Target="../media/image140.svg"/><Relationship Id="rId5" Type="http://schemas.openxmlformats.org/officeDocument/2006/relationships/image" Target="../media/image134.png"/><Relationship Id="rId4" Type="http://schemas.openxmlformats.org/officeDocument/2006/relationships/image" Target="../media/image138.sv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creativecommons.org/licenses/by-nc-nd/4.0/"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135.jpg"/><Relationship Id="rId1" Type="http://schemas.openxmlformats.org/officeDocument/2006/relationships/slideLayout" Target="../slideLayouts/slideLayout17.xml"/><Relationship Id="rId6" Type="http://schemas.openxmlformats.org/officeDocument/2006/relationships/image" Target="../media/image139.jpg"/><Relationship Id="rId5" Type="http://schemas.openxmlformats.org/officeDocument/2006/relationships/image" Target="../media/image138.jpg"/><Relationship Id="rId4" Type="http://schemas.openxmlformats.org/officeDocument/2006/relationships/image" Target="../media/image137.jpg"/></Relationships>
</file>

<file path=ppt/slides/_rels/slide2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3" Type="http://schemas.openxmlformats.org/officeDocument/2006/relationships/image" Target="../media/image149.png"/><Relationship Id="rId18" Type="http://schemas.openxmlformats.org/officeDocument/2006/relationships/image" Target="../media/image153.png"/><Relationship Id="rId26" Type="http://schemas.openxmlformats.org/officeDocument/2006/relationships/image" Target="../media/image159.png"/><Relationship Id="rId39" Type="http://schemas.openxmlformats.org/officeDocument/2006/relationships/image" Target="../media/image182.svg"/><Relationship Id="rId3" Type="http://schemas.openxmlformats.org/officeDocument/2006/relationships/image" Target="../media/image141.png"/><Relationship Id="rId21" Type="http://schemas.openxmlformats.org/officeDocument/2006/relationships/image" Target="../media/image155.png"/><Relationship Id="rId34" Type="http://schemas.openxmlformats.org/officeDocument/2006/relationships/image" Target="../media/image167.png"/><Relationship Id="rId42" Type="http://schemas.openxmlformats.org/officeDocument/2006/relationships/image" Target="../media/image185.svg"/><Relationship Id="rId47" Type="http://schemas.openxmlformats.org/officeDocument/2006/relationships/image" Target="../media/image176.png"/><Relationship Id="rId7" Type="http://schemas.openxmlformats.org/officeDocument/2006/relationships/image" Target="../media/image145.png"/><Relationship Id="rId12" Type="http://schemas.openxmlformats.org/officeDocument/2006/relationships/image" Target="../media/image148.png"/><Relationship Id="rId17" Type="http://schemas.openxmlformats.org/officeDocument/2006/relationships/image" Target="../media/image152.png"/><Relationship Id="rId25" Type="http://schemas.openxmlformats.org/officeDocument/2006/relationships/image" Target="../media/image158.png"/><Relationship Id="rId33" Type="http://schemas.openxmlformats.org/officeDocument/2006/relationships/image" Target="../media/image166.png"/><Relationship Id="rId38" Type="http://schemas.openxmlformats.org/officeDocument/2006/relationships/image" Target="../media/image170.png"/><Relationship Id="rId46" Type="http://schemas.openxmlformats.org/officeDocument/2006/relationships/image" Target="../media/image175.png"/><Relationship Id="rId2" Type="http://schemas.openxmlformats.org/officeDocument/2006/relationships/image" Target="../media/image140.png"/><Relationship Id="rId16" Type="http://schemas.openxmlformats.org/officeDocument/2006/relationships/image" Target="../media/image151.png"/><Relationship Id="rId20" Type="http://schemas.openxmlformats.org/officeDocument/2006/relationships/image" Target="../media/image154.png"/><Relationship Id="rId29" Type="http://schemas.openxmlformats.org/officeDocument/2006/relationships/image" Target="../media/image162.png"/><Relationship Id="rId41" Type="http://schemas.openxmlformats.org/officeDocument/2006/relationships/image" Target="../media/image172.png"/><Relationship Id="rId1" Type="http://schemas.openxmlformats.org/officeDocument/2006/relationships/slideLayout" Target="../slideLayouts/slideLayout17.xml"/><Relationship Id="rId6" Type="http://schemas.openxmlformats.org/officeDocument/2006/relationships/image" Target="../media/image144.png"/><Relationship Id="rId11" Type="http://schemas.openxmlformats.org/officeDocument/2006/relationships/image" Target="../media/image155.svg"/><Relationship Id="rId24" Type="http://schemas.openxmlformats.org/officeDocument/2006/relationships/image" Target="../media/image157.png"/><Relationship Id="rId32" Type="http://schemas.openxmlformats.org/officeDocument/2006/relationships/image" Target="../media/image165.png"/><Relationship Id="rId37" Type="http://schemas.openxmlformats.org/officeDocument/2006/relationships/image" Target="../media/image169.png"/><Relationship Id="rId40" Type="http://schemas.openxmlformats.org/officeDocument/2006/relationships/image" Target="../media/image171.png"/><Relationship Id="rId45" Type="http://schemas.microsoft.com/office/2007/relationships/hdphoto" Target="../media/hdphoto1.wdp"/><Relationship Id="rId5" Type="http://schemas.openxmlformats.org/officeDocument/2006/relationships/image" Target="../media/image143.png"/><Relationship Id="rId15" Type="http://schemas.openxmlformats.org/officeDocument/2006/relationships/image" Target="../media/image150.png"/><Relationship Id="rId23" Type="http://schemas.openxmlformats.org/officeDocument/2006/relationships/image" Target="../media/image89.png"/><Relationship Id="rId28" Type="http://schemas.openxmlformats.org/officeDocument/2006/relationships/image" Target="../media/image161.png"/><Relationship Id="rId36" Type="http://schemas.openxmlformats.org/officeDocument/2006/relationships/image" Target="../media/image168.png"/><Relationship Id="rId49" Type="http://schemas.openxmlformats.org/officeDocument/2006/relationships/image" Target="../media/image178.png"/><Relationship Id="rId10" Type="http://schemas.openxmlformats.org/officeDocument/2006/relationships/image" Target="../media/image147.png"/><Relationship Id="rId19" Type="http://schemas.openxmlformats.org/officeDocument/2006/relationships/image" Target="../media/image163.svg"/><Relationship Id="rId31" Type="http://schemas.openxmlformats.org/officeDocument/2006/relationships/image" Target="../media/image164.png"/><Relationship Id="rId44" Type="http://schemas.openxmlformats.org/officeDocument/2006/relationships/image" Target="../media/image174.png"/><Relationship Id="rId4" Type="http://schemas.openxmlformats.org/officeDocument/2006/relationships/image" Target="../media/image142.png"/><Relationship Id="rId9" Type="http://schemas.openxmlformats.org/officeDocument/2006/relationships/image" Target="../media/image146.png"/><Relationship Id="rId14" Type="http://schemas.openxmlformats.org/officeDocument/2006/relationships/image" Target="../media/image158.svg"/><Relationship Id="rId22" Type="http://schemas.openxmlformats.org/officeDocument/2006/relationships/image" Target="../media/image156.png"/><Relationship Id="rId27" Type="http://schemas.openxmlformats.org/officeDocument/2006/relationships/image" Target="../media/image160.png"/><Relationship Id="rId30" Type="http://schemas.openxmlformats.org/officeDocument/2006/relationships/image" Target="../media/image163.png"/><Relationship Id="rId35" Type="http://schemas.openxmlformats.org/officeDocument/2006/relationships/image" Target="../media/image178.svg"/><Relationship Id="rId43" Type="http://schemas.openxmlformats.org/officeDocument/2006/relationships/image" Target="../media/image173.png"/><Relationship Id="rId48" Type="http://schemas.openxmlformats.org/officeDocument/2006/relationships/image" Target="../media/image177.png"/><Relationship Id="rId8" Type="http://schemas.openxmlformats.org/officeDocument/2006/relationships/image" Target="../media/image152.svg"/></Relationships>
</file>

<file path=ppt/slides/_rels/slide23.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43.png"/><Relationship Id="rId3" Type="http://schemas.openxmlformats.org/officeDocument/2006/relationships/image" Target="../media/image180.jpg"/><Relationship Id="rId7" Type="http://schemas.openxmlformats.org/officeDocument/2006/relationships/image" Target="../media/image163.png"/><Relationship Id="rId12" Type="http://schemas.openxmlformats.org/officeDocument/2006/relationships/image" Target="../media/image144.png"/><Relationship Id="rId2" Type="http://schemas.openxmlformats.org/officeDocument/2006/relationships/image" Target="../media/image179.jpg"/><Relationship Id="rId1" Type="http://schemas.openxmlformats.org/officeDocument/2006/relationships/slideLayout" Target="../slideLayouts/slideLayout17.xml"/><Relationship Id="rId6" Type="http://schemas.openxmlformats.org/officeDocument/2006/relationships/image" Target="../media/image158.svg"/><Relationship Id="rId11" Type="http://schemas.openxmlformats.org/officeDocument/2006/relationships/image" Target="../media/image142.png"/><Relationship Id="rId5" Type="http://schemas.openxmlformats.org/officeDocument/2006/relationships/image" Target="../media/image149.png"/><Relationship Id="rId10" Type="http://schemas.openxmlformats.org/officeDocument/2006/relationships/image" Target="../media/image141.png"/><Relationship Id="rId4" Type="http://schemas.openxmlformats.org/officeDocument/2006/relationships/image" Target="../media/image181.jpeg"/><Relationship Id="rId9" Type="http://schemas.openxmlformats.org/officeDocument/2006/relationships/image" Target="../media/image140.png"/></Relationships>
</file>

<file path=ppt/slides/_rels/slide24.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55.svg"/><Relationship Id="rId18" Type="http://schemas.openxmlformats.org/officeDocument/2006/relationships/image" Target="../media/image160.png"/><Relationship Id="rId3" Type="http://schemas.openxmlformats.org/officeDocument/2006/relationships/image" Target="../media/image158.svg"/><Relationship Id="rId7" Type="http://schemas.openxmlformats.org/officeDocument/2006/relationships/image" Target="../media/image143.png"/><Relationship Id="rId12" Type="http://schemas.openxmlformats.org/officeDocument/2006/relationships/image" Target="../media/image147.png"/><Relationship Id="rId17" Type="http://schemas.microsoft.com/office/2007/relationships/hdphoto" Target="../media/hdphoto2.wdp"/><Relationship Id="rId2" Type="http://schemas.openxmlformats.org/officeDocument/2006/relationships/image" Target="../media/image149.png"/><Relationship Id="rId16" Type="http://schemas.openxmlformats.org/officeDocument/2006/relationships/image" Target="../media/image183.png"/><Relationship Id="rId1" Type="http://schemas.openxmlformats.org/officeDocument/2006/relationships/slideLayout" Target="../slideLayouts/slideLayout17.xml"/><Relationship Id="rId6" Type="http://schemas.openxmlformats.org/officeDocument/2006/relationships/image" Target="../media/image140.png"/><Relationship Id="rId11" Type="http://schemas.openxmlformats.org/officeDocument/2006/relationships/image" Target="../media/image146.png"/><Relationship Id="rId5" Type="http://schemas.openxmlformats.org/officeDocument/2006/relationships/image" Target="../media/image182.png"/><Relationship Id="rId15" Type="http://schemas.openxmlformats.org/officeDocument/2006/relationships/image" Target="../media/image150.png"/><Relationship Id="rId10" Type="http://schemas.openxmlformats.org/officeDocument/2006/relationships/image" Target="../media/image152.svg"/><Relationship Id="rId19" Type="http://schemas.openxmlformats.org/officeDocument/2006/relationships/image" Target="../media/image184.jpg"/><Relationship Id="rId4" Type="http://schemas.openxmlformats.org/officeDocument/2006/relationships/image" Target="../media/image141.png"/><Relationship Id="rId9" Type="http://schemas.openxmlformats.org/officeDocument/2006/relationships/image" Target="../media/image145.png"/><Relationship Id="rId14" Type="http://schemas.openxmlformats.org/officeDocument/2006/relationships/image" Target="../media/image148.png"/></Relationships>
</file>

<file path=ppt/slides/_rels/slide25.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image" Target="../media/image159.png"/><Relationship Id="rId18" Type="http://schemas.openxmlformats.org/officeDocument/2006/relationships/image" Target="../media/image144.png"/><Relationship Id="rId26" Type="http://schemas.openxmlformats.org/officeDocument/2006/relationships/image" Target="../media/image152.png"/><Relationship Id="rId3" Type="http://schemas.openxmlformats.org/officeDocument/2006/relationships/image" Target="../media/image199.svg"/><Relationship Id="rId21" Type="http://schemas.openxmlformats.org/officeDocument/2006/relationships/image" Target="../media/image149.png"/><Relationship Id="rId7" Type="http://schemas.openxmlformats.org/officeDocument/2006/relationships/image" Target="../media/image189.jpeg"/><Relationship Id="rId12" Type="http://schemas.openxmlformats.org/officeDocument/2006/relationships/image" Target="../media/image152.svg"/><Relationship Id="rId17" Type="http://schemas.openxmlformats.org/officeDocument/2006/relationships/image" Target="../media/image140.png"/><Relationship Id="rId25" Type="http://schemas.openxmlformats.org/officeDocument/2006/relationships/image" Target="../media/image190.png"/><Relationship Id="rId33" Type="http://schemas.openxmlformats.org/officeDocument/2006/relationships/image" Target="../media/image193.png"/><Relationship Id="rId2" Type="http://schemas.openxmlformats.org/officeDocument/2006/relationships/image" Target="../media/image185.png"/><Relationship Id="rId16" Type="http://schemas.openxmlformats.org/officeDocument/2006/relationships/image" Target="../media/image141.png"/><Relationship Id="rId20" Type="http://schemas.openxmlformats.org/officeDocument/2006/relationships/image" Target="../media/image142.png"/><Relationship Id="rId29" Type="http://schemas.openxmlformats.org/officeDocument/2006/relationships/image" Target="../media/image173.png"/><Relationship Id="rId1" Type="http://schemas.openxmlformats.org/officeDocument/2006/relationships/slideLayout" Target="../slideLayouts/slideLayout17.xml"/><Relationship Id="rId6" Type="http://schemas.openxmlformats.org/officeDocument/2006/relationships/image" Target="../media/image188.png"/><Relationship Id="rId11" Type="http://schemas.openxmlformats.org/officeDocument/2006/relationships/image" Target="../media/image145.png"/><Relationship Id="rId24" Type="http://schemas.openxmlformats.org/officeDocument/2006/relationships/image" Target="../media/image185.svg"/><Relationship Id="rId32" Type="http://schemas.openxmlformats.org/officeDocument/2006/relationships/image" Target="../media/image192.png"/><Relationship Id="rId5" Type="http://schemas.openxmlformats.org/officeDocument/2006/relationships/image" Target="../media/image187.png"/><Relationship Id="rId15" Type="http://schemas.openxmlformats.org/officeDocument/2006/relationships/image" Target="../media/image161.png"/><Relationship Id="rId23" Type="http://schemas.openxmlformats.org/officeDocument/2006/relationships/image" Target="../media/image172.png"/><Relationship Id="rId28" Type="http://schemas.openxmlformats.org/officeDocument/2006/relationships/image" Target="../media/image163.svg"/><Relationship Id="rId10" Type="http://schemas.openxmlformats.org/officeDocument/2006/relationships/image" Target="../media/image155.png"/><Relationship Id="rId19" Type="http://schemas.openxmlformats.org/officeDocument/2006/relationships/image" Target="../media/image148.png"/><Relationship Id="rId31" Type="http://schemas.openxmlformats.org/officeDocument/2006/relationships/image" Target="../media/image191.png"/><Relationship Id="rId4" Type="http://schemas.openxmlformats.org/officeDocument/2006/relationships/image" Target="../media/image186.png"/><Relationship Id="rId9" Type="http://schemas.openxmlformats.org/officeDocument/2006/relationships/image" Target="../media/image155.svg"/><Relationship Id="rId14" Type="http://schemas.openxmlformats.org/officeDocument/2006/relationships/image" Target="../media/image156.png"/><Relationship Id="rId22" Type="http://schemas.openxmlformats.org/officeDocument/2006/relationships/image" Target="../media/image158.svg"/><Relationship Id="rId27" Type="http://schemas.openxmlformats.org/officeDocument/2006/relationships/image" Target="../media/image153.png"/><Relationship Id="rId30" Type="http://schemas.openxmlformats.org/officeDocument/2006/relationships/image" Target="../media/image163.png"/></Relationships>
</file>

<file path=ppt/slides/_rels/slide26.xml.rels><?xml version="1.0" encoding="UTF-8" standalone="yes"?>
<Relationships xmlns="http://schemas.openxmlformats.org/package/2006/relationships"><Relationship Id="rId13" Type="http://schemas.openxmlformats.org/officeDocument/2006/relationships/image" Target="../media/image166.png"/><Relationship Id="rId18" Type="http://schemas.openxmlformats.org/officeDocument/2006/relationships/image" Target="../media/image169.png"/><Relationship Id="rId26" Type="http://schemas.microsoft.com/office/2007/relationships/hdphoto" Target="../media/hdphoto4.wdp"/><Relationship Id="rId39" Type="http://schemas.openxmlformats.org/officeDocument/2006/relationships/image" Target="../media/image211.png"/><Relationship Id="rId21" Type="http://schemas.openxmlformats.org/officeDocument/2006/relationships/image" Target="../media/image195.png"/><Relationship Id="rId34" Type="http://schemas.openxmlformats.org/officeDocument/2006/relationships/image" Target="../media/image206.png"/><Relationship Id="rId42" Type="http://schemas.openxmlformats.org/officeDocument/2006/relationships/image" Target="../media/image214.png"/><Relationship Id="rId47" Type="http://schemas.openxmlformats.org/officeDocument/2006/relationships/image" Target="../media/image216.png"/><Relationship Id="rId50" Type="http://schemas.openxmlformats.org/officeDocument/2006/relationships/image" Target="../media/image155.svg"/><Relationship Id="rId55" Type="http://schemas.openxmlformats.org/officeDocument/2006/relationships/image" Target="../media/image218.png"/><Relationship Id="rId63" Type="http://schemas.openxmlformats.org/officeDocument/2006/relationships/image" Target="../media/image141.png"/><Relationship Id="rId68" Type="http://schemas.openxmlformats.org/officeDocument/2006/relationships/image" Target="../media/image154.png"/><Relationship Id="rId76" Type="http://schemas.openxmlformats.org/officeDocument/2006/relationships/image" Target="../media/image149.png"/><Relationship Id="rId7" Type="http://schemas.openxmlformats.org/officeDocument/2006/relationships/image" Target="../media/image161.png"/><Relationship Id="rId71" Type="http://schemas.openxmlformats.org/officeDocument/2006/relationships/image" Target="../media/image142.png"/><Relationship Id="rId2" Type="http://schemas.openxmlformats.org/officeDocument/2006/relationships/image" Target="../media/image194.png"/><Relationship Id="rId16" Type="http://schemas.openxmlformats.org/officeDocument/2006/relationships/image" Target="../media/image178.svg"/><Relationship Id="rId29" Type="http://schemas.openxmlformats.org/officeDocument/2006/relationships/image" Target="../media/image201.png"/><Relationship Id="rId11" Type="http://schemas.openxmlformats.org/officeDocument/2006/relationships/image" Target="../media/image175.png"/><Relationship Id="rId24" Type="http://schemas.microsoft.com/office/2007/relationships/hdphoto" Target="../media/hdphoto3.wdp"/><Relationship Id="rId32" Type="http://schemas.openxmlformats.org/officeDocument/2006/relationships/image" Target="../media/image204.png"/><Relationship Id="rId37" Type="http://schemas.openxmlformats.org/officeDocument/2006/relationships/image" Target="../media/image209.png"/><Relationship Id="rId40" Type="http://schemas.openxmlformats.org/officeDocument/2006/relationships/image" Target="../media/image212.png"/><Relationship Id="rId45" Type="http://schemas.openxmlformats.org/officeDocument/2006/relationships/image" Target="../media/image215.png"/><Relationship Id="rId53" Type="http://schemas.openxmlformats.org/officeDocument/2006/relationships/image" Target="../media/image217.png"/><Relationship Id="rId58" Type="http://schemas.openxmlformats.org/officeDocument/2006/relationships/image" Target="../media/image220.png"/><Relationship Id="rId66" Type="http://schemas.openxmlformats.org/officeDocument/2006/relationships/image" Target="../media/image153.png"/><Relationship Id="rId74" Type="http://schemas.openxmlformats.org/officeDocument/2006/relationships/image" Target="../media/image59.png"/><Relationship Id="rId79" Type="http://schemas.openxmlformats.org/officeDocument/2006/relationships/image" Target="../media/image146.png"/><Relationship Id="rId5" Type="http://schemas.openxmlformats.org/officeDocument/2006/relationships/image" Target="../media/image159.png"/><Relationship Id="rId61" Type="http://schemas.openxmlformats.org/officeDocument/2006/relationships/image" Target="../media/image172.png"/><Relationship Id="rId10" Type="http://schemas.openxmlformats.org/officeDocument/2006/relationships/image" Target="../media/image164.png"/><Relationship Id="rId19" Type="http://schemas.openxmlformats.org/officeDocument/2006/relationships/image" Target="../media/image170.png"/><Relationship Id="rId31" Type="http://schemas.openxmlformats.org/officeDocument/2006/relationships/image" Target="../media/image203.png"/><Relationship Id="rId44" Type="http://schemas.openxmlformats.org/officeDocument/2006/relationships/image" Target="../media/image62.png"/><Relationship Id="rId52" Type="http://schemas.openxmlformats.org/officeDocument/2006/relationships/image" Target="../media/image190.png"/><Relationship Id="rId60" Type="http://schemas.openxmlformats.org/officeDocument/2006/relationships/image" Target="../media/image158.png"/><Relationship Id="rId65" Type="http://schemas.openxmlformats.org/officeDocument/2006/relationships/image" Target="../media/image151.png"/><Relationship Id="rId73" Type="http://schemas.openxmlformats.org/officeDocument/2006/relationships/image" Target="../media/image60.png"/><Relationship Id="rId78" Type="http://schemas.openxmlformats.org/officeDocument/2006/relationships/image" Target="../media/image223.png"/><Relationship Id="rId4" Type="http://schemas.openxmlformats.org/officeDocument/2006/relationships/image" Target="../media/image155.png"/><Relationship Id="rId9" Type="http://schemas.openxmlformats.org/officeDocument/2006/relationships/image" Target="../media/image162.png"/><Relationship Id="rId14" Type="http://schemas.openxmlformats.org/officeDocument/2006/relationships/image" Target="../media/image176.png"/><Relationship Id="rId22" Type="http://schemas.openxmlformats.org/officeDocument/2006/relationships/image" Target="../media/image196.png"/><Relationship Id="rId27" Type="http://schemas.openxmlformats.org/officeDocument/2006/relationships/image" Target="../media/image199.png"/><Relationship Id="rId30" Type="http://schemas.openxmlformats.org/officeDocument/2006/relationships/image" Target="../media/image202.png"/><Relationship Id="rId35" Type="http://schemas.openxmlformats.org/officeDocument/2006/relationships/image" Target="../media/image207.png"/><Relationship Id="rId43" Type="http://schemas.openxmlformats.org/officeDocument/2006/relationships/image" Target="../media/image57.png"/><Relationship Id="rId48" Type="http://schemas.openxmlformats.org/officeDocument/2006/relationships/image" Target="../media/image106.png"/><Relationship Id="rId56" Type="http://schemas.openxmlformats.org/officeDocument/2006/relationships/image" Target="../media/image148.png"/><Relationship Id="rId64" Type="http://schemas.openxmlformats.org/officeDocument/2006/relationships/image" Target="../media/image150.png"/><Relationship Id="rId69" Type="http://schemas.openxmlformats.org/officeDocument/2006/relationships/image" Target="../media/image221.png"/><Relationship Id="rId77" Type="http://schemas.openxmlformats.org/officeDocument/2006/relationships/image" Target="../media/image158.svg"/><Relationship Id="rId8" Type="http://schemas.openxmlformats.org/officeDocument/2006/relationships/image" Target="../media/image163.png"/><Relationship Id="rId51" Type="http://schemas.openxmlformats.org/officeDocument/2006/relationships/image" Target="../media/image156.png"/><Relationship Id="rId72" Type="http://schemas.openxmlformats.org/officeDocument/2006/relationships/image" Target="../media/image64.png"/><Relationship Id="rId80" Type="http://schemas.openxmlformats.org/officeDocument/2006/relationships/image" Target="../media/image140.png"/><Relationship Id="rId3" Type="http://schemas.openxmlformats.org/officeDocument/2006/relationships/image" Target="../media/image173.png"/><Relationship Id="rId12" Type="http://schemas.openxmlformats.org/officeDocument/2006/relationships/image" Target="../media/image165.png"/><Relationship Id="rId17" Type="http://schemas.openxmlformats.org/officeDocument/2006/relationships/image" Target="../media/image168.png"/><Relationship Id="rId25" Type="http://schemas.openxmlformats.org/officeDocument/2006/relationships/image" Target="../media/image198.png"/><Relationship Id="rId33" Type="http://schemas.openxmlformats.org/officeDocument/2006/relationships/image" Target="../media/image205.png"/><Relationship Id="rId38" Type="http://schemas.openxmlformats.org/officeDocument/2006/relationships/image" Target="../media/image210.png"/><Relationship Id="rId46" Type="http://schemas.openxmlformats.org/officeDocument/2006/relationships/image" Target="../media/image63.png"/><Relationship Id="rId59" Type="http://schemas.openxmlformats.org/officeDocument/2006/relationships/image" Target="../media/image171.png"/><Relationship Id="rId67" Type="http://schemas.openxmlformats.org/officeDocument/2006/relationships/image" Target="../media/image163.svg"/><Relationship Id="rId20" Type="http://schemas.openxmlformats.org/officeDocument/2006/relationships/image" Target="../media/image182.svg"/><Relationship Id="rId41" Type="http://schemas.openxmlformats.org/officeDocument/2006/relationships/image" Target="../media/image213.png"/><Relationship Id="rId54" Type="http://schemas.openxmlformats.org/officeDocument/2006/relationships/image" Target="../media/image144.png"/><Relationship Id="rId62" Type="http://schemas.openxmlformats.org/officeDocument/2006/relationships/image" Target="../media/image185.svg"/><Relationship Id="rId70" Type="http://schemas.openxmlformats.org/officeDocument/2006/relationships/image" Target="../media/image35.png"/><Relationship Id="rId75" Type="http://schemas.openxmlformats.org/officeDocument/2006/relationships/image" Target="../media/image222.png"/><Relationship Id="rId1" Type="http://schemas.openxmlformats.org/officeDocument/2006/relationships/slideLayout" Target="../slideLayouts/slideLayout17.xml"/><Relationship Id="rId6" Type="http://schemas.openxmlformats.org/officeDocument/2006/relationships/image" Target="../media/image160.png"/><Relationship Id="rId15" Type="http://schemas.openxmlformats.org/officeDocument/2006/relationships/image" Target="../media/image167.png"/><Relationship Id="rId23" Type="http://schemas.openxmlformats.org/officeDocument/2006/relationships/image" Target="../media/image197.png"/><Relationship Id="rId28" Type="http://schemas.openxmlformats.org/officeDocument/2006/relationships/image" Target="../media/image200.png"/><Relationship Id="rId36" Type="http://schemas.openxmlformats.org/officeDocument/2006/relationships/image" Target="../media/image208.png"/><Relationship Id="rId49" Type="http://schemas.openxmlformats.org/officeDocument/2006/relationships/image" Target="../media/image147.png"/><Relationship Id="rId57" Type="http://schemas.openxmlformats.org/officeDocument/2006/relationships/image" Target="../media/image219.png"/></Relationships>
</file>

<file path=ppt/slides/_rels/slide27.xml.rels><?xml version="1.0" encoding="UTF-8" standalone="yes"?>
<Relationships xmlns="http://schemas.openxmlformats.org/package/2006/relationships"><Relationship Id="rId8" Type="http://schemas.openxmlformats.org/officeDocument/2006/relationships/image" Target="../media/image163.png"/><Relationship Id="rId13" Type="http://schemas.openxmlformats.org/officeDocument/2006/relationships/image" Target="../media/image167.png"/><Relationship Id="rId18" Type="http://schemas.openxmlformats.org/officeDocument/2006/relationships/image" Target="../media/image231.png"/><Relationship Id="rId3" Type="http://schemas.openxmlformats.org/officeDocument/2006/relationships/image" Target="../media/image225.png"/><Relationship Id="rId7" Type="http://schemas.openxmlformats.org/officeDocument/2006/relationships/image" Target="../media/image169.png"/><Relationship Id="rId12" Type="http://schemas.openxmlformats.org/officeDocument/2006/relationships/image" Target="../media/image230.png"/><Relationship Id="rId17" Type="http://schemas.openxmlformats.org/officeDocument/2006/relationships/image" Target="../media/image201.png"/><Relationship Id="rId2" Type="http://schemas.openxmlformats.org/officeDocument/2006/relationships/image" Target="../media/image224.png"/><Relationship Id="rId16" Type="http://schemas.openxmlformats.org/officeDocument/2006/relationships/image" Target="../media/image182.svg"/><Relationship Id="rId1" Type="http://schemas.openxmlformats.org/officeDocument/2006/relationships/slideLayout" Target="../slideLayouts/slideLayout17.xml"/><Relationship Id="rId6" Type="http://schemas.openxmlformats.org/officeDocument/2006/relationships/image" Target="../media/image227.png"/><Relationship Id="rId11" Type="http://schemas.openxmlformats.org/officeDocument/2006/relationships/image" Target="../media/image229.png"/><Relationship Id="rId5" Type="http://schemas.openxmlformats.org/officeDocument/2006/relationships/image" Target="../media/image226.jpeg"/><Relationship Id="rId15" Type="http://schemas.openxmlformats.org/officeDocument/2006/relationships/image" Target="../media/image170.png"/><Relationship Id="rId10" Type="http://schemas.openxmlformats.org/officeDocument/2006/relationships/image" Target="../media/image228.png"/><Relationship Id="rId4" Type="http://schemas.openxmlformats.org/officeDocument/2006/relationships/image" Target="../media/image240.svg"/><Relationship Id="rId9" Type="http://schemas.openxmlformats.org/officeDocument/2006/relationships/image" Target="../media/image195.png"/><Relationship Id="rId14" Type="http://schemas.openxmlformats.org/officeDocument/2006/relationships/image" Target="../media/image178.svg"/></Relationships>
</file>

<file path=ppt/slides/_rels/slide28.xml.rels><?xml version="1.0" encoding="UTF-8" standalone="yes"?>
<Relationships xmlns="http://schemas.openxmlformats.org/package/2006/relationships"><Relationship Id="rId13" Type="http://schemas.openxmlformats.org/officeDocument/2006/relationships/image" Target="../media/image241.jpeg"/><Relationship Id="rId18" Type="http://schemas.openxmlformats.org/officeDocument/2006/relationships/image" Target="../media/image246.png"/><Relationship Id="rId26" Type="http://schemas.openxmlformats.org/officeDocument/2006/relationships/image" Target="../media/image254.png"/><Relationship Id="rId39" Type="http://schemas.openxmlformats.org/officeDocument/2006/relationships/image" Target="../media/image263.png"/><Relationship Id="rId21" Type="http://schemas.openxmlformats.org/officeDocument/2006/relationships/image" Target="../media/image249.png"/><Relationship Id="rId34" Type="http://schemas.openxmlformats.org/officeDocument/2006/relationships/image" Target="../media/image259.png"/><Relationship Id="rId42" Type="http://schemas.openxmlformats.org/officeDocument/2006/relationships/image" Target="../media/image266.png"/><Relationship Id="rId47" Type="http://schemas.openxmlformats.org/officeDocument/2006/relationships/image" Target="../media/image271.png"/><Relationship Id="rId50" Type="http://schemas.openxmlformats.org/officeDocument/2006/relationships/image" Target="../media/image274.jpeg"/><Relationship Id="rId55" Type="http://schemas.openxmlformats.org/officeDocument/2006/relationships/image" Target="../media/image279.jpeg"/><Relationship Id="rId63" Type="http://schemas.openxmlformats.org/officeDocument/2006/relationships/image" Target="../media/image287.png"/><Relationship Id="rId68" Type="http://schemas.openxmlformats.org/officeDocument/2006/relationships/image" Target="../media/image292.png"/><Relationship Id="rId76" Type="http://schemas.openxmlformats.org/officeDocument/2006/relationships/image" Target="../media/image300.png"/><Relationship Id="rId7" Type="http://schemas.openxmlformats.org/officeDocument/2006/relationships/image" Target="../media/image235.png"/><Relationship Id="rId71" Type="http://schemas.openxmlformats.org/officeDocument/2006/relationships/image" Target="../media/image295.jpeg"/><Relationship Id="rId2" Type="http://schemas.openxmlformats.org/officeDocument/2006/relationships/notesSlide" Target="../notesSlides/notesSlide3.xml"/><Relationship Id="rId16" Type="http://schemas.openxmlformats.org/officeDocument/2006/relationships/image" Target="../media/image244.png"/><Relationship Id="rId29" Type="http://schemas.openxmlformats.org/officeDocument/2006/relationships/image" Target="../media/image256.png"/><Relationship Id="rId11" Type="http://schemas.openxmlformats.org/officeDocument/2006/relationships/image" Target="../media/image239.png"/><Relationship Id="rId24" Type="http://schemas.openxmlformats.org/officeDocument/2006/relationships/image" Target="../media/image252.png"/><Relationship Id="rId32" Type="http://schemas.openxmlformats.org/officeDocument/2006/relationships/image" Target="../media/image258.png"/><Relationship Id="rId37" Type="http://schemas.openxmlformats.org/officeDocument/2006/relationships/image" Target="../media/image261.png"/><Relationship Id="rId40" Type="http://schemas.openxmlformats.org/officeDocument/2006/relationships/image" Target="../media/image264.png"/><Relationship Id="rId45" Type="http://schemas.openxmlformats.org/officeDocument/2006/relationships/image" Target="../media/image269.png"/><Relationship Id="rId53" Type="http://schemas.openxmlformats.org/officeDocument/2006/relationships/image" Target="../media/image277.png"/><Relationship Id="rId58" Type="http://schemas.openxmlformats.org/officeDocument/2006/relationships/image" Target="../media/image282.png"/><Relationship Id="rId66" Type="http://schemas.openxmlformats.org/officeDocument/2006/relationships/image" Target="../media/image290.png"/><Relationship Id="rId74" Type="http://schemas.openxmlformats.org/officeDocument/2006/relationships/image" Target="../media/image298.png"/><Relationship Id="rId79" Type="http://schemas.openxmlformats.org/officeDocument/2006/relationships/image" Target="../media/image303.png"/><Relationship Id="rId5" Type="http://schemas.openxmlformats.org/officeDocument/2006/relationships/image" Target="../media/image187.png"/><Relationship Id="rId61" Type="http://schemas.openxmlformats.org/officeDocument/2006/relationships/image" Target="../media/image285.png"/><Relationship Id="rId82" Type="http://schemas.openxmlformats.org/officeDocument/2006/relationships/image" Target="../media/image306.png"/><Relationship Id="rId10" Type="http://schemas.openxmlformats.org/officeDocument/2006/relationships/image" Target="../media/image238.png"/><Relationship Id="rId19" Type="http://schemas.openxmlformats.org/officeDocument/2006/relationships/image" Target="../media/image247.png"/><Relationship Id="rId31" Type="http://schemas.microsoft.com/office/2007/relationships/hdphoto" Target="../media/hdphoto6.wdp"/><Relationship Id="rId44" Type="http://schemas.openxmlformats.org/officeDocument/2006/relationships/image" Target="../media/image268.png"/><Relationship Id="rId52" Type="http://schemas.openxmlformats.org/officeDocument/2006/relationships/image" Target="../media/image276.gif"/><Relationship Id="rId60" Type="http://schemas.openxmlformats.org/officeDocument/2006/relationships/image" Target="../media/image284.png"/><Relationship Id="rId65" Type="http://schemas.openxmlformats.org/officeDocument/2006/relationships/image" Target="../media/image289.png"/><Relationship Id="rId73" Type="http://schemas.openxmlformats.org/officeDocument/2006/relationships/image" Target="../media/image297.png"/><Relationship Id="rId78" Type="http://schemas.openxmlformats.org/officeDocument/2006/relationships/image" Target="../media/image302.png"/><Relationship Id="rId81" Type="http://schemas.openxmlformats.org/officeDocument/2006/relationships/image" Target="../media/image305.png"/><Relationship Id="rId4" Type="http://schemas.openxmlformats.org/officeDocument/2006/relationships/image" Target="../media/image233.png"/><Relationship Id="rId9" Type="http://schemas.openxmlformats.org/officeDocument/2006/relationships/image" Target="../media/image237.png"/><Relationship Id="rId14" Type="http://schemas.openxmlformats.org/officeDocument/2006/relationships/image" Target="../media/image242.png"/><Relationship Id="rId22" Type="http://schemas.openxmlformats.org/officeDocument/2006/relationships/image" Target="../media/image250.png"/><Relationship Id="rId27" Type="http://schemas.microsoft.com/office/2007/relationships/hdphoto" Target="../media/hdphoto5.wdp"/><Relationship Id="rId30" Type="http://schemas.openxmlformats.org/officeDocument/2006/relationships/image" Target="../media/image257.png"/><Relationship Id="rId35" Type="http://schemas.openxmlformats.org/officeDocument/2006/relationships/image" Target="../media/image260.png"/><Relationship Id="rId43" Type="http://schemas.openxmlformats.org/officeDocument/2006/relationships/image" Target="../media/image267.png"/><Relationship Id="rId48" Type="http://schemas.openxmlformats.org/officeDocument/2006/relationships/image" Target="../media/image272.png"/><Relationship Id="rId56" Type="http://schemas.openxmlformats.org/officeDocument/2006/relationships/image" Target="../media/image280.png"/><Relationship Id="rId64" Type="http://schemas.openxmlformats.org/officeDocument/2006/relationships/image" Target="../media/image288.jpeg"/><Relationship Id="rId69" Type="http://schemas.openxmlformats.org/officeDocument/2006/relationships/image" Target="../media/image293.png"/><Relationship Id="rId77" Type="http://schemas.openxmlformats.org/officeDocument/2006/relationships/image" Target="../media/image301.png"/><Relationship Id="rId8" Type="http://schemas.openxmlformats.org/officeDocument/2006/relationships/image" Target="../media/image236.png"/><Relationship Id="rId51" Type="http://schemas.openxmlformats.org/officeDocument/2006/relationships/image" Target="../media/image275.png"/><Relationship Id="rId72" Type="http://schemas.openxmlformats.org/officeDocument/2006/relationships/image" Target="../media/image296.png"/><Relationship Id="rId80" Type="http://schemas.openxmlformats.org/officeDocument/2006/relationships/image" Target="../media/image304.png"/><Relationship Id="rId3" Type="http://schemas.openxmlformats.org/officeDocument/2006/relationships/image" Target="../media/image232.png"/><Relationship Id="rId12" Type="http://schemas.openxmlformats.org/officeDocument/2006/relationships/image" Target="../media/image240.png"/><Relationship Id="rId17" Type="http://schemas.openxmlformats.org/officeDocument/2006/relationships/image" Target="../media/image245.png"/><Relationship Id="rId25" Type="http://schemas.openxmlformats.org/officeDocument/2006/relationships/image" Target="../media/image253.png"/><Relationship Id="rId33" Type="http://schemas.microsoft.com/office/2007/relationships/hdphoto" Target="../media/hdphoto7.wdp"/><Relationship Id="rId38" Type="http://schemas.openxmlformats.org/officeDocument/2006/relationships/image" Target="../media/image262.png"/><Relationship Id="rId46" Type="http://schemas.openxmlformats.org/officeDocument/2006/relationships/image" Target="../media/image270.png"/><Relationship Id="rId59" Type="http://schemas.openxmlformats.org/officeDocument/2006/relationships/image" Target="../media/image283.png"/><Relationship Id="rId67" Type="http://schemas.openxmlformats.org/officeDocument/2006/relationships/image" Target="../media/image291.png"/><Relationship Id="rId20" Type="http://schemas.openxmlformats.org/officeDocument/2006/relationships/image" Target="../media/image248.png"/><Relationship Id="rId41" Type="http://schemas.openxmlformats.org/officeDocument/2006/relationships/image" Target="../media/image265.jpeg"/><Relationship Id="rId54" Type="http://schemas.openxmlformats.org/officeDocument/2006/relationships/image" Target="../media/image278.jpeg"/><Relationship Id="rId62" Type="http://schemas.openxmlformats.org/officeDocument/2006/relationships/image" Target="../media/image286.png"/><Relationship Id="rId70" Type="http://schemas.openxmlformats.org/officeDocument/2006/relationships/image" Target="../media/image294.png"/><Relationship Id="rId75" Type="http://schemas.openxmlformats.org/officeDocument/2006/relationships/image" Target="../media/image299.png"/><Relationship Id="rId1" Type="http://schemas.openxmlformats.org/officeDocument/2006/relationships/slideLayout" Target="../slideLayouts/slideLayout2.xml"/><Relationship Id="rId6" Type="http://schemas.openxmlformats.org/officeDocument/2006/relationships/image" Target="../media/image234.jpeg"/><Relationship Id="rId15" Type="http://schemas.openxmlformats.org/officeDocument/2006/relationships/image" Target="../media/image243.png"/><Relationship Id="rId23" Type="http://schemas.openxmlformats.org/officeDocument/2006/relationships/image" Target="../media/image251.png"/><Relationship Id="rId28" Type="http://schemas.openxmlformats.org/officeDocument/2006/relationships/image" Target="../media/image255.png"/><Relationship Id="rId36" Type="http://schemas.openxmlformats.org/officeDocument/2006/relationships/image" Target="../media/image276.svg"/><Relationship Id="rId49" Type="http://schemas.openxmlformats.org/officeDocument/2006/relationships/image" Target="../media/image273.png"/><Relationship Id="rId57" Type="http://schemas.openxmlformats.org/officeDocument/2006/relationships/image" Target="../media/image281.png"/></Relationships>
</file>

<file path=ppt/slides/_rels/slide29.xml.rels><?xml version="1.0" encoding="UTF-8" standalone="yes"?>
<Relationships xmlns="http://schemas.openxmlformats.org/package/2006/relationships"><Relationship Id="rId3" Type="http://schemas.openxmlformats.org/officeDocument/2006/relationships/image" Target="../media/image308.png"/><Relationship Id="rId7" Type="http://schemas.openxmlformats.org/officeDocument/2006/relationships/image" Target="../media/image312.png"/><Relationship Id="rId2" Type="http://schemas.openxmlformats.org/officeDocument/2006/relationships/image" Target="../media/image307.jpg"/><Relationship Id="rId1" Type="http://schemas.openxmlformats.org/officeDocument/2006/relationships/slideLayout" Target="../slideLayouts/slideLayout17.xml"/><Relationship Id="rId6" Type="http://schemas.openxmlformats.org/officeDocument/2006/relationships/image" Target="../media/image311.png"/><Relationship Id="rId5" Type="http://schemas.openxmlformats.org/officeDocument/2006/relationships/image" Target="../media/image310.png"/><Relationship Id="rId4" Type="http://schemas.openxmlformats.org/officeDocument/2006/relationships/image" Target="../media/image309.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8" Type="http://schemas.openxmlformats.org/officeDocument/2006/relationships/image" Target="../media/image313.png"/><Relationship Id="rId13" Type="http://schemas.openxmlformats.org/officeDocument/2006/relationships/hyperlink" Target="https://www.ibecbarcelona.eu/researchers-from-the-ibec-develop-a-virtual-reality-system-to-treat-speech-disorders/" TargetMode="External"/><Relationship Id="rId3" Type="http://schemas.openxmlformats.org/officeDocument/2006/relationships/image" Target="../media/image262.png"/><Relationship Id="rId7" Type="http://schemas.openxmlformats.org/officeDocument/2006/relationships/hyperlink" Target="https://eurecat.org/es/politicas-medioambientales/" TargetMode="External"/><Relationship Id="rId12" Type="http://schemas.openxmlformats.org/officeDocument/2006/relationships/image" Target="../media/image315.png"/><Relationship Id="rId2" Type="http://schemas.openxmlformats.org/officeDocument/2006/relationships/notesSlide" Target="../notesSlides/notesSlide4.xml"/><Relationship Id="rId16" Type="http://schemas.openxmlformats.org/officeDocument/2006/relationships/hyperlink" Target="https://www.url.edu/es/sala-de-prensa/noticias/actividades/2018/la-salle-url-participa-en-la-i-serious-games-camp-terrassa" TargetMode="External"/><Relationship Id="rId1" Type="http://schemas.openxmlformats.org/officeDocument/2006/relationships/slideLayout" Target="../slideLayouts/slideLayout8.xml"/><Relationship Id="rId6" Type="http://schemas.openxmlformats.org/officeDocument/2006/relationships/image" Target="../media/image263.png"/><Relationship Id="rId11" Type="http://schemas.openxmlformats.org/officeDocument/2006/relationships/hyperlink" Target="https://i2cat.net/projects/med-gaims/" TargetMode="External"/><Relationship Id="rId5" Type="http://schemas.openxmlformats.org/officeDocument/2006/relationships/hyperlink" Target="https://www.cccb.org/ca/multimedia/videos/virtual-perfusionist/233667" TargetMode="External"/><Relationship Id="rId15" Type="http://schemas.openxmlformats.org/officeDocument/2006/relationships/image" Target="../media/image317.png"/><Relationship Id="rId10" Type="http://schemas.openxmlformats.org/officeDocument/2006/relationships/image" Target="../media/image314.jpeg"/><Relationship Id="rId4" Type="http://schemas.openxmlformats.org/officeDocument/2006/relationships/hyperlink" Target="https://www.youtube.com/watch?v=EOhA4j_PiAM" TargetMode="External"/><Relationship Id="rId9" Type="http://schemas.openxmlformats.org/officeDocument/2006/relationships/hyperlink" Target="http://www.gametools.org/html/overview.html" TargetMode="External"/><Relationship Id="rId14" Type="http://schemas.openxmlformats.org/officeDocument/2006/relationships/image" Target="../media/image316.png"/></Relationships>
</file>

<file path=ppt/slides/_rels/slide31.xml.rels><?xml version="1.0" encoding="UTF-8" standalone="yes"?>
<Relationships xmlns="http://schemas.openxmlformats.org/package/2006/relationships"><Relationship Id="rId8" Type="http://schemas.openxmlformats.org/officeDocument/2006/relationships/image" Target="../media/image319.png"/><Relationship Id="rId13" Type="http://schemas.openxmlformats.org/officeDocument/2006/relationships/image" Target="../media/image322.png"/><Relationship Id="rId18" Type="http://schemas.openxmlformats.org/officeDocument/2006/relationships/image" Target="../media/image325.png"/><Relationship Id="rId3" Type="http://schemas.openxmlformats.org/officeDocument/2006/relationships/image" Target="../media/image194.png"/><Relationship Id="rId21" Type="http://schemas.openxmlformats.org/officeDocument/2006/relationships/image" Target="../media/image190.png"/><Relationship Id="rId7" Type="http://schemas.openxmlformats.org/officeDocument/2006/relationships/image" Target="../media/image318.png"/><Relationship Id="rId12" Type="http://schemas.openxmlformats.org/officeDocument/2006/relationships/image" Target="../media/image321.png"/><Relationship Id="rId17" Type="http://schemas.openxmlformats.org/officeDocument/2006/relationships/image" Target="../media/image83.png"/><Relationship Id="rId2" Type="http://schemas.openxmlformats.org/officeDocument/2006/relationships/image" Target="../media/image78.png"/><Relationship Id="rId16" Type="http://schemas.openxmlformats.org/officeDocument/2006/relationships/image" Target="../media/image218.png"/><Relationship Id="rId20" Type="http://schemas.openxmlformats.org/officeDocument/2006/relationships/image" Target="../media/image326.png"/><Relationship Id="rId1" Type="http://schemas.openxmlformats.org/officeDocument/2006/relationships/slideLayout" Target="../slideLayouts/slideLayout17.xml"/><Relationship Id="rId6" Type="http://schemas.openxmlformats.org/officeDocument/2006/relationships/image" Target="../media/image57.png"/><Relationship Id="rId11" Type="http://schemas.openxmlformats.org/officeDocument/2006/relationships/image" Target="../media/image320.png"/><Relationship Id="rId5" Type="http://schemas.openxmlformats.org/officeDocument/2006/relationships/image" Target="../media/image215.png"/><Relationship Id="rId15" Type="http://schemas.openxmlformats.org/officeDocument/2006/relationships/image" Target="../media/image324.png"/><Relationship Id="rId23" Type="http://schemas.openxmlformats.org/officeDocument/2006/relationships/image" Target="../media/image327.png"/><Relationship Id="rId10" Type="http://schemas.openxmlformats.org/officeDocument/2006/relationships/image" Target="../media/image102.png"/><Relationship Id="rId19" Type="http://schemas.openxmlformats.org/officeDocument/2006/relationships/image" Target="../media/image89.png"/><Relationship Id="rId4" Type="http://schemas.openxmlformats.org/officeDocument/2006/relationships/image" Target="../media/image63.png"/><Relationship Id="rId9" Type="http://schemas.openxmlformats.org/officeDocument/2006/relationships/image" Target="../media/image60.png"/><Relationship Id="rId14" Type="http://schemas.openxmlformats.org/officeDocument/2006/relationships/image" Target="../media/image323.png"/><Relationship Id="rId22" Type="http://schemas.openxmlformats.org/officeDocument/2006/relationships/image" Target="../media/image156.png"/></Relationships>
</file>

<file path=ppt/slides/_rels/slide32.xml.rels><?xml version="1.0" encoding="UTF-8" standalone="yes"?>
<Relationships xmlns="http://schemas.openxmlformats.org/package/2006/relationships"><Relationship Id="rId8" Type="http://schemas.openxmlformats.org/officeDocument/2006/relationships/image" Target="../media/image334.jpg"/><Relationship Id="rId3" Type="http://schemas.openxmlformats.org/officeDocument/2006/relationships/image" Target="../media/image329.jpg"/><Relationship Id="rId7" Type="http://schemas.openxmlformats.org/officeDocument/2006/relationships/image" Target="../media/image333.jpg"/><Relationship Id="rId2" Type="http://schemas.openxmlformats.org/officeDocument/2006/relationships/image" Target="../media/image328.jpg"/><Relationship Id="rId1" Type="http://schemas.openxmlformats.org/officeDocument/2006/relationships/slideLayout" Target="../slideLayouts/slideLayout17.xml"/><Relationship Id="rId6" Type="http://schemas.openxmlformats.org/officeDocument/2006/relationships/image" Target="../media/image332.jpg"/><Relationship Id="rId5" Type="http://schemas.openxmlformats.org/officeDocument/2006/relationships/image" Target="../media/image331.jpg"/><Relationship Id="rId4" Type="http://schemas.openxmlformats.org/officeDocument/2006/relationships/image" Target="../media/image330.jpg"/></Relationships>
</file>

<file path=ppt/slides/_rels/slide3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57.png"/><Relationship Id="rId2" Type="http://schemas.openxmlformats.org/officeDocument/2006/relationships/image" Target="../media/image215.png"/><Relationship Id="rId1" Type="http://schemas.openxmlformats.org/officeDocument/2006/relationships/slideLayout" Target="../slideLayouts/slideLayout17.xml"/><Relationship Id="rId6" Type="http://schemas.openxmlformats.org/officeDocument/2006/relationships/image" Target="../media/image63.png"/><Relationship Id="rId11" Type="http://schemas.openxmlformats.org/officeDocument/2006/relationships/image" Target="../media/image335.png"/><Relationship Id="rId5" Type="http://schemas.openxmlformats.org/officeDocument/2006/relationships/image" Target="../media/image194.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2.png"/></Relationships>
</file>

<file path=ppt/slides/_rels/slide34.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215.png"/><Relationship Id="rId3" Type="http://schemas.openxmlformats.org/officeDocument/2006/relationships/image" Target="../media/image336.png"/><Relationship Id="rId7" Type="http://schemas.openxmlformats.org/officeDocument/2006/relationships/image" Target="../media/image339.png"/><Relationship Id="rId12" Type="http://schemas.openxmlformats.org/officeDocument/2006/relationships/image" Target="../media/image340.png"/><Relationship Id="rId2" Type="http://schemas.openxmlformats.org/officeDocument/2006/relationships/image" Target="../media/image194.png"/><Relationship Id="rId1" Type="http://schemas.openxmlformats.org/officeDocument/2006/relationships/slideLayout" Target="../slideLayouts/slideLayout17.xml"/><Relationship Id="rId6" Type="http://schemas.microsoft.com/office/2007/relationships/hdphoto" Target="../media/hdphoto8.wdp"/><Relationship Id="rId11" Type="http://schemas.openxmlformats.org/officeDocument/2006/relationships/image" Target="../media/image103.png"/><Relationship Id="rId5" Type="http://schemas.openxmlformats.org/officeDocument/2006/relationships/image" Target="../media/image338.png"/><Relationship Id="rId15" Type="http://schemas.openxmlformats.org/officeDocument/2006/relationships/image" Target="../media/image216.png"/><Relationship Id="rId10" Type="http://schemas.openxmlformats.org/officeDocument/2006/relationships/image" Target="../media/image101.png"/><Relationship Id="rId4" Type="http://schemas.openxmlformats.org/officeDocument/2006/relationships/image" Target="../media/image337.png"/><Relationship Id="rId9" Type="http://schemas.openxmlformats.org/officeDocument/2006/relationships/image" Target="../media/image63.png"/><Relationship Id="rId14" Type="http://schemas.openxmlformats.org/officeDocument/2006/relationships/image" Target="../media/image78.png"/></Relationships>
</file>

<file path=ppt/slides/_rels/slide35.xml.rels><?xml version="1.0" encoding="UTF-8" standalone="yes"?>
<Relationships xmlns="http://schemas.openxmlformats.org/package/2006/relationships"><Relationship Id="rId8" Type="http://schemas.openxmlformats.org/officeDocument/2006/relationships/image" Target="../media/image344.png"/><Relationship Id="rId13" Type="http://schemas.openxmlformats.org/officeDocument/2006/relationships/hyperlink" Target="https://catalonia.com/-/swiss-video-game-company-funplus-to-create-120-new-jobs-in-its-barcelona-studio?id=334341" TargetMode="External"/><Relationship Id="rId3" Type="http://schemas.openxmlformats.org/officeDocument/2006/relationships/image" Target="../media/image341.png"/><Relationship Id="rId7" Type="http://schemas.openxmlformats.org/officeDocument/2006/relationships/image" Target="../media/image343.png"/><Relationship Id="rId12" Type="http://schemas.openxmlformats.org/officeDocument/2006/relationships/hyperlink" Target="https://catalonia.com/-/chinese-video-games-company-netease-games-opens-new-studio-in-barcelona?id=974925" TargetMode="External"/><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90.png"/><Relationship Id="rId11" Type="http://schemas.openxmlformats.org/officeDocument/2006/relationships/hyperlink" Target="https://catalonia.com/-/big-c-will-open-in-barcelona-the-largest-esports-center-in-southern-europe?id=985641" TargetMode="External"/><Relationship Id="rId5" Type="http://schemas.openxmlformats.org/officeDocument/2006/relationships/image" Target="../media/image20.png"/><Relationship Id="rId15" Type="http://schemas.openxmlformats.org/officeDocument/2006/relationships/hyperlink" Target="https://catalonia.com/-/video-games-company-io-interactive-creates-150-new-jobs-in-barcelona?id=297128" TargetMode="External"/><Relationship Id="rId10" Type="http://schemas.openxmlformats.org/officeDocument/2006/relationships/hyperlink" Target="https://catalonia.com/-/call-of-duty-creator-infinity-ward-chooses-barcelona-as-hub-for-european-expansion?id=1055756" TargetMode="External"/><Relationship Id="rId4" Type="http://schemas.openxmlformats.org/officeDocument/2006/relationships/image" Target="../media/image342.png"/><Relationship Id="rId9" Type="http://schemas.openxmlformats.org/officeDocument/2006/relationships/image" Target="../media/image345.png"/><Relationship Id="rId14" Type="http://schemas.openxmlformats.org/officeDocument/2006/relationships/hyperlink" Target="https://catalonia.com/-/angry-birds-video-game-developer-chooses-barcelona-to-open-its-first-studio-in-southern-europe?id=320838"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47.jpg"/><Relationship Id="rId2" Type="http://schemas.openxmlformats.org/officeDocument/2006/relationships/image" Target="../media/image346.jpg"/><Relationship Id="rId1" Type="http://schemas.openxmlformats.org/officeDocument/2006/relationships/slideLayout" Target="../slideLayouts/slideLayout17.xml"/><Relationship Id="rId5" Type="http://schemas.openxmlformats.org/officeDocument/2006/relationships/image" Target="../media/image349.jpg"/><Relationship Id="rId4" Type="http://schemas.openxmlformats.org/officeDocument/2006/relationships/image" Target="../media/image348.jpg"/></Relationships>
</file>

<file path=ppt/slides/_rels/slide37.xml.rels><?xml version="1.0" encoding="UTF-8" standalone="yes"?>
<Relationships xmlns="http://schemas.openxmlformats.org/package/2006/relationships"><Relationship Id="rId8" Type="http://schemas.openxmlformats.org/officeDocument/2006/relationships/image" Target="../media/image355.jpeg"/><Relationship Id="rId3" Type="http://schemas.openxmlformats.org/officeDocument/2006/relationships/image" Target="../media/image350.png"/><Relationship Id="rId7" Type="http://schemas.openxmlformats.org/officeDocument/2006/relationships/image" Target="../media/image354.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53.png"/><Relationship Id="rId5" Type="http://schemas.openxmlformats.org/officeDocument/2006/relationships/image" Target="../media/image352.png"/><Relationship Id="rId4" Type="http://schemas.openxmlformats.org/officeDocument/2006/relationships/image" Target="../media/image351.png"/></Relationships>
</file>

<file path=ppt/slides/_rels/slide38.xml.rels><?xml version="1.0" encoding="UTF-8" standalone="yes"?>
<Relationships xmlns="http://schemas.openxmlformats.org/package/2006/relationships"><Relationship Id="rId3" Type="http://schemas.openxmlformats.org/officeDocument/2006/relationships/image" Target="../media/image140.svg"/><Relationship Id="rId7" Type="http://schemas.openxmlformats.org/officeDocument/2006/relationships/image" Target="../media/image357.jpe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356.jpeg"/><Relationship Id="rId5" Type="http://schemas.openxmlformats.org/officeDocument/2006/relationships/image" Target="../media/image138.svg"/><Relationship Id="rId4" Type="http://schemas.openxmlformats.org/officeDocument/2006/relationships/image" Target="../media/image133.png"/></Relationships>
</file>

<file path=ppt/slides/_rels/slide39.xml.rels><?xml version="1.0" encoding="UTF-8" standalone="yes"?>
<Relationships xmlns="http://schemas.openxmlformats.org/package/2006/relationships"><Relationship Id="rId3" Type="http://schemas.openxmlformats.org/officeDocument/2006/relationships/image" Target="../media/image358.jpeg"/><Relationship Id="rId2" Type="http://schemas.openxmlformats.org/officeDocument/2006/relationships/chart" Target="../charts/chart10.xml"/><Relationship Id="rId1" Type="http://schemas.openxmlformats.org/officeDocument/2006/relationships/slideLayout" Target="../slideLayouts/slideLayout1.xml"/><Relationship Id="rId4" Type="http://schemas.openxmlformats.org/officeDocument/2006/relationships/image" Target="../media/image35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94.png"/><Relationship Id="rId1" Type="http://schemas.openxmlformats.org/officeDocument/2006/relationships/slideLayout" Target="../slideLayouts/slideLayout17.xml"/><Relationship Id="rId5" Type="http://schemas.openxmlformats.org/officeDocument/2006/relationships/chart" Target="../charts/chart13.xml"/><Relationship Id="rId4" Type="http://schemas.openxmlformats.org/officeDocument/2006/relationships/chart" Target="../charts/chart12.xml"/></Relationships>
</file>

<file path=ppt/slides/_rels/slide41.xml.rels><?xml version="1.0" encoding="UTF-8" standalone="yes"?>
<Relationships xmlns="http://schemas.openxmlformats.org/package/2006/relationships"><Relationship Id="rId8" Type="http://schemas.openxmlformats.org/officeDocument/2006/relationships/image" Target="../media/image366.png"/><Relationship Id="rId13" Type="http://schemas.openxmlformats.org/officeDocument/2006/relationships/image" Target="../media/image371.png"/><Relationship Id="rId18" Type="http://schemas.openxmlformats.org/officeDocument/2006/relationships/image" Target="../media/image376.png"/><Relationship Id="rId26" Type="http://schemas.openxmlformats.org/officeDocument/2006/relationships/image" Target="../media/image384.png"/><Relationship Id="rId3" Type="http://schemas.openxmlformats.org/officeDocument/2006/relationships/image" Target="../media/image361.png"/><Relationship Id="rId21" Type="http://schemas.openxmlformats.org/officeDocument/2006/relationships/image" Target="../media/image379.png"/><Relationship Id="rId7" Type="http://schemas.openxmlformats.org/officeDocument/2006/relationships/image" Target="../media/image365.png"/><Relationship Id="rId12" Type="http://schemas.openxmlformats.org/officeDocument/2006/relationships/image" Target="../media/image370.png"/><Relationship Id="rId17" Type="http://schemas.openxmlformats.org/officeDocument/2006/relationships/image" Target="../media/image375.png"/><Relationship Id="rId25" Type="http://schemas.openxmlformats.org/officeDocument/2006/relationships/image" Target="../media/image383.png"/><Relationship Id="rId2" Type="http://schemas.openxmlformats.org/officeDocument/2006/relationships/image" Target="../media/image360.png"/><Relationship Id="rId16" Type="http://schemas.openxmlformats.org/officeDocument/2006/relationships/image" Target="../media/image374.png"/><Relationship Id="rId20" Type="http://schemas.openxmlformats.org/officeDocument/2006/relationships/image" Target="../media/image378.png"/><Relationship Id="rId1" Type="http://schemas.openxmlformats.org/officeDocument/2006/relationships/slideLayout" Target="../slideLayouts/slideLayout1.xml"/><Relationship Id="rId6" Type="http://schemas.openxmlformats.org/officeDocument/2006/relationships/image" Target="../media/image364.png"/><Relationship Id="rId11" Type="http://schemas.openxmlformats.org/officeDocument/2006/relationships/image" Target="../media/image369.png"/><Relationship Id="rId24" Type="http://schemas.openxmlformats.org/officeDocument/2006/relationships/image" Target="../media/image382.png"/><Relationship Id="rId5" Type="http://schemas.openxmlformats.org/officeDocument/2006/relationships/image" Target="../media/image363.png"/><Relationship Id="rId15" Type="http://schemas.openxmlformats.org/officeDocument/2006/relationships/image" Target="../media/image373.png"/><Relationship Id="rId23" Type="http://schemas.openxmlformats.org/officeDocument/2006/relationships/image" Target="../media/image381.png"/><Relationship Id="rId28" Type="http://schemas.openxmlformats.org/officeDocument/2006/relationships/image" Target="../media/image386.png"/><Relationship Id="rId10" Type="http://schemas.openxmlformats.org/officeDocument/2006/relationships/image" Target="../media/image368.png"/><Relationship Id="rId19" Type="http://schemas.openxmlformats.org/officeDocument/2006/relationships/image" Target="../media/image377.png"/><Relationship Id="rId4" Type="http://schemas.openxmlformats.org/officeDocument/2006/relationships/image" Target="../media/image362.png"/><Relationship Id="rId9" Type="http://schemas.openxmlformats.org/officeDocument/2006/relationships/image" Target="../media/image367.png"/><Relationship Id="rId14" Type="http://schemas.openxmlformats.org/officeDocument/2006/relationships/image" Target="../media/image372.png"/><Relationship Id="rId22" Type="http://schemas.openxmlformats.org/officeDocument/2006/relationships/image" Target="../media/image380.png"/><Relationship Id="rId27" Type="http://schemas.openxmlformats.org/officeDocument/2006/relationships/image" Target="../media/image38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88.jpg"/><Relationship Id="rId2" Type="http://schemas.openxmlformats.org/officeDocument/2006/relationships/image" Target="../media/image387.jp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389.png"/><Relationship Id="rId2" Type="http://schemas.openxmlformats.org/officeDocument/2006/relationships/image" Target="../media/image126.png"/><Relationship Id="rId1" Type="http://schemas.openxmlformats.org/officeDocument/2006/relationships/slideLayout" Target="../slideLayouts/slideLayout17.xml"/><Relationship Id="rId4" Type="http://schemas.openxmlformats.org/officeDocument/2006/relationships/image" Target="../media/image390.png"/></Relationships>
</file>

<file path=ppt/slides/_rels/slide45.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image" Target="../media/image123.png"/><Relationship Id="rId1" Type="http://schemas.openxmlformats.org/officeDocument/2006/relationships/slideLayout" Target="../slideLayouts/slideLayout17.xml"/><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image" Target="../media/image392.png"/><Relationship Id="rId2" Type="http://schemas.openxmlformats.org/officeDocument/2006/relationships/image" Target="../media/image92.png"/><Relationship Id="rId1" Type="http://schemas.openxmlformats.org/officeDocument/2006/relationships/slideLayout" Target="../slideLayouts/slideLayout17.xml"/><Relationship Id="rId4" Type="http://schemas.openxmlformats.org/officeDocument/2006/relationships/image" Target="../media/image182.png"/></Relationships>
</file>

<file path=ppt/slides/_rels/slide47.xml.rels><?xml version="1.0" encoding="UTF-8" standalone="yes"?>
<Relationships xmlns="http://schemas.openxmlformats.org/package/2006/relationships"><Relationship Id="rId3" Type="http://schemas.openxmlformats.org/officeDocument/2006/relationships/image" Target="../media/image394.png"/><Relationship Id="rId2" Type="http://schemas.openxmlformats.org/officeDocument/2006/relationships/image" Target="../media/image393.png"/><Relationship Id="rId1" Type="http://schemas.openxmlformats.org/officeDocument/2006/relationships/slideLayout" Target="../slideLayouts/slideLayout17.xml"/><Relationship Id="rId4" Type="http://schemas.openxmlformats.org/officeDocument/2006/relationships/image" Target="../media/image395.png"/></Relationships>
</file>

<file path=ppt/slides/_rels/slide48.xml.rels><?xml version="1.0" encoding="UTF-8" standalone="yes"?>
<Relationships xmlns="http://schemas.openxmlformats.org/package/2006/relationships"><Relationship Id="rId8" Type="http://schemas.openxmlformats.org/officeDocument/2006/relationships/image" Target="../media/image414.svg"/><Relationship Id="rId3" Type="http://schemas.openxmlformats.org/officeDocument/2006/relationships/image" Target="../media/image396.png"/><Relationship Id="rId7" Type="http://schemas.openxmlformats.org/officeDocument/2006/relationships/image" Target="../media/image397.png"/><Relationship Id="rId2" Type="http://schemas.openxmlformats.org/officeDocument/2006/relationships/image" Target="../media/image88.png"/><Relationship Id="rId1" Type="http://schemas.openxmlformats.org/officeDocument/2006/relationships/slideLayout" Target="../slideLayouts/slideLayout17.xml"/><Relationship Id="rId6" Type="http://schemas.openxmlformats.org/officeDocument/2006/relationships/image" Target="../media/image178.svg"/><Relationship Id="rId5" Type="http://schemas.openxmlformats.org/officeDocument/2006/relationships/image" Target="../media/image167.png"/><Relationship Id="rId4" Type="http://schemas.microsoft.com/office/2007/relationships/hdphoto" Target="../media/hdphoto9.wdp"/></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8.jpg"/><Relationship Id="rId1" Type="http://schemas.openxmlformats.org/officeDocument/2006/relationships/slideLayout" Target="../slideLayouts/slideLayout17.xml"/><Relationship Id="rId4" Type="http://schemas.openxmlformats.org/officeDocument/2006/relationships/image" Target="../media/image399.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jpg"/></Relationships>
</file>

<file path=ppt/slides/_rels/slide50.xml.rels><?xml version="1.0" encoding="UTF-8" standalone="yes"?>
<Relationships xmlns="http://schemas.openxmlformats.org/package/2006/relationships"><Relationship Id="rId8" Type="http://schemas.openxmlformats.org/officeDocument/2006/relationships/image" Target="../media/image318.png"/><Relationship Id="rId13" Type="http://schemas.openxmlformats.org/officeDocument/2006/relationships/image" Target="../media/image106.png"/><Relationship Id="rId3" Type="http://schemas.openxmlformats.org/officeDocument/2006/relationships/image" Target="../media/image57.png"/><Relationship Id="rId7" Type="http://schemas.openxmlformats.org/officeDocument/2006/relationships/image" Target="../media/image320.png"/><Relationship Id="rId12" Type="http://schemas.openxmlformats.org/officeDocument/2006/relationships/image" Target="../media/image67.png"/><Relationship Id="rId17" Type="http://schemas.openxmlformats.org/officeDocument/2006/relationships/image" Target="../media/image404.png"/><Relationship Id="rId2" Type="http://schemas.openxmlformats.org/officeDocument/2006/relationships/notesSlide" Target="../notesSlides/notesSlide7.xml"/><Relationship Id="rId16" Type="http://schemas.openxmlformats.org/officeDocument/2006/relationships/image" Target="../media/image60.png"/><Relationship Id="rId1" Type="http://schemas.openxmlformats.org/officeDocument/2006/relationships/slideLayout" Target="../slideLayouts/slideLayout17.xml"/><Relationship Id="rId6" Type="http://schemas.openxmlformats.org/officeDocument/2006/relationships/image" Target="../media/image401.png"/><Relationship Id="rId11" Type="http://schemas.openxmlformats.org/officeDocument/2006/relationships/image" Target="../media/image403.png"/><Relationship Id="rId5" Type="http://schemas.openxmlformats.org/officeDocument/2006/relationships/image" Target="../media/image64.png"/><Relationship Id="rId15" Type="http://schemas.openxmlformats.org/officeDocument/2006/relationships/image" Target="../media/image58.png"/><Relationship Id="rId10" Type="http://schemas.openxmlformats.org/officeDocument/2006/relationships/image" Target="../media/image402.png"/><Relationship Id="rId4" Type="http://schemas.openxmlformats.org/officeDocument/2006/relationships/image" Target="../media/image400.png"/><Relationship Id="rId9" Type="http://schemas.openxmlformats.org/officeDocument/2006/relationships/image" Target="../media/image322.png"/><Relationship Id="rId1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406.png"/><Relationship Id="rId2" Type="http://schemas.openxmlformats.org/officeDocument/2006/relationships/image" Target="../media/image405.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7.xml"/><Relationship Id="rId6" Type="http://schemas.openxmlformats.org/officeDocument/2006/relationships/image" Target="../media/image18.jpg"/><Relationship Id="rId5" Type="http://schemas.openxmlformats.org/officeDocument/2006/relationships/image" Target="../media/image16.jp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1.png"/><Relationship Id="rId26" Type="http://schemas.openxmlformats.org/officeDocument/2006/relationships/image" Target="../media/image38.png"/><Relationship Id="rId39" Type="http://schemas.openxmlformats.org/officeDocument/2006/relationships/image" Target="../media/image51.jpg"/><Relationship Id="rId3" Type="http://schemas.openxmlformats.org/officeDocument/2006/relationships/image" Target="../media/image19.png"/><Relationship Id="rId21" Type="http://schemas.openxmlformats.org/officeDocument/2006/relationships/image" Target="../media/image33.png"/><Relationship Id="rId34" Type="http://schemas.openxmlformats.org/officeDocument/2006/relationships/image" Target="../media/image46.jpg"/><Relationship Id="rId42" Type="http://schemas.openxmlformats.org/officeDocument/2006/relationships/image" Target="../media/image54.jpg"/><Relationship Id="rId7" Type="http://schemas.openxmlformats.org/officeDocument/2006/relationships/image" Target="../media/image23.svg"/><Relationship Id="rId12" Type="http://schemas.openxmlformats.org/officeDocument/2006/relationships/image" Target="../media/image26.png"/><Relationship Id="rId17" Type="http://schemas.openxmlformats.org/officeDocument/2006/relationships/image" Target="../media/image30.png"/><Relationship Id="rId25" Type="http://schemas.openxmlformats.org/officeDocument/2006/relationships/image" Target="../media/image37.png"/><Relationship Id="rId33" Type="http://schemas.openxmlformats.org/officeDocument/2006/relationships/image" Target="../media/image45.jpg"/><Relationship Id="rId38" Type="http://schemas.openxmlformats.org/officeDocument/2006/relationships/image" Target="../media/image50.jpg"/><Relationship Id="rId2" Type="http://schemas.openxmlformats.org/officeDocument/2006/relationships/image" Target="../media/image13.jpg"/><Relationship Id="rId16" Type="http://schemas.openxmlformats.org/officeDocument/2006/relationships/image" Target="../media/image29.png"/><Relationship Id="rId20" Type="http://schemas.openxmlformats.org/officeDocument/2006/relationships/image" Target="../media/image32.png"/><Relationship Id="rId29" Type="http://schemas.openxmlformats.org/officeDocument/2006/relationships/image" Target="../media/image41.png"/><Relationship Id="rId41" Type="http://schemas.openxmlformats.org/officeDocument/2006/relationships/image" Target="../media/image53.jpeg"/><Relationship Id="rId1" Type="http://schemas.openxmlformats.org/officeDocument/2006/relationships/slideLayout" Target="../slideLayouts/slideLayout17.xml"/><Relationship Id="rId6" Type="http://schemas.openxmlformats.org/officeDocument/2006/relationships/image" Target="../media/image21.png"/><Relationship Id="rId11" Type="http://schemas.openxmlformats.org/officeDocument/2006/relationships/image" Target="../media/image25.png"/><Relationship Id="rId24" Type="http://schemas.openxmlformats.org/officeDocument/2006/relationships/image" Target="../media/image36.png"/><Relationship Id="rId32" Type="http://schemas.openxmlformats.org/officeDocument/2006/relationships/image" Target="../media/image44.jpg"/><Relationship Id="rId37" Type="http://schemas.openxmlformats.org/officeDocument/2006/relationships/image" Target="../media/image49.jpg"/><Relationship Id="rId40" Type="http://schemas.openxmlformats.org/officeDocument/2006/relationships/image" Target="../media/image52.jpg"/><Relationship Id="rId5" Type="http://schemas.openxmlformats.org/officeDocument/2006/relationships/image" Target="../media/image20.png"/><Relationship Id="rId15" Type="http://schemas.openxmlformats.org/officeDocument/2006/relationships/image" Target="../media/image14.jpg"/><Relationship Id="rId23" Type="http://schemas.openxmlformats.org/officeDocument/2006/relationships/image" Target="../media/image35.png"/><Relationship Id="rId28" Type="http://schemas.openxmlformats.org/officeDocument/2006/relationships/image" Target="../media/image40.png"/><Relationship Id="rId36" Type="http://schemas.openxmlformats.org/officeDocument/2006/relationships/image" Target="../media/image48.png"/><Relationship Id="rId10" Type="http://schemas.openxmlformats.org/officeDocument/2006/relationships/image" Target="../media/image24.png"/><Relationship Id="rId19" Type="http://schemas.openxmlformats.org/officeDocument/2006/relationships/image" Target="../media/image34.svg"/><Relationship Id="rId31" Type="http://schemas.openxmlformats.org/officeDocument/2006/relationships/image" Target="../media/image43.png"/><Relationship Id="rId44" Type="http://schemas.openxmlformats.org/officeDocument/2006/relationships/image" Target="../media/image56.png"/><Relationship Id="rId4" Type="http://schemas.openxmlformats.org/officeDocument/2006/relationships/image" Target="../media/image20.sv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4.png"/><Relationship Id="rId27" Type="http://schemas.openxmlformats.org/officeDocument/2006/relationships/image" Target="../media/image39.png"/><Relationship Id="rId30" Type="http://schemas.openxmlformats.org/officeDocument/2006/relationships/image" Target="../media/image42.png"/><Relationship Id="rId35" Type="http://schemas.openxmlformats.org/officeDocument/2006/relationships/image" Target="../media/image47.jpg"/><Relationship Id="rId43" Type="http://schemas.openxmlformats.org/officeDocument/2006/relationships/image" Target="../media/image55.png"/></Relationships>
</file>

<file path=ppt/slides/_rels/slide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jpg"/><Relationship Id="rId18" Type="http://schemas.openxmlformats.org/officeDocument/2006/relationships/image" Target="../media/image73.png"/><Relationship Id="rId3" Type="http://schemas.openxmlformats.org/officeDocument/2006/relationships/image" Target="../media/image58.png"/><Relationship Id="rId21" Type="http://schemas.openxmlformats.org/officeDocument/2006/relationships/image" Target="../media/image76.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 Type="http://schemas.openxmlformats.org/officeDocument/2006/relationships/image" Target="../media/image57.png"/><Relationship Id="rId16" Type="http://schemas.openxmlformats.org/officeDocument/2006/relationships/image" Target="../media/image71.png"/><Relationship Id="rId20" Type="http://schemas.openxmlformats.org/officeDocument/2006/relationships/image" Target="../media/image75.png"/><Relationship Id="rId1" Type="http://schemas.openxmlformats.org/officeDocument/2006/relationships/slideLayout" Target="../slideLayouts/slideLayout17.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23" Type="http://schemas.openxmlformats.org/officeDocument/2006/relationships/image" Target="../media/image34.png"/><Relationship Id="rId10" Type="http://schemas.openxmlformats.org/officeDocument/2006/relationships/image" Target="../media/image65.png"/><Relationship Id="rId19" Type="http://schemas.openxmlformats.org/officeDocument/2006/relationships/image" Target="../media/image74.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 Id="rId22" Type="http://schemas.openxmlformats.org/officeDocument/2006/relationships/image" Target="../media/image77.png"/></Relationships>
</file>

<file path=ppt/slides/_rels/slide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80.png"/><Relationship Id="rId18" Type="http://schemas.openxmlformats.org/officeDocument/2006/relationships/image" Target="../media/image83.png"/><Relationship Id="rId26" Type="http://schemas.openxmlformats.org/officeDocument/2006/relationships/image" Target="../media/image91.png"/><Relationship Id="rId3" Type="http://schemas.openxmlformats.org/officeDocument/2006/relationships/image" Target="../media/image57.png"/><Relationship Id="rId21" Type="http://schemas.openxmlformats.org/officeDocument/2006/relationships/image" Target="../media/image86.png"/><Relationship Id="rId34" Type="http://schemas.openxmlformats.org/officeDocument/2006/relationships/image" Target="../media/image98.png"/><Relationship Id="rId7" Type="http://schemas.openxmlformats.org/officeDocument/2006/relationships/image" Target="../media/image58.png"/><Relationship Id="rId12" Type="http://schemas.openxmlformats.org/officeDocument/2006/relationships/image" Target="../media/image83.svg"/><Relationship Id="rId17" Type="http://schemas.openxmlformats.org/officeDocument/2006/relationships/image" Target="../media/image82.png"/><Relationship Id="rId25" Type="http://schemas.openxmlformats.org/officeDocument/2006/relationships/image" Target="../media/image90.png"/><Relationship Id="rId33" Type="http://schemas.openxmlformats.org/officeDocument/2006/relationships/image" Target="../media/image97.png"/><Relationship Id="rId2" Type="http://schemas.openxmlformats.org/officeDocument/2006/relationships/notesSlide" Target="../notesSlides/notesSlide2.xml"/><Relationship Id="rId16" Type="http://schemas.openxmlformats.org/officeDocument/2006/relationships/image" Target="../media/image73.png"/><Relationship Id="rId20" Type="http://schemas.openxmlformats.org/officeDocument/2006/relationships/image" Target="../media/image85.png"/><Relationship Id="rId29" Type="http://schemas.openxmlformats.org/officeDocument/2006/relationships/image" Target="../media/image93.png"/><Relationship Id="rId1" Type="http://schemas.openxmlformats.org/officeDocument/2006/relationships/slideLayout" Target="../slideLayouts/slideLayout17.xml"/><Relationship Id="rId6" Type="http://schemas.openxmlformats.org/officeDocument/2006/relationships/image" Target="../media/image63.png"/><Relationship Id="rId11" Type="http://schemas.openxmlformats.org/officeDocument/2006/relationships/image" Target="../media/image79.png"/><Relationship Id="rId24" Type="http://schemas.openxmlformats.org/officeDocument/2006/relationships/image" Target="../media/image89.png"/><Relationship Id="rId32" Type="http://schemas.openxmlformats.org/officeDocument/2006/relationships/image" Target="../media/image96.png"/><Relationship Id="rId5" Type="http://schemas.openxmlformats.org/officeDocument/2006/relationships/image" Target="../media/image59.png"/><Relationship Id="rId15" Type="http://schemas.openxmlformats.org/officeDocument/2006/relationships/image" Target="../media/image81.png"/><Relationship Id="rId23" Type="http://schemas.openxmlformats.org/officeDocument/2006/relationships/image" Target="../media/image88.png"/><Relationship Id="rId28" Type="http://schemas.openxmlformats.org/officeDocument/2006/relationships/image" Target="../media/image29.png"/><Relationship Id="rId36" Type="http://schemas.openxmlformats.org/officeDocument/2006/relationships/image" Target="../media/image100.png"/><Relationship Id="rId10" Type="http://schemas.openxmlformats.org/officeDocument/2006/relationships/image" Target="../media/image78.png"/><Relationship Id="rId19" Type="http://schemas.openxmlformats.org/officeDocument/2006/relationships/image" Target="../media/image84.png"/><Relationship Id="rId31" Type="http://schemas.openxmlformats.org/officeDocument/2006/relationships/image" Target="../media/image95.png"/><Relationship Id="rId4" Type="http://schemas.openxmlformats.org/officeDocument/2006/relationships/image" Target="../media/image62.png"/><Relationship Id="rId9" Type="http://schemas.openxmlformats.org/officeDocument/2006/relationships/image" Target="../media/image61.png"/><Relationship Id="rId14" Type="http://schemas.openxmlformats.org/officeDocument/2006/relationships/image" Target="../media/image34.png"/><Relationship Id="rId22" Type="http://schemas.openxmlformats.org/officeDocument/2006/relationships/image" Target="../media/image87.png"/><Relationship Id="rId27" Type="http://schemas.openxmlformats.org/officeDocument/2006/relationships/image" Target="../media/image92.png"/><Relationship Id="rId30" Type="http://schemas.openxmlformats.org/officeDocument/2006/relationships/image" Target="../media/image94.png"/><Relationship Id="rId35" Type="http://schemas.openxmlformats.org/officeDocument/2006/relationships/image" Target="../media/image9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ol 6">
            <a:extLst>
              <a:ext uri="{FF2B5EF4-FFF2-40B4-BE49-F238E27FC236}">
                <a16:creationId xmlns:a16="http://schemas.microsoft.com/office/drawing/2014/main" id="{5B8B7641-8C75-411E-9259-6AD636CAA171}"/>
              </a:ext>
            </a:extLst>
          </p:cNvPr>
          <p:cNvSpPr>
            <a:spLocks noGrp="1"/>
          </p:cNvSpPr>
          <p:nvPr>
            <p:ph type="title"/>
          </p:nvPr>
        </p:nvSpPr>
        <p:spPr/>
        <p:txBody>
          <a:bodyPr/>
          <a:lstStyle/>
          <a:p>
            <a:r>
              <a:rPr lang="en-US"/>
              <a:t>The video game industry</a:t>
            </a:r>
          </a:p>
        </p:txBody>
      </p:sp>
      <p:sp>
        <p:nvSpPr>
          <p:cNvPr id="4" name="Marcador de texto 3">
            <a:extLst>
              <a:ext uri="{FF2B5EF4-FFF2-40B4-BE49-F238E27FC236}">
                <a16:creationId xmlns:a16="http://schemas.microsoft.com/office/drawing/2014/main" id="{E1BE5F48-E194-824C-92DE-71A11D18BA2F}"/>
              </a:ext>
            </a:extLst>
          </p:cNvPr>
          <p:cNvSpPr>
            <a:spLocks noGrp="1"/>
          </p:cNvSpPr>
          <p:nvPr>
            <p:ph type="body" sz="quarter" idx="12"/>
          </p:nvPr>
        </p:nvSpPr>
        <p:spPr>
          <a:prstGeom prst="rect">
            <a:avLst/>
          </a:prstGeom>
        </p:spPr>
        <p:txBody>
          <a:bodyPr/>
          <a:lstStyle/>
          <a:p>
            <a:r>
              <a:rPr lang="en-US"/>
              <a:t>in Catalonia</a:t>
            </a:r>
          </a:p>
        </p:txBody>
      </p:sp>
      <p:sp>
        <p:nvSpPr>
          <p:cNvPr id="2" name="Marcador de texto 1">
            <a:extLst>
              <a:ext uri="{FF2B5EF4-FFF2-40B4-BE49-F238E27FC236}">
                <a16:creationId xmlns:a16="http://schemas.microsoft.com/office/drawing/2014/main" id="{BC78FF5D-ED7C-2A46-80FA-E34AE77E3E20}"/>
              </a:ext>
            </a:extLst>
          </p:cNvPr>
          <p:cNvSpPr>
            <a:spLocks noGrp="1"/>
          </p:cNvSpPr>
          <p:nvPr>
            <p:ph type="body" sz="quarter" idx="11"/>
          </p:nvPr>
        </p:nvSpPr>
        <p:spPr/>
        <p:txBody>
          <a:bodyPr/>
          <a:lstStyle/>
          <a:p>
            <a:r>
              <a:rPr lang="en-US"/>
              <a:t>November 2023</a:t>
            </a:r>
          </a:p>
        </p:txBody>
      </p:sp>
    </p:spTree>
    <p:extLst>
      <p:ext uri="{BB962C8B-B14F-4D97-AF65-F5344CB8AC3E}">
        <p14:creationId xmlns:p14="http://schemas.microsoft.com/office/powerpoint/2010/main" val="3994255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5C674747-4AD9-B9C0-D83F-A2CEC511083F}"/>
              </a:ext>
            </a:extLst>
          </p:cNvPr>
          <p:cNvSpPr>
            <a:spLocks noGrp="1"/>
          </p:cNvSpPr>
          <p:nvPr>
            <p:ph type="title"/>
          </p:nvPr>
        </p:nvSpPr>
        <p:spPr/>
        <p:txBody>
          <a:bodyPr/>
          <a:lstStyle/>
          <a:p>
            <a:r>
              <a:rPr lang="en-US" sz="2000"/>
              <a:t>Catalonia elevates Spain to a prominent position in the international rankings</a:t>
            </a:r>
          </a:p>
        </p:txBody>
      </p:sp>
      <p:sp>
        <p:nvSpPr>
          <p:cNvPr id="166" name="Contenidor de text 2">
            <a:extLst>
              <a:ext uri="{FF2B5EF4-FFF2-40B4-BE49-F238E27FC236}">
                <a16:creationId xmlns:a16="http://schemas.microsoft.com/office/drawing/2014/main" id="{688CFE01-E39F-6EDF-C8E4-A4463E18AEC0}"/>
              </a:ext>
            </a:extLst>
          </p:cNvPr>
          <p:cNvSpPr>
            <a:spLocks noGrp="1"/>
          </p:cNvSpPr>
          <p:nvPr>
            <p:ph type="body" sz="quarter" idx="12"/>
          </p:nvPr>
        </p:nvSpPr>
        <p:spPr>
          <a:xfrm>
            <a:off x="622300" y="968375"/>
            <a:ext cx="10939464" cy="504000"/>
          </a:xfrm>
        </p:spPr>
        <p:txBody>
          <a:bodyPr numCol="1"/>
          <a:lstStyle/>
          <a:p>
            <a:r>
              <a:rPr lang="en-US" b="1">
                <a:latin typeface="HelveticaNeueLT Std" panose="020B0604020202020204" pitchFamily="34" charset="0"/>
              </a:rPr>
              <a:t>Over the last five years Spain has occupied an excellent position in the global rankings of FDI in video games.</a:t>
            </a:r>
            <a:r>
              <a:rPr lang="en-US">
                <a:solidFill>
                  <a:schemeClr val="accent5">
                    <a:lumMod val="25000"/>
                  </a:schemeClr>
                </a:solidFill>
                <a:latin typeface="HelveticaNeueLT Std" panose="020B0604020202020204" pitchFamily="34" charset="0"/>
              </a:rPr>
              <a:t> The countries in North America and Western Europe have received the most projects, as has occurred in the historical series as a whole.</a:t>
            </a:r>
          </a:p>
        </p:txBody>
      </p:sp>
      <p:sp>
        <p:nvSpPr>
          <p:cNvPr id="34" name="Redondear rectángulo de esquina del mismo lado 17">
            <a:extLst>
              <a:ext uri="{FF2B5EF4-FFF2-40B4-BE49-F238E27FC236}">
                <a16:creationId xmlns:a16="http://schemas.microsoft.com/office/drawing/2014/main" id="{A81FFD02-F1DC-CC3C-5EA4-EE1166902158}"/>
              </a:ext>
              <a:ext uri="{C183D7F6-B498-43B3-948B-1728B52AA6E4}">
                <adec:decorative xmlns:adec="http://schemas.microsoft.com/office/drawing/2017/decorative" xmlns="" val="1"/>
              </a:ext>
            </a:extLst>
          </p:cNvPr>
          <p:cNvSpPr/>
          <p:nvPr/>
        </p:nvSpPr>
        <p:spPr>
          <a:xfrm rot="16200000">
            <a:off x="3350017" y="-1189853"/>
            <a:ext cx="406000" cy="5845552"/>
          </a:xfrm>
          <a:prstGeom prst="round2SameRect">
            <a:avLst>
              <a:gd name="adj1" fmla="val 50000"/>
              <a:gd name="adj2" fmla="val 0"/>
            </a:avLst>
          </a:prstGeom>
          <a:gradFill>
            <a:gsLst>
              <a:gs pos="0">
                <a:srgbClr val="78003A"/>
              </a:gs>
              <a:gs pos="73000">
                <a:srgbClr val="78003A"/>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5" name="Marcador de texto 14">
            <a:extLst>
              <a:ext uri="{FF2B5EF4-FFF2-40B4-BE49-F238E27FC236}">
                <a16:creationId xmlns:a16="http://schemas.microsoft.com/office/drawing/2014/main" id="{F07C8900-6098-BAB4-2C20-951C2D0C7140}"/>
              </a:ext>
            </a:extLst>
          </p:cNvPr>
          <p:cNvSpPr txBox="1">
            <a:spLocks/>
          </p:cNvSpPr>
          <p:nvPr/>
        </p:nvSpPr>
        <p:spPr>
          <a:xfrm>
            <a:off x="748394" y="1628604"/>
            <a:ext cx="5034621" cy="215444"/>
          </a:xfrm>
          <a:prstGeom prst="rect">
            <a:avLst/>
          </a:prstGeom>
        </p:spPr>
        <p:txBody>
          <a:bodyPr wrap="square" lIns="0" tIns="0" rIns="0" bIns="0" numCol="1" spcCol="180000">
            <a:sp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a:solidFill>
                  <a:schemeClr val="bg1"/>
                </a:solidFill>
                <a:effectLst/>
                <a:latin typeface="HelveticaNeueLT Std" panose="020B0604020202020204" pitchFamily="34" charset="77"/>
                <a:ea typeface="+mn-ea"/>
                <a:cs typeface="+mn-cs"/>
              </a:defRPr>
            </a:lvl1pPr>
            <a:lvl2pPr marL="0" marR="0" indent="0" algn="l" defTabSz="914400" rtl="0" eaLnBrk="1" fontAlgn="auto" latinLnBrk="0" hangingPunct="1">
              <a:lnSpc>
                <a:spcPct val="100000"/>
              </a:lnSpc>
              <a:spcBef>
                <a:spcPts val="500"/>
              </a:spcBef>
              <a:spcAft>
                <a:spcPts val="500"/>
              </a:spcAft>
              <a:buClrTx/>
              <a:buSzTx/>
              <a:buFontTx/>
              <a:buNone/>
              <a:tabLst/>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Top 15 destination countries in the world (by projects)</a:t>
            </a:r>
          </a:p>
        </p:txBody>
      </p:sp>
      <p:sp>
        <p:nvSpPr>
          <p:cNvPr id="28" name="Redondear rectángulo de esquina del mismo lado 17">
            <a:extLst>
              <a:ext uri="{FF2B5EF4-FFF2-40B4-BE49-F238E27FC236}">
                <a16:creationId xmlns:a16="http://schemas.microsoft.com/office/drawing/2014/main" id="{C3B95210-2D99-223F-7BA1-08E4930AC87D}"/>
              </a:ext>
              <a:ext uri="{C183D7F6-B498-43B3-948B-1728B52AA6E4}">
                <adec:decorative xmlns:adec="http://schemas.microsoft.com/office/drawing/2017/decorative" xmlns="" val="1"/>
              </a:ext>
            </a:extLst>
          </p:cNvPr>
          <p:cNvSpPr/>
          <p:nvPr/>
        </p:nvSpPr>
        <p:spPr>
          <a:xfrm rot="16200000">
            <a:off x="1890260" y="724927"/>
            <a:ext cx="406000" cy="2923412"/>
          </a:xfrm>
          <a:prstGeom prst="round2SameRect">
            <a:avLst>
              <a:gd name="adj1" fmla="val 50000"/>
              <a:gd name="adj2" fmla="val 0"/>
            </a:avLst>
          </a:prstGeom>
          <a:gradFill>
            <a:gsLst>
              <a:gs pos="0">
                <a:srgbClr val="D6D6D6"/>
              </a:gs>
              <a:gs pos="73000">
                <a:srgbClr val="D6D6D6"/>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9" name="Marcador de texto 14">
            <a:extLst>
              <a:ext uri="{FF2B5EF4-FFF2-40B4-BE49-F238E27FC236}">
                <a16:creationId xmlns:a16="http://schemas.microsoft.com/office/drawing/2014/main" id="{FC61074E-7464-6F41-C0B9-644FA5EF6608}"/>
              </a:ext>
            </a:extLst>
          </p:cNvPr>
          <p:cNvSpPr txBox="1">
            <a:spLocks/>
          </p:cNvSpPr>
          <p:nvPr/>
        </p:nvSpPr>
        <p:spPr>
          <a:xfrm>
            <a:off x="749707" y="2082315"/>
            <a:ext cx="2052000" cy="215444"/>
          </a:xfrm>
          <a:prstGeom prst="rect">
            <a:avLst/>
          </a:prstGeom>
        </p:spPr>
        <p:txBody>
          <a:bodyPr wrap="square" lIns="0" tIns="0" rIns="0" bIns="0" numCol="1" spcCol="180000">
            <a:sp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a:solidFill>
                  <a:schemeClr val="bg1"/>
                </a:solidFill>
                <a:effectLst/>
                <a:latin typeface="HelveticaNeueLT Std" panose="020B0604020202020204" pitchFamily="34" charset="77"/>
                <a:ea typeface="+mn-ea"/>
                <a:cs typeface="+mn-cs"/>
              </a:defRPr>
            </a:lvl1pPr>
            <a:lvl2pPr marL="0" marR="0" indent="0" algn="l" defTabSz="914400" rtl="0" eaLnBrk="1" fontAlgn="auto" latinLnBrk="0" hangingPunct="1">
              <a:lnSpc>
                <a:spcPct val="100000"/>
              </a:lnSpc>
              <a:spcBef>
                <a:spcPts val="500"/>
              </a:spcBef>
              <a:spcAft>
                <a:spcPts val="500"/>
              </a:spcAft>
              <a:buClrTx/>
              <a:buSzTx/>
              <a:buFontTx/>
              <a:buNone/>
              <a:tabLst/>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24242"/>
                </a:solidFill>
              </a:rPr>
              <a:t>2018-2022</a:t>
            </a:r>
          </a:p>
        </p:txBody>
      </p:sp>
      <p:sp>
        <p:nvSpPr>
          <p:cNvPr id="30" name="QuadreDeText 29">
            <a:extLst>
              <a:ext uri="{FF2B5EF4-FFF2-40B4-BE49-F238E27FC236}">
                <a16:creationId xmlns:a16="http://schemas.microsoft.com/office/drawing/2014/main" id="{2D154BB1-1F24-FED5-6140-82CE1A365409}"/>
              </a:ext>
            </a:extLst>
          </p:cNvPr>
          <p:cNvSpPr txBox="1"/>
          <p:nvPr/>
        </p:nvSpPr>
        <p:spPr>
          <a:xfrm>
            <a:off x="993813" y="2544323"/>
            <a:ext cx="2340000"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1</a:t>
            </a:r>
            <a:r>
              <a:rPr lang="en-US" sz="1200">
                <a:solidFill>
                  <a:schemeClr val="accent5">
                    <a:lumMod val="25000"/>
                  </a:schemeClr>
                </a:solidFill>
                <a:latin typeface="HelveticaNeueLT Std" panose="020B0604020202020204" pitchFamily="34" charset="0"/>
              </a:rPr>
              <a:t> Canada | 64 projects</a:t>
            </a:r>
          </a:p>
        </p:txBody>
      </p:sp>
      <p:sp>
        <p:nvSpPr>
          <p:cNvPr id="25" name="QuadreDeText 24">
            <a:extLst>
              <a:ext uri="{FF2B5EF4-FFF2-40B4-BE49-F238E27FC236}">
                <a16:creationId xmlns:a16="http://schemas.microsoft.com/office/drawing/2014/main" id="{A0FC5E34-F648-6ED6-C969-1AE8CCFE1CCD}"/>
              </a:ext>
            </a:extLst>
          </p:cNvPr>
          <p:cNvSpPr txBox="1"/>
          <p:nvPr/>
        </p:nvSpPr>
        <p:spPr>
          <a:xfrm>
            <a:off x="996076" y="2927599"/>
            <a:ext cx="2340000"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2</a:t>
            </a:r>
            <a:r>
              <a:rPr lang="en-US" sz="1200">
                <a:solidFill>
                  <a:schemeClr val="accent5">
                    <a:lumMod val="25000"/>
                  </a:schemeClr>
                </a:solidFill>
                <a:latin typeface="HelveticaNeueLT Std" panose="020B0604020202020204" pitchFamily="34" charset="0"/>
              </a:rPr>
              <a:t> United Kingdom | 53 projects</a:t>
            </a:r>
          </a:p>
        </p:txBody>
      </p:sp>
      <p:sp>
        <p:nvSpPr>
          <p:cNvPr id="10" name="QuadreDeText 9">
            <a:extLst>
              <a:ext uri="{FF2B5EF4-FFF2-40B4-BE49-F238E27FC236}">
                <a16:creationId xmlns:a16="http://schemas.microsoft.com/office/drawing/2014/main" id="{D5322F0A-BA27-35EC-1992-714D0305DEC1}"/>
              </a:ext>
            </a:extLst>
          </p:cNvPr>
          <p:cNvSpPr txBox="1"/>
          <p:nvPr/>
        </p:nvSpPr>
        <p:spPr>
          <a:xfrm>
            <a:off x="999197" y="3314398"/>
            <a:ext cx="2340000"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3</a:t>
            </a:r>
            <a:r>
              <a:rPr lang="en-US" sz="1200">
                <a:solidFill>
                  <a:schemeClr val="accent5">
                    <a:lumMod val="25000"/>
                  </a:schemeClr>
                </a:solidFill>
                <a:latin typeface="HelveticaNeueLT Std" panose="020B0604020202020204" pitchFamily="34" charset="0"/>
              </a:rPr>
              <a:t> United States | 37 projects</a:t>
            </a:r>
          </a:p>
        </p:txBody>
      </p:sp>
      <p:sp>
        <p:nvSpPr>
          <p:cNvPr id="15" name="QuadreDeText 14">
            <a:extLst>
              <a:ext uri="{FF2B5EF4-FFF2-40B4-BE49-F238E27FC236}">
                <a16:creationId xmlns:a16="http://schemas.microsoft.com/office/drawing/2014/main" id="{1A654F2F-6A6E-194F-51A4-500057400CB5}"/>
              </a:ext>
            </a:extLst>
          </p:cNvPr>
          <p:cNvSpPr txBox="1"/>
          <p:nvPr/>
        </p:nvSpPr>
        <p:spPr>
          <a:xfrm>
            <a:off x="995733" y="3704273"/>
            <a:ext cx="2340000"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4</a:t>
            </a:r>
            <a:r>
              <a:rPr lang="en-US" sz="1200">
                <a:solidFill>
                  <a:schemeClr val="accent5">
                    <a:lumMod val="25000"/>
                  </a:schemeClr>
                </a:solidFill>
                <a:latin typeface="HelveticaNeueLT Std" panose="020B0604020202020204" pitchFamily="34" charset="0"/>
              </a:rPr>
              <a:t> Germany | 35 projects</a:t>
            </a:r>
          </a:p>
        </p:txBody>
      </p:sp>
      <p:sp>
        <p:nvSpPr>
          <p:cNvPr id="16" name="QuadreDeText 15">
            <a:extLst>
              <a:ext uri="{FF2B5EF4-FFF2-40B4-BE49-F238E27FC236}">
                <a16:creationId xmlns:a16="http://schemas.microsoft.com/office/drawing/2014/main" id="{C93E1B16-9330-4001-7C5A-92DD3165F08A}"/>
              </a:ext>
            </a:extLst>
          </p:cNvPr>
          <p:cNvSpPr txBox="1"/>
          <p:nvPr/>
        </p:nvSpPr>
        <p:spPr>
          <a:xfrm>
            <a:off x="995733" y="4080524"/>
            <a:ext cx="2340000"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5</a:t>
            </a:r>
            <a:r>
              <a:rPr lang="en-US" sz="1200">
                <a:solidFill>
                  <a:schemeClr val="accent5">
                    <a:lumMod val="25000"/>
                  </a:schemeClr>
                </a:solidFill>
                <a:latin typeface="HelveticaNeueLT Std" panose="020B0604020202020204" pitchFamily="34" charset="0"/>
              </a:rPr>
              <a:t> </a:t>
            </a:r>
            <a:r>
              <a:rPr lang="en-US" sz="1200" b="1">
                <a:solidFill>
                  <a:srgbClr val="FF0000"/>
                </a:solidFill>
                <a:latin typeface="HelveticaNeueLT Std" panose="020B0604020202020204" pitchFamily="34" charset="0"/>
              </a:rPr>
              <a:t>Spain | 34 projects</a:t>
            </a:r>
          </a:p>
        </p:txBody>
      </p:sp>
      <p:sp>
        <p:nvSpPr>
          <p:cNvPr id="262" name="QuadreDeText 261">
            <a:extLst>
              <a:ext uri="{FF2B5EF4-FFF2-40B4-BE49-F238E27FC236}">
                <a16:creationId xmlns:a16="http://schemas.microsoft.com/office/drawing/2014/main" id="{4F8C03AA-1B32-D1DF-0DF1-E83F44080EAF}"/>
              </a:ext>
            </a:extLst>
          </p:cNvPr>
          <p:cNvSpPr txBox="1"/>
          <p:nvPr/>
        </p:nvSpPr>
        <p:spPr>
          <a:xfrm>
            <a:off x="4130406" y="2544323"/>
            <a:ext cx="2340000"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6</a:t>
            </a:r>
            <a:r>
              <a:rPr lang="en-US" sz="1200">
                <a:solidFill>
                  <a:schemeClr val="accent5">
                    <a:lumMod val="25000"/>
                  </a:schemeClr>
                </a:solidFill>
                <a:latin typeface="HelveticaNeueLT Std" panose="020B0604020202020204" pitchFamily="34" charset="0"/>
              </a:rPr>
              <a:t> France | 20 projects</a:t>
            </a:r>
          </a:p>
        </p:txBody>
      </p:sp>
      <p:sp>
        <p:nvSpPr>
          <p:cNvPr id="259" name="QuadreDeText 258">
            <a:extLst>
              <a:ext uri="{FF2B5EF4-FFF2-40B4-BE49-F238E27FC236}">
                <a16:creationId xmlns:a16="http://schemas.microsoft.com/office/drawing/2014/main" id="{9F2EC367-15B1-B5EC-D312-372E9D1E44E2}"/>
              </a:ext>
            </a:extLst>
          </p:cNvPr>
          <p:cNvSpPr txBox="1"/>
          <p:nvPr/>
        </p:nvSpPr>
        <p:spPr>
          <a:xfrm>
            <a:off x="4132669" y="2927599"/>
            <a:ext cx="2340000"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7</a:t>
            </a:r>
            <a:r>
              <a:rPr lang="en-US" sz="1200">
                <a:solidFill>
                  <a:schemeClr val="accent5">
                    <a:lumMod val="25000"/>
                  </a:schemeClr>
                </a:solidFill>
                <a:latin typeface="HelveticaNeueLT Std" panose="020B0604020202020204" pitchFamily="34" charset="0"/>
              </a:rPr>
              <a:t> Japan | 16 projects</a:t>
            </a:r>
          </a:p>
        </p:txBody>
      </p:sp>
      <p:sp>
        <p:nvSpPr>
          <p:cNvPr id="247" name="QuadreDeText 246">
            <a:extLst>
              <a:ext uri="{FF2B5EF4-FFF2-40B4-BE49-F238E27FC236}">
                <a16:creationId xmlns:a16="http://schemas.microsoft.com/office/drawing/2014/main" id="{EF91F4FE-86C9-71A4-5B7B-4F2796EBE7FE}"/>
              </a:ext>
            </a:extLst>
          </p:cNvPr>
          <p:cNvSpPr txBox="1"/>
          <p:nvPr/>
        </p:nvSpPr>
        <p:spPr>
          <a:xfrm>
            <a:off x="4135790" y="3314398"/>
            <a:ext cx="2340000"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8</a:t>
            </a:r>
            <a:r>
              <a:rPr lang="en-US" sz="1200">
                <a:solidFill>
                  <a:schemeClr val="accent5">
                    <a:lumMod val="25000"/>
                  </a:schemeClr>
                </a:solidFill>
                <a:latin typeface="HelveticaNeueLT Std" panose="020B0604020202020204" pitchFamily="34" charset="0"/>
              </a:rPr>
              <a:t> Poland | 16 projects</a:t>
            </a:r>
          </a:p>
        </p:txBody>
      </p:sp>
      <p:sp>
        <p:nvSpPr>
          <p:cNvPr id="251" name="QuadreDeText 250">
            <a:extLst>
              <a:ext uri="{FF2B5EF4-FFF2-40B4-BE49-F238E27FC236}">
                <a16:creationId xmlns:a16="http://schemas.microsoft.com/office/drawing/2014/main" id="{347CA931-E336-823A-ED36-123DA94FAF26}"/>
              </a:ext>
            </a:extLst>
          </p:cNvPr>
          <p:cNvSpPr txBox="1"/>
          <p:nvPr/>
        </p:nvSpPr>
        <p:spPr>
          <a:xfrm>
            <a:off x="4132326" y="3704273"/>
            <a:ext cx="2340000"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9</a:t>
            </a:r>
            <a:r>
              <a:rPr lang="en-US" sz="1200">
                <a:solidFill>
                  <a:schemeClr val="accent5">
                    <a:lumMod val="25000"/>
                  </a:schemeClr>
                </a:solidFill>
                <a:latin typeface="HelveticaNeueLT Std" panose="020B0604020202020204" pitchFamily="34" charset="0"/>
              </a:rPr>
              <a:t> UAE | 16 projects</a:t>
            </a:r>
          </a:p>
        </p:txBody>
      </p:sp>
      <p:sp>
        <p:nvSpPr>
          <p:cNvPr id="252" name="QuadreDeText 251">
            <a:extLst>
              <a:ext uri="{FF2B5EF4-FFF2-40B4-BE49-F238E27FC236}">
                <a16:creationId xmlns:a16="http://schemas.microsoft.com/office/drawing/2014/main" id="{0F142CBF-232F-8B00-6A27-755DCD71A8EE}"/>
              </a:ext>
            </a:extLst>
          </p:cNvPr>
          <p:cNvSpPr txBox="1"/>
          <p:nvPr/>
        </p:nvSpPr>
        <p:spPr>
          <a:xfrm>
            <a:off x="4132326" y="4080524"/>
            <a:ext cx="2340000"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10</a:t>
            </a:r>
            <a:r>
              <a:rPr lang="en-US" sz="1200">
                <a:solidFill>
                  <a:schemeClr val="accent5">
                    <a:lumMod val="25000"/>
                  </a:schemeClr>
                </a:solidFill>
                <a:latin typeface="HelveticaNeueLT Std" panose="020B0604020202020204" pitchFamily="34" charset="0"/>
              </a:rPr>
              <a:t> Singapore | 14 projects</a:t>
            </a:r>
          </a:p>
        </p:txBody>
      </p:sp>
      <p:sp>
        <p:nvSpPr>
          <p:cNvPr id="32" name="QuadreDeText 31">
            <a:extLst>
              <a:ext uri="{FF2B5EF4-FFF2-40B4-BE49-F238E27FC236}">
                <a16:creationId xmlns:a16="http://schemas.microsoft.com/office/drawing/2014/main" id="{CFAF17D3-3573-8AAE-FF1C-829C4C6426D1}"/>
              </a:ext>
            </a:extLst>
          </p:cNvPr>
          <p:cNvSpPr txBox="1"/>
          <p:nvPr/>
        </p:nvSpPr>
        <p:spPr>
          <a:xfrm>
            <a:off x="7264736" y="2544016"/>
            <a:ext cx="1986015"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11</a:t>
            </a:r>
            <a:r>
              <a:rPr lang="en-US" sz="1200">
                <a:solidFill>
                  <a:schemeClr val="accent5">
                    <a:lumMod val="25000"/>
                  </a:schemeClr>
                </a:solidFill>
                <a:latin typeface="HelveticaNeueLT Std" panose="020B0604020202020204" pitchFamily="34" charset="0"/>
              </a:rPr>
              <a:t> India | 11 projects</a:t>
            </a:r>
          </a:p>
        </p:txBody>
      </p:sp>
      <p:sp>
        <p:nvSpPr>
          <p:cNvPr id="27" name="QuadreDeText 26">
            <a:extLst>
              <a:ext uri="{FF2B5EF4-FFF2-40B4-BE49-F238E27FC236}">
                <a16:creationId xmlns:a16="http://schemas.microsoft.com/office/drawing/2014/main" id="{E4D75928-41B5-45A5-4B77-EA4C4E15F28B}"/>
              </a:ext>
            </a:extLst>
          </p:cNvPr>
          <p:cNvSpPr txBox="1"/>
          <p:nvPr/>
        </p:nvSpPr>
        <p:spPr>
          <a:xfrm>
            <a:off x="7269260" y="2922357"/>
            <a:ext cx="2339140"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12</a:t>
            </a:r>
            <a:r>
              <a:rPr lang="en-US" sz="1200">
                <a:solidFill>
                  <a:schemeClr val="accent5">
                    <a:lumMod val="25000"/>
                  </a:schemeClr>
                </a:solidFill>
                <a:latin typeface="HelveticaNeueLT Std" panose="020B0604020202020204" pitchFamily="34" charset="0"/>
              </a:rPr>
              <a:t> Netherlands | 10 projects</a:t>
            </a:r>
          </a:p>
        </p:txBody>
      </p:sp>
      <p:sp>
        <p:nvSpPr>
          <p:cNvPr id="19" name="QuadreDeText 18">
            <a:extLst>
              <a:ext uri="{FF2B5EF4-FFF2-40B4-BE49-F238E27FC236}">
                <a16:creationId xmlns:a16="http://schemas.microsoft.com/office/drawing/2014/main" id="{9859645E-A3AA-ACD7-15DA-477E336D7931}"/>
              </a:ext>
            </a:extLst>
          </p:cNvPr>
          <p:cNvSpPr txBox="1"/>
          <p:nvPr/>
        </p:nvSpPr>
        <p:spPr>
          <a:xfrm>
            <a:off x="7272381" y="3309156"/>
            <a:ext cx="2331624"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13</a:t>
            </a:r>
            <a:r>
              <a:rPr lang="en-US" sz="1200">
                <a:solidFill>
                  <a:schemeClr val="accent5">
                    <a:lumMod val="25000"/>
                  </a:schemeClr>
                </a:solidFill>
                <a:latin typeface="HelveticaNeueLT Std" panose="020B0604020202020204" pitchFamily="34" charset="0"/>
              </a:rPr>
              <a:t> China | 9 projects</a:t>
            </a:r>
          </a:p>
        </p:txBody>
      </p:sp>
      <p:sp>
        <p:nvSpPr>
          <p:cNvPr id="23" name="QuadreDeText 22">
            <a:extLst>
              <a:ext uri="{FF2B5EF4-FFF2-40B4-BE49-F238E27FC236}">
                <a16:creationId xmlns:a16="http://schemas.microsoft.com/office/drawing/2014/main" id="{E4A3B5ED-5217-F247-109E-3D7176FF26B8}"/>
              </a:ext>
            </a:extLst>
          </p:cNvPr>
          <p:cNvSpPr txBox="1"/>
          <p:nvPr/>
        </p:nvSpPr>
        <p:spPr>
          <a:xfrm>
            <a:off x="7262959" y="3696992"/>
            <a:ext cx="1986014"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14</a:t>
            </a:r>
            <a:r>
              <a:rPr lang="en-US" sz="1200">
                <a:solidFill>
                  <a:schemeClr val="accent5">
                    <a:lumMod val="25000"/>
                  </a:schemeClr>
                </a:solidFill>
                <a:latin typeface="HelveticaNeueLT Std" panose="020B0604020202020204" pitchFamily="34" charset="0"/>
              </a:rPr>
              <a:t> Romania | 9 projects</a:t>
            </a:r>
          </a:p>
        </p:txBody>
      </p:sp>
      <p:sp>
        <p:nvSpPr>
          <p:cNvPr id="24" name="QuadreDeText 23">
            <a:extLst>
              <a:ext uri="{FF2B5EF4-FFF2-40B4-BE49-F238E27FC236}">
                <a16:creationId xmlns:a16="http://schemas.microsoft.com/office/drawing/2014/main" id="{D1C35373-D6C5-332C-EA5F-CD3B9EC8705C}"/>
              </a:ext>
            </a:extLst>
          </p:cNvPr>
          <p:cNvSpPr txBox="1"/>
          <p:nvPr/>
        </p:nvSpPr>
        <p:spPr>
          <a:xfrm>
            <a:off x="7268917" y="4075282"/>
            <a:ext cx="2196000"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15</a:t>
            </a:r>
            <a:r>
              <a:rPr lang="en-US" sz="1200">
                <a:solidFill>
                  <a:schemeClr val="accent5">
                    <a:lumMod val="25000"/>
                  </a:schemeClr>
                </a:solidFill>
                <a:latin typeface="HelveticaNeueLT Std" panose="020B0604020202020204" pitchFamily="34" charset="0"/>
              </a:rPr>
              <a:t> Australia | 7 projects</a:t>
            </a:r>
          </a:p>
        </p:txBody>
      </p:sp>
      <p:sp>
        <p:nvSpPr>
          <p:cNvPr id="182" name="Contenidor de text 2">
            <a:extLst>
              <a:ext uri="{FF2B5EF4-FFF2-40B4-BE49-F238E27FC236}">
                <a16:creationId xmlns:a16="http://schemas.microsoft.com/office/drawing/2014/main" id="{5FE386C9-B8C2-4647-E743-353A448DC4E1}"/>
              </a:ext>
            </a:extLst>
          </p:cNvPr>
          <p:cNvSpPr txBox="1">
            <a:spLocks/>
          </p:cNvSpPr>
          <p:nvPr/>
        </p:nvSpPr>
        <p:spPr>
          <a:xfrm>
            <a:off x="9879616" y="2728765"/>
            <a:ext cx="1266220" cy="686820"/>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a:solidFill>
                  <a:schemeClr val="accent1"/>
                </a:solidFill>
                <a:latin typeface="HelveticaNeueLT Std" panose="020B0604020202020204" pitchFamily="34" charset="0"/>
              </a:rPr>
              <a:t>15</a:t>
            </a:r>
          </a:p>
          <a:p>
            <a:pPr algn="ctr"/>
            <a:r>
              <a:rPr lang="en-US">
                <a:solidFill>
                  <a:schemeClr val="accent5">
                    <a:lumMod val="25000"/>
                  </a:schemeClr>
                </a:solidFill>
                <a:latin typeface="HelveticaNeueLT Std" panose="020B0604020202020204" pitchFamily="34" charset="0"/>
              </a:rPr>
              <a:t>countries</a:t>
            </a:r>
          </a:p>
        </p:txBody>
      </p:sp>
      <p:sp>
        <p:nvSpPr>
          <p:cNvPr id="190" name="Contenidor de text 2">
            <a:extLst>
              <a:ext uri="{FF2B5EF4-FFF2-40B4-BE49-F238E27FC236}">
                <a16:creationId xmlns:a16="http://schemas.microsoft.com/office/drawing/2014/main" id="{C6C7745C-7FE0-E4BC-E60D-709204E803BD}"/>
              </a:ext>
            </a:extLst>
          </p:cNvPr>
          <p:cNvSpPr txBox="1">
            <a:spLocks/>
          </p:cNvSpPr>
          <p:nvPr/>
        </p:nvSpPr>
        <p:spPr>
          <a:xfrm>
            <a:off x="9879616" y="3487114"/>
            <a:ext cx="1266220" cy="686820"/>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a:solidFill>
                  <a:schemeClr val="accent1"/>
                </a:solidFill>
                <a:latin typeface="HelveticaNeueLT Std" panose="020B0604020202020204" pitchFamily="34" charset="0"/>
              </a:rPr>
              <a:t>351</a:t>
            </a:r>
          </a:p>
          <a:p>
            <a:pPr algn="ctr"/>
            <a:r>
              <a:rPr lang="en-US">
                <a:solidFill>
                  <a:schemeClr val="accent5">
                    <a:lumMod val="25000"/>
                  </a:schemeClr>
                </a:solidFill>
                <a:latin typeface="HelveticaNeueLT Std" panose="020B0604020202020204" pitchFamily="34" charset="0"/>
              </a:rPr>
              <a:t>projects</a:t>
            </a:r>
          </a:p>
        </p:txBody>
      </p:sp>
      <p:grpSp>
        <p:nvGrpSpPr>
          <p:cNvPr id="3" name="Agrupa 2">
            <a:extLst>
              <a:ext uri="{FF2B5EF4-FFF2-40B4-BE49-F238E27FC236}">
                <a16:creationId xmlns:a16="http://schemas.microsoft.com/office/drawing/2014/main" id="{78223F93-34F2-9569-F6C5-B804186124DA}"/>
              </a:ext>
              <a:ext uri="{C183D7F6-B498-43B3-948B-1728B52AA6E4}">
                <adec:decorative xmlns:adec="http://schemas.microsoft.com/office/drawing/2017/decorative" xmlns="" val="1"/>
              </a:ext>
            </a:extLst>
          </p:cNvPr>
          <p:cNvGrpSpPr/>
          <p:nvPr/>
        </p:nvGrpSpPr>
        <p:grpSpPr>
          <a:xfrm>
            <a:off x="631550" y="2497581"/>
            <a:ext cx="6638122" cy="1901443"/>
            <a:chOff x="631550" y="2497581"/>
            <a:chExt cx="6638122" cy="1901443"/>
          </a:xfrm>
        </p:grpSpPr>
        <p:pic>
          <p:nvPicPr>
            <p:cNvPr id="11" name="Imatge 10">
              <a:extLst>
                <a:ext uri="{FF2B5EF4-FFF2-40B4-BE49-F238E27FC236}">
                  <a16:creationId xmlns:a16="http://schemas.microsoft.com/office/drawing/2014/main" id="{BEE2B196-2A12-549B-74B3-33126FB408BF}"/>
                </a:ext>
                <a:ext uri="{C183D7F6-B498-43B3-948B-1728B52AA6E4}">
                  <adec:decorative xmlns:adec="http://schemas.microsoft.com/office/drawing/2017/decorative" xmlns="" val="1"/>
                </a:ext>
              </a:extLst>
            </p:cNvPr>
            <p:cNvPicPr>
              <a:picLocks noChangeAspect="1"/>
            </p:cNvPicPr>
            <p:nvPr/>
          </p:nvPicPr>
          <p:blipFill>
            <a:blip r:embed="rId2"/>
            <a:srcRect/>
            <a:stretch/>
          </p:blipFill>
          <p:spPr>
            <a:xfrm>
              <a:off x="636934" y="3272898"/>
              <a:ext cx="360000" cy="360000"/>
            </a:xfrm>
            <a:prstGeom prst="rect">
              <a:avLst/>
            </a:prstGeom>
          </p:spPr>
        </p:pic>
        <p:pic>
          <p:nvPicPr>
            <p:cNvPr id="12" name="Imatge 11">
              <a:extLst>
                <a:ext uri="{FF2B5EF4-FFF2-40B4-BE49-F238E27FC236}">
                  <a16:creationId xmlns:a16="http://schemas.microsoft.com/office/drawing/2014/main" id="{722827BB-D789-81E6-A118-560A9D00C06A}"/>
                </a:ext>
                <a:ext uri="{C183D7F6-B498-43B3-948B-1728B52AA6E4}">
                  <adec:decorative xmlns:adec="http://schemas.microsoft.com/office/drawing/2017/decorative" xmlns="" val="1"/>
                </a:ext>
              </a:extLst>
            </p:cNvPr>
            <p:cNvPicPr>
              <a:picLocks noChangeAspect="1"/>
            </p:cNvPicPr>
            <p:nvPr/>
          </p:nvPicPr>
          <p:blipFill>
            <a:blip r:embed="rId3"/>
            <a:srcRect/>
            <a:stretch/>
          </p:blipFill>
          <p:spPr>
            <a:xfrm>
              <a:off x="633881" y="3657089"/>
              <a:ext cx="360000" cy="360000"/>
            </a:xfrm>
            <a:prstGeom prst="rect">
              <a:avLst/>
            </a:prstGeom>
          </p:spPr>
        </p:pic>
        <p:pic>
          <p:nvPicPr>
            <p:cNvPr id="13" name="Imatge 12">
              <a:extLst>
                <a:ext uri="{FF2B5EF4-FFF2-40B4-BE49-F238E27FC236}">
                  <a16:creationId xmlns:a16="http://schemas.microsoft.com/office/drawing/2014/main" id="{584707C9-2BFF-9DA1-74CF-6A25B41F682E}"/>
                </a:ext>
                <a:ext uri="{C183D7F6-B498-43B3-948B-1728B52AA6E4}">
                  <adec:decorative xmlns:adec="http://schemas.microsoft.com/office/drawing/2017/decorative" xmlns="" val="1"/>
                </a:ext>
              </a:extLst>
            </p:cNvPr>
            <p:cNvPicPr>
              <a:picLocks noChangeAspect="1"/>
            </p:cNvPicPr>
            <p:nvPr/>
          </p:nvPicPr>
          <p:blipFill>
            <a:blip r:embed="rId4"/>
            <a:srcRect/>
            <a:stretch/>
          </p:blipFill>
          <p:spPr>
            <a:xfrm>
              <a:off x="633880" y="4039024"/>
              <a:ext cx="360000" cy="360000"/>
            </a:xfrm>
            <a:prstGeom prst="rect">
              <a:avLst/>
            </a:prstGeom>
          </p:spPr>
        </p:pic>
        <p:pic>
          <p:nvPicPr>
            <p:cNvPr id="20" name="Imatge 19">
              <a:extLst>
                <a:ext uri="{FF2B5EF4-FFF2-40B4-BE49-F238E27FC236}">
                  <a16:creationId xmlns:a16="http://schemas.microsoft.com/office/drawing/2014/main" id="{920862D2-FE83-00AD-A90F-E2CAE6BF1AD2}"/>
                </a:ext>
                <a:ext uri="{C183D7F6-B498-43B3-948B-1728B52AA6E4}">
                  <adec:decorative xmlns:adec="http://schemas.microsoft.com/office/drawing/2017/decorative" xmlns="" val="1"/>
                </a:ext>
              </a:extLst>
            </p:cNvPr>
            <p:cNvPicPr>
              <a:picLocks noChangeAspect="1"/>
            </p:cNvPicPr>
            <p:nvPr/>
          </p:nvPicPr>
          <p:blipFill>
            <a:blip r:embed="rId5"/>
            <a:srcRect/>
            <a:stretch/>
          </p:blipFill>
          <p:spPr>
            <a:xfrm>
              <a:off x="6910568" y="3268104"/>
              <a:ext cx="359104" cy="359104"/>
            </a:xfrm>
            <a:prstGeom prst="rect">
              <a:avLst/>
            </a:prstGeom>
          </p:spPr>
        </p:pic>
        <p:pic>
          <p:nvPicPr>
            <p:cNvPr id="21" name="Imatge 20">
              <a:extLst>
                <a:ext uri="{FF2B5EF4-FFF2-40B4-BE49-F238E27FC236}">
                  <a16:creationId xmlns:a16="http://schemas.microsoft.com/office/drawing/2014/main" id="{E1E2B507-C4E9-EFA7-F47C-58092707E03F}"/>
                </a:ext>
                <a:ext uri="{C183D7F6-B498-43B3-948B-1728B52AA6E4}">
                  <adec:decorative xmlns:adec="http://schemas.microsoft.com/office/drawing/2017/decorative" xmlns="" val="1"/>
                </a:ext>
              </a:extLst>
            </p:cNvPr>
            <p:cNvPicPr>
              <a:picLocks noChangeAspect="1"/>
            </p:cNvPicPr>
            <p:nvPr/>
          </p:nvPicPr>
          <p:blipFill>
            <a:blip r:embed="rId6"/>
            <a:srcRect/>
            <a:stretch/>
          </p:blipFill>
          <p:spPr>
            <a:xfrm>
              <a:off x="6907067" y="3651847"/>
              <a:ext cx="360000" cy="360000"/>
            </a:xfrm>
            <a:prstGeom prst="rect">
              <a:avLst/>
            </a:prstGeom>
          </p:spPr>
        </p:pic>
        <p:pic>
          <p:nvPicPr>
            <p:cNvPr id="22" name="Imatge 21">
              <a:extLst>
                <a:ext uri="{FF2B5EF4-FFF2-40B4-BE49-F238E27FC236}">
                  <a16:creationId xmlns:a16="http://schemas.microsoft.com/office/drawing/2014/main" id="{C25BF88F-0FDF-BB31-2FF3-A88D3DABE460}"/>
                </a:ext>
                <a:ext uri="{C183D7F6-B498-43B3-948B-1728B52AA6E4}">
                  <adec:decorative xmlns:adec="http://schemas.microsoft.com/office/drawing/2017/decorative" xmlns="" val="1"/>
                </a:ext>
              </a:extLst>
            </p:cNvPr>
            <p:cNvPicPr>
              <a:picLocks noChangeAspect="1"/>
            </p:cNvPicPr>
            <p:nvPr/>
          </p:nvPicPr>
          <p:blipFill>
            <a:blip r:embed="rId7"/>
            <a:srcRect/>
            <a:stretch/>
          </p:blipFill>
          <p:spPr>
            <a:xfrm>
              <a:off x="6907066" y="4033782"/>
              <a:ext cx="360000" cy="360000"/>
            </a:xfrm>
            <a:prstGeom prst="rect">
              <a:avLst/>
            </a:prstGeom>
          </p:spPr>
        </p:pic>
        <p:pic>
          <p:nvPicPr>
            <p:cNvPr id="26" name="Imatge 25">
              <a:extLst>
                <a:ext uri="{FF2B5EF4-FFF2-40B4-BE49-F238E27FC236}">
                  <a16:creationId xmlns:a16="http://schemas.microsoft.com/office/drawing/2014/main" id="{0F529519-1B00-D2EB-F24F-25B316076AF7}"/>
                </a:ext>
                <a:ext uri="{C183D7F6-B498-43B3-948B-1728B52AA6E4}">
                  <adec:decorative xmlns:adec="http://schemas.microsoft.com/office/drawing/2017/decorative" xmlns="" val="1"/>
                </a:ext>
              </a:extLst>
            </p:cNvPr>
            <p:cNvPicPr>
              <a:picLocks noChangeAspect="1"/>
            </p:cNvPicPr>
            <p:nvPr/>
          </p:nvPicPr>
          <p:blipFill>
            <a:blip r:embed="rId8"/>
            <a:srcRect/>
            <a:stretch/>
          </p:blipFill>
          <p:spPr>
            <a:xfrm>
              <a:off x="633813" y="2886099"/>
              <a:ext cx="360000" cy="360000"/>
            </a:xfrm>
            <a:prstGeom prst="rect">
              <a:avLst/>
            </a:prstGeom>
          </p:spPr>
        </p:pic>
        <p:pic>
          <p:nvPicPr>
            <p:cNvPr id="31" name="Imatge 30">
              <a:extLst>
                <a:ext uri="{FF2B5EF4-FFF2-40B4-BE49-F238E27FC236}">
                  <a16:creationId xmlns:a16="http://schemas.microsoft.com/office/drawing/2014/main" id="{CD085147-6435-6AD9-FCDF-448795BDAB58}"/>
                </a:ext>
                <a:ext uri="{C183D7F6-B498-43B3-948B-1728B52AA6E4}">
                  <adec:decorative xmlns:adec="http://schemas.microsoft.com/office/drawing/2017/decorative" xmlns="" val="1"/>
                </a:ext>
              </a:extLst>
            </p:cNvPr>
            <p:cNvPicPr>
              <a:picLocks noChangeAspect="1"/>
            </p:cNvPicPr>
            <p:nvPr/>
          </p:nvPicPr>
          <p:blipFill>
            <a:blip r:embed="rId9"/>
            <a:srcRect/>
            <a:stretch/>
          </p:blipFill>
          <p:spPr>
            <a:xfrm>
              <a:off x="631550" y="2502823"/>
              <a:ext cx="360000" cy="360000"/>
            </a:xfrm>
            <a:prstGeom prst="rect">
              <a:avLst/>
            </a:prstGeom>
          </p:spPr>
        </p:pic>
        <p:pic>
          <p:nvPicPr>
            <p:cNvPr id="33" name="Imatge 32">
              <a:extLst>
                <a:ext uri="{FF2B5EF4-FFF2-40B4-BE49-F238E27FC236}">
                  <a16:creationId xmlns:a16="http://schemas.microsoft.com/office/drawing/2014/main" id="{75A3DD38-6EDC-2E8E-0FAD-888A396B296E}"/>
                </a:ext>
                <a:ext uri="{C183D7F6-B498-43B3-948B-1728B52AA6E4}">
                  <adec:decorative xmlns:adec="http://schemas.microsoft.com/office/drawing/2017/decorative" xmlns="" val="1"/>
                </a:ext>
              </a:extLst>
            </p:cNvPr>
            <p:cNvPicPr>
              <a:picLocks noChangeAspect="1"/>
            </p:cNvPicPr>
            <p:nvPr/>
          </p:nvPicPr>
          <p:blipFill>
            <a:blip r:embed="rId10"/>
            <a:srcRect/>
            <a:stretch/>
          </p:blipFill>
          <p:spPr>
            <a:xfrm>
              <a:off x="6904736" y="2497581"/>
              <a:ext cx="360000" cy="360000"/>
            </a:xfrm>
            <a:prstGeom prst="rect">
              <a:avLst/>
            </a:prstGeom>
          </p:spPr>
        </p:pic>
        <p:pic>
          <p:nvPicPr>
            <p:cNvPr id="128" name="Imatge 127">
              <a:extLst>
                <a:ext uri="{FF2B5EF4-FFF2-40B4-BE49-F238E27FC236}">
                  <a16:creationId xmlns:a16="http://schemas.microsoft.com/office/drawing/2014/main" id="{18CB8C4D-4981-37B7-3BA4-B765E102EFF9}"/>
                </a:ext>
                <a:ext uri="{C183D7F6-B498-43B3-948B-1728B52AA6E4}">
                  <adec:decorative xmlns:adec="http://schemas.microsoft.com/office/drawing/2017/decorative" xmlns="" val="1"/>
                </a:ext>
              </a:extLst>
            </p:cNvPr>
            <p:cNvPicPr>
              <a:picLocks noChangeAspect="1"/>
            </p:cNvPicPr>
            <p:nvPr/>
          </p:nvPicPr>
          <p:blipFill>
            <a:blip r:embed="rId11"/>
            <a:srcRect/>
            <a:stretch/>
          </p:blipFill>
          <p:spPr>
            <a:xfrm>
              <a:off x="6906999" y="2880857"/>
              <a:ext cx="360000" cy="360000"/>
            </a:xfrm>
            <a:prstGeom prst="rect">
              <a:avLst/>
            </a:prstGeom>
          </p:spPr>
        </p:pic>
        <p:pic>
          <p:nvPicPr>
            <p:cNvPr id="248" name="Imatge 247">
              <a:extLst>
                <a:ext uri="{FF2B5EF4-FFF2-40B4-BE49-F238E27FC236}">
                  <a16:creationId xmlns:a16="http://schemas.microsoft.com/office/drawing/2014/main" id="{FBB071AF-894F-BC41-F997-46CC84051CA7}"/>
                </a:ext>
                <a:ext uri="{C183D7F6-B498-43B3-948B-1728B52AA6E4}">
                  <adec:decorative xmlns:adec="http://schemas.microsoft.com/office/drawing/2017/decorative" xmlns="" val="1"/>
                </a:ext>
              </a:extLst>
            </p:cNvPr>
            <p:cNvPicPr>
              <a:picLocks noChangeAspect="1"/>
            </p:cNvPicPr>
            <p:nvPr/>
          </p:nvPicPr>
          <p:blipFill>
            <a:blip r:embed="rId12"/>
            <a:srcRect/>
            <a:stretch/>
          </p:blipFill>
          <p:spPr>
            <a:xfrm>
              <a:off x="3773527" y="3272898"/>
              <a:ext cx="360000" cy="360000"/>
            </a:xfrm>
            <a:prstGeom prst="rect">
              <a:avLst/>
            </a:prstGeom>
          </p:spPr>
        </p:pic>
        <p:pic>
          <p:nvPicPr>
            <p:cNvPr id="249" name="Imatge 248">
              <a:extLst>
                <a:ext uri="{FF2B5EF4-FFF2-40B4-BE49-F238E27FC236}">
                  <a16:creationId xmlns:a16="http://schemas.microsoft.com/office/drawing/2014/main" id="{753A6A66-6435-033F-4CB7-623B02D6B85D}"/>
                </a:ext>
                <a:ext uri="{C183D7F6-B498-43B3-948B-1728B52AA6E4}">
                  <adec:decorative xmlns:adec="http://schemas.microsoft.com/office/drawing/2017/decorative" xmlns="" val="1"/>
                </a:ext>
              </a:extLst>
            </p:cNvPr>
            <p:cNvPicPr>
              <a:picLocks noChangeAspect="1"/>
            </p:cNvPicPr>
            <p:nvPr/>
          </p:nvPicPr>
          <p:blipFill>
            <a:blip r:embed="rId13"/>
            <a:srcRect/>
            <a:stretch/>
          </p:blipFill>
          <p:spPr>
            <a:xfrm>
              <a:off x="3770474" y="3657089"/>
              <a:ext cx="360000" cy="360000"/>
            </a:xfrm>
            <a:prstGeom prst="rect">
              <a:avLst/>
            </a:prstGeom>
          </p:spPr>
        </p:pic>
        <p:pic>
          <p:nvPicPr>
            <p:cNvPr id="250" name="Imatge 249">
              <a:extLst>
                <a:ext uri="{FF2B5EF4-FFF2-40B4-BE49-F238E27FC236}">
                  <a16:creationId xmlns:a16="http://schemas.microsoft.com/office/drawing/2014/main" id="{C44866A8-8CAA-9DEC-1D91-6C9164F6A401}"/>
                </a:ext>
                <a:ext uri="{C183D7F6-B498-43B3-948B-1728B52AA6E4}">
                  <adec:decorative xmlns:adec="http://schemas.microsoft.com/office/drawing/2017/decorative" xmlns="" val="1"/>
                </a:ext>
              </a:extLst>
            </p:cNvPr>
            <p:cNvPicPr>
              <a:picLocks noChangeAspect="1"/>
            </p:cNvPicPr>
            <p:nvPr/>
          </p:nvPicPr>
          <p:blipFill>
            <a:blip r:embed="rId14"/>
            <a:srcRect/>
            <a:stretch/>
          </p:blipFill>
          <p:spPr>
            <a:xfrm>
              <a:off x="3770921" y="4039472"/>
              <a:ext cx="359104" cy="359104"/>
            </a:xfrm>
            <a:prstGeom prst="rect">
              <a:avLst/>
            </a:prstGeom>
          </p:spPr>
        </p:pic>
        <p:pic>
          <p:nvPicPr>
            <p:cNvPr id="260" name="Imatge 259">
              <a:extLst>
                <a:ext uri="{FF2B5EF4-FFF2-40B4-BE49-F238E27FC236}">
                  <a16:creationId xmlns:a16="http://schemas.microsoft.com/office/drawing/2014/main" id="{F4ABAA9C-5E09-E316-DB48-2B4CAAD564B8}"/>
                </a:ext>
                <a:ext uri="{C183D7F6-B498-43B3-948B-1728B52AA6E4}">
                  <adec:decorative xmlns:adec="http://schemas.microsoft.com/office/drawing/2017/decorative" xmlns="" val="1"/>
                </a:ext>
              </a:extLst>
            </p:cNvPr>
            <p:cNvPicPr>
              <a:picLocks noChangeAspect="1"/>
            </p:cNvPicPr>
            <p:nvPr/>
          </p:nvPicPr>
          <p:blipFill>
            <a:blip r:embed="rId15"/>
            <a:srcRect/>
            <a:stretch/>
          </p:blipFill>
          <p:spPr>
            <a:xfrm>
              <a:off x="3770406" y="2886099"/>
              <a:ext cx="360000" cy="360000"/>
            </a:xfrm>
            <a:prstGeom prst="rect">
              <a:avLst/>
            </a:prstGeom>
          </p:spPr>
        </p:pic>
        <p:pic>
          <p:nvPicPr>
            <p:cNvPr id="263" name="Imatge 262">
              <a:extLst>
                <a:ext uri="{FF2B5EF4-FFF2-40B4-BE49-F238E27FC236}">
                  <a16:creationId xmlns:a16="http://schemas.microsoft.com/office/drawing/2014/main" id="{431167FC-488B-3105-ED06-EA326D846053}"/>
                </a:ext>
                <a:ext uri="{C183D7F6-B498-43B3-948B-1728B52AA6E4}">
                  <adec:decorative xmlns:adec="http://schemas.microsoft.com/office/drawing/2017/decorative" xmlns="" val="1"/>
                </a:ext>
              </a:extLst>
            </p:cNvPr>
            <p:cNvPicPr>
              <a:picLocks noChangeAspect="1"/>
            </p:cNvPicPr>
            <p:nvPr/>
          </p:nvPicPr>
          <p:blipFill>
            <a:blip r:embed="rId16"/>
            <a:srcRect/>
            <a:stretch/>
          </p:blipFill>
          <p:spPr>
            <a:xfrm>
              <a:off x="3768591" y="2503271"/>
              <a:ext cx="359104" cy="359104"/>
            </a:xfrm>
            <a:prstGeom prst="rect">
              <a:avLst/>
            </a:prstGeom>
          </p:spPr>
        </p:pic>
      </p:grpSp>
      <p:sp>
        <p:nvSpPr>
          <p:cNvPr id="176" name="Redondear rectángulo de esquina del mismo lado 62">
            <a:extLst>
              <a:ext uri="{FF2B5EF4-FFF2-40B4-BE49-F238E27FC236}">
                <a16:creationId xmlns:a16="http://schemas.microsoft.com/office/drawing/2014/main" id="{9FCC3080-48B4-5E66-808F-E2D3EA811735}"/>
              </a:ext>
              <a:ext uri="{C183D7F6-B498-43B3-948B-1728B52AA6E4}">
                <adec:decorative xmlns:adec="http://schemas.microsoft.com/office/drawing/2017/decorative" xmlns="" val="1"/>
              </a:ext>
            </a:extLst>
          </p:cNvPr>
          <p:cNvSpPr/>
          <p:nvPr/>
        </p:nvSpPr>
        <p:spPr>
          <a:xfrm rot="16200000">
            <a:off x="1761370" y="3420658"/>
            <a:ext cx="964800" cy="3227068"/>
          </a:xfrm>
          <a:prstGeom prst="round2SameRect">
            <a:avLst>
              <a:gd name="adj1" fmla="val 50000"/>
              <a:gd name="adj2" fmla="val 0"/>
            </a:avLst>
          </a:prstGeom>
          <a:gradFill>
            <a:gsLst>
              <a:gs pos="0">
                <a:srgbClr val="FF0000"/>
              </a:gs>
              <a:gs pos="63000">
                <a:srgbClr val="FF0000"/>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77" name="Marcador de texto 14">
            <a:extLst>
              <a:ext uri="{FF2B5EF4-FFF2-40B4-BE49-F238E27FC236}">
                <a16:creationId xmlns:a16="http://schemas.microsoft.com/office/drawing/2014/main" id="{3ED7046E-F2AC-9975-A106-175C0E81A003}"/>
              </a:ext>
            </a:extLst>
          </p:cNvPr>
          <p:cNvSpPr txBox="1">
            <a:spLocks/>
          </p:cNvSpPr>
          <p:nvPr/>
        </p:nvSpPr>
        <p:spPr>
          <a:xfrm>
            <a:off x="954732" y="4648103"/>
            <a:ext cx="2473668" cy="775597"/>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Tx/>
              <a:buNone/>
              <a:defRPr sz="1400" b="0" i="0" kern="1200">
                <a:solidFill>
                  <a:schemeClr val="bg1"/>
                </a:solidFill>
                <a:latin typeface="HelveticaNeueLT Std Lt" panose="020B0604020202020204" pitchFamily="34" charset="77"/>
                <a:ea typeface="+mn-ea"/>
                <a:cs typeface="+mn-cs"/>
              </a:defRPr>
            </a:lvl1pPr>
            <a:lvl2pPr marL="0" indent="0" algn="l" defTabSz="914400" rtl="0" eaLnBrk="1" latinLnBrk="0" hangingPunct="1">
              <a:lnSpc>
                <a:spcPct val="90000"/>
              </a:lnSpc>
              <a:spcBef>
                <a:spcPts val="500"/>
              </a:spcBef>
              <a:buFontTx/>
              <a:buNone/>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The countries in North America and Western Europe account for 253 of the 351 projects (72.1%)</a:t>
            </a:r>
          </a:p>
        </p:txBody>
      </p:sp>
      <p:sp>
        <p:nvSpPr>
          <p:cNvPr id="178" name="Redondear rectángulo de esquina del mismo lado 62">
            <a:extLst>
              <a:ext uri="{FF2B5EF4-FFF2-40B4-BE49-F238E27FC236}">
                <a16:creationId xmlns:a16="http://schemas.microsoft.com/office/drawing/2014/main" id="{C83A7468-C3FA-CB66-4E6C-D7A7B17CB03E}"/>
              </a:ext>
              <a:ext uri="{C183D7F6-B498-43B3-948B-1728B52AA6E4}">
                <adec:decorative xmlns:adec="http://schemas.microsoft.com/office/drawing/2017/decorative" xmlns="" val="1"/>
              </a:ext>
            </a:extLst>
          </p:cNvPr>
          <p:cNvSpPr/>
          <p:nvPr/>
        </p:nvSpPr>
        <p:spPr>
          <a:xfrm rot="16200000">
            <a:off x="5312935" y="3421721"/>
            <a:ext cx="964800" cy="3227068"/>
          </a:xfrm>
          <a:prstGeom prst="round2SameRect">
            <a:avLst>
              <a:gd name="adj1" fmla="val 50000"/>
              <a:gd name="adj2" fmla="val 0"/>
            </a:avLst>
          </a:prstGeom>
          <a:gradFill>
            <a:gsLst>
              <a:gs pos="0">
                <a:srgbClr val="FF0000"/>
              </a:gs>
              <a:gs pos="63000">
                <a:srgbClr val="FF0000"/>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79" name="Marcador de texto 14">
            <a:extLst>
              <a:ext uri="{FF2B5EF4-FFF2-40B4-BE49-F238E27FC236}">
                <a16:creationId xmlns:a16="http://schemas.microsoft.com/office/drawing/2014/main" id="{8CB7194B-BE61-5AF6-212E-4FF81B79D917}"/>
              </a:ext>
            </a:extLst>
          </p:cNvPr>
          <p:cNvSpPr txBox="1">
            <a:spLocks/>
          </p:cNvSpPr>
          <p:nvPr/>
        </p:nvSpPr>
        <p:spPr>
          <a:xfrm>
            <a:off x="4506297" y="4649166"/>
            <a:ext cx="2473668" cy="775597"/>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Tx/>
              <a:buNone/>
              <a:defRPr sz="1400" b="0" i="0" kern="1200">
                <a:solidFill>
                  <a:schemeClr val="bg1"/>
                </a:solidFill>
                <a:latin typeface="HelveticaNeueLT Std Lt" panose="020B0604020202020204" pitchFamily="34" charset="77"/>
                <a:ea typeface="+mn-ea"/>
                <a:cs typeface="+mn-cs"/>
              </a:defRPr>
            </a:lvl1pPr>
            <a:lvl2pPr marL="0" indent="0" algn="l" defTabSz="914400" rtl="0" eaLnBrk="1" latinLnBrk="0" hangingPunct="1">
              <a:lnSpc>
                <a:spcPct val="90000"/>
              </a:lnSpc>
              <a:spcBef>
                <a:spcPts val="500"/>
              </a:spcBef>
              <a:buFontTx/>
              <a:buNone/>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6 of the 15 main destination countries are in the EU, which accounts for 124 of the 351 projects (35.3%)</a:t>
            </a:r>
          </a:p>
        </p:txBody>
      </p:sp>
      <p:sp>
        <p:nvSpPr>
          <p:cNvPr id="180" name="Redondear rectángulo de esquina del mismo lado 62">
            <a:extLst>
              <a:ext uri="{FF2B5EF4-FFF2-40B4-BE49-F238E27FC236}">
                <a16:creationId xmlns:a16="http://schemas.microsoft.com/office/drawing/2014/main" id="{CFFB8B8F-97C8-FE2D-32D2-FF93C3975EAA}"/>
              </a:ext>
              <a:ext uri="{C183D7F6-B498-43B3-948B-1728B52AA6E4}">
                <adec:decorative xmlns:adec="http://schemas.microsoft.com/office/drawing/2017/decorative" xmlns="" val="1"/>
              </a:ext>
            </a:extLst>
          </p:cNvPr>
          <p:cNvSpPr/>
          <p:nvPr/>
        </p:nvSpPr>
        <p:spPr>
          <a:xfrm rot="16200000">
            <a:off x="8864499" y="3420658"/>
            <a:ext cx="964800" cy="3227068"/>
          </a:xfrm>
          <a:prstGeom prst="round2SameRect">
            <a:avLst>
              <a:gd name="adj1" fmla="val 50000"/>
              <a:gd name="adj2" fmla="val 0"/>
            </a:avLst>
          </a:prstGeom>
          <a:gradFill>
            <a:gsLst>
              <a:gs pos="0">
                <a:srgbClr val="FF0000"/>
              </a:gs>
              <a:gs pos="63000">
                <a:srgbClr val="FF0000"/>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1" name="Marcador de texto 14">
            <a:extLst>
              <a:ext uri="{FF2B5EF4-FFF2-40B4-BE49-F238E27FC236}">
                <a16:creationId xmlns:a16="http://schemas.microsoft.com/office/drawing/2014/main" id="{3B5B4E37-1743-ABF5-E2E6-E3F87C2EE254}"/>
              </a:ext>
            </a:extLst>
          </p:cNvPr>
          <p:cNvSpPr txBox="1">
            <a:spLocks/>
          </p:cNvSpPr>
          <p:nvPr/>
        </p:nvSpPr>
        <p:spPr>
          <a:xfrm>
            <a:off x="8057861" y="4648103"/>
            <a:ext cx="2473668" cy="775597"/>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Tx/>
              <a:buNone/>
              <a:defRPr sz="1400" b="0" i="0" kern="1200">
                <a:solidFill>
                  <a:schemeClr val="bg1"/>
                </a:solidFill>
                <a:latin typeface="HelveticaNeueLT Std Lt" panose="020B0604020202020204" pitchFamily="34" charset="77"/>
                <a:ea typeface="+mn-ea"/>
                <a:cs typeface="+mn-cs"/>
              </a:defRPr>
            </a:lvl1pPr>
            <a:lvl2pPr marL="0" indent="0" algn="l" defTabSz="914400" rtl="0" eaLnBrk="1" latinLnBrk="0" hangingPunct="1">
              <a:lnSpc>
                <a:spcPct val="90000"/>
              </a:lnSpc>
              <a:spcBef>
                <a:spcPts val="500"/>
              </a:spcBef>
              <a:buFontTx/>
              <a:buNone/>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22 of the 34 projects undertaken in Spain in the last five years have been carried out in Catalonia (64.7%)</a:t>
            </a:r>
          </a:p>
        </p:txBody>
      </p:sp>
      <p:cxnSp>
        <p:nvCxnSpPr>
          <p:cNvPr id="183" name="Connector recte 182">
            <a:extLst>
              <a:ext uri="{FF2B5EF4-FFF2-40B4-BE49-F238E27FC236}">
                <a16:creationId xmlns:a16="http://schemas.microsoft.com/office/drawing/2014/main" id="{D24BCE01-A9AD-9AA6-6683-26F805017D52}"/>
              </a:ext>
              <a:ext uri="{C183D7F6-B498-43B3-948B-1728B52AA6E4}">
                <adec:decorative xmlns:adec="http://schemas.microsoft.com/office/drawing/2017/decorative" xmlns="" val="1"/>
              </a:ext>
            </a:extLst>
          </p:cNvPr>
          <p:cNvCxnSpPr>
            <a:cxnSpLocks/>
          </p:cNvCxnSpPr>
          <p:nvPr/>
        </p:nvCxnSpPr>
        <p:spPr>
          <a:xfrm>
            <a:off x="9796359" y="2497581"/>
            <a:ext cx="0" cy="1898528"/>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191" name="CuadroTexto 32">
            <a:extLst>
              <a:ext uri="{FF2B5EF4-FFF2-40B4-BE49-F238E27FC236}">
                <a16:creationId xmlns:a16="http://schemas.microsoft.com/office/drawing/2014/main" id="{D2EBCC02-4B5B-A2CA-0D8B-F71CDCC46B94}"/>
              </a:ext>
            </a:extLst>
          </p:cNvPr>
          <p:cNvSpPr txBox="1"/>
          <p:nvPr/>
        </p:nvSpPr>
        <p:spPr>
          <a:xfrm>
            <a:off x="630236" y="5610662"/>
            <a:ext cx="11009093" cy="461665"/>
          </a:xfrm>
          <a:prstGeom prst="rect">
            <a:avLst/>
          </a:prstGeom>
        </p:spPr>
        <p:txBody>
          <a:bodyPr wrap="square">
            <a:spAutoFit/>
          </a:bodyPr>
          <a:lstStyle>
            <a:defPPr>
              <a:defRPr lang="es-ES"/>
            </a:defPPr>
            <a:lvl1pPr algn="r">
              <a:defRPr sz="1200" b="1" i="1">
                <a:solidFill>
                  <a:srgbClr val="424242"/>
                </a:solidFill>
                <a:latin typeface="HelveticaNeueLT Std" panose="020B0604020202020204" pitchFamily="34" charset="0"/>
              </a:defRPr>
            </a:lvl1pPr>
          </a:lstStyle>
          <a:p>
            <a:r>
              <a:rPr lang="en-US">
                <a:solidFill>
                  <a:schemeClr val="accent5">
                    <a:lumMod val="25000"/>
                  </a:schemeClr>
                </a:solidFill>
              </a:rPr>
              <a:t>Note: </a:t>
            </a:r>
            <a:r>
              <a:rPr lang="en-US" b="0">
                <a:solidFill>
                  <a:schemeClr val="accent5">
                    <a:lumMod val="25000"/>
                  </a:schemeClr>
                </a:solidFill>
              </a:rPr>
              <a:t>Investments made in video games, applications and digital content activities have been taken into account </a:t>
            </a:r>
          </a:p>
          <a:p>
            <a:r>
              <a:rPr lang="en-US">
                <a:solidFill>
                  <a:schemeClr val="accent5">
                    <a:lumMod val="25000"/>
                  </a:schemeClr>
                </a:solidFill>
              </a:rPr>
              <a:t>Source: </a:t>
            </a:r>
            <a:r>
              <a:rPr lang="en-US" b="0">
                <a:solidFill>
                  <a:schemeClr val="accent5">
                    <a:lumMod val="25000"/>
                  </a:schemeClr>
                </a:solidFill>
              </a:rPr>
              <a:t>ACCIÓ, based on fDi Markets</a:t>
            </a:r>
          </a:p>
        </p:txBody>
      </p:sp>
    </p:spTree>
    <p:extLst>
      <p:ext uri="{BB962C8B-B14F-4D97-AF65-F5344CB8AC3E}">
        <p14:creationId xmlns:p14="http://schemas.microsoft.com/office/powerpoint/2010/main" val="1121210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9C0A72B2-CF01-4954-4645-8F2CD844A8B1}"/>
              </a:ext>
            </a:extLst>
          </p:cNvPr>
          <p:cNvSpPr>
            <a:spLocks noGrp="1"/>
          </p:cNvSpPr>
          <p:nvPr>
            <p:ph type="title"/>
          </p:nvPr>
        </p:nvSpPr>
        <p:spPr/>
        <p:txBody>
          <a:bodyPr/>
          <a:lstStyle/>
          <a:p>
            <a:r>
              <a:rPr lang="en-US" sz="2000"/>
              <a:t>An eminently digital industry</a:t>
            </a:r>
          </a:p>
        </p:txBody>
      </p:sp>
      <p:sp>
        <p:nvSpPr>
          <p:cNvPr id="11" name="Contenidor de text 2">
            <a:extLst>
              <a:ext uri="{FF2B5EF4-FFF2-40B4-BE49-F238E27FC236}">
                <a16:creationId xmlns:a16="http://schemas.microsoft.com/office/drawing/2014/main" id="{7AFA09C2-8824-D720-48DE-1D8C26512814}"/>
              </a:ext>
            </a:extLst>
          </p:cNvPr>
          <p:cNvSpPr>
            <a:spLocks noGrp="1"/>
          </p:cNvSpPr>
          <p:nvPr>
            <p:ph type="body" sz="quarter" idx="12"/>
          </p:nvPr>
        </p:nvSpPr>
        <p:spPr>
          <a:xfrm>
            <a:off x="622300" y="968376"/>
            <a:ext cx="10939464" cy="681130"/>
          </a:xfrm>
        </p:spPr>
        <p:txBody>
          <a:bodyPr numCol="1"/>
          <a:lstStyle/>
          <a:p>
            <a:r>
              <a:rPr lang="en-US">
                <a:solidFill>
                  <a:schemeClr val="accent5">
                    <a:lumMod val="25000"/>
                  </a:schemeClr>
                </a:solidFill>
                <a:latin typeface="HelveticaNeueLT Std" panose="020B0604020202020204" pitchFamily="34" charset="0"/>
              </a:rPr>
              <a:t>The </a:t>
            </a:r>
            <a:r>
              <a:rPr lang="en-US" b="1">
                <a:solidFill>
                  <a:schemeClr val="tx1"/>
                </a:solidFill>
                <a:latin typeface="HelveticaNeueLT Std" panose="020B0604020202020204" pitchFamily="34" charset="0"/>
              </a:rPr>
              <a:t>digital video game segment </a:t>
            </a:r>
            <a:r>
              <a:rPr lang="en-US">
                <a:solidFill>
                  <a:schemeClr val="accent5">
                    <a:lumMod val="25000"/>
                  </a:schemeClr>
                </a:solidFill>
                <a:latin typeface="HelveticaNeueLT Std" panose="020B0604020202020204" pitchFamily="34" charset="0"/>
              </a:rPr>
              <a:t>has undergone </a:t>
            </a:r>
            <a:r>
              <a:rPr lang="en-US">
                <a:solidFill>
                  <a:schemeClr val="tx1"/>
                </a:solidFill>
                <a:latin typeface="HelveticaNeueLT Std" panose="020B0604020202020204" pitchFamily="34" charset="0"/>
              </a:rPr>
              <a:t>spectacular growth in recent years</a:t>
            </a:r>
            <a:r>
              <a:rPr lang="en-US">
                <a:solidFill>
                  <a:schemeClr val="accent5">
                    <a:lumMod val="25000"/>
                  </a:schemeClr>
                </a:solidFill>
                <a:latin typeface="HelveticaNeueLT Std" panose="020B0604020202020204" pitchFamily="34" charset="0"/>
              </a:rPr>
              <a:t>, in terms of both the proportion of players and the proportion of turnover, and this trend is expected to continue in the coming years. The forecasts indicate that the digital segment, which will bring together 72% of the players, will generate 96% of the turnover of the video game industry in 2027.</a:t>
            </a:r>
          </a:p>
        </p:txBody>
      </p:sp>
      <p:sp>
        <p:nvSpPr>
          <p:cNvPr id="12" name="Redondear rectángulo de esquina del mismo lado 17">
            <a:extLst>
              <a:ext uri="{FF2B5EF4-FFF2-40B4-BE49-F238E27FC236}">
                <a16:creationId xmlns:a16="http://schemas.microsoft.com/office/drawing/2014/main" id="{91203411-A654-4416-3E4C-22CA92B9F7D7}"/>
              </a:ext>
              <a:ext uri="{C183D7F6-B498-43B3-948B-1728B52AA6E4}">
                <adec:decorative xmlns:adec="http://schemas.microsoft.com/office/drawing/2017/decorative" xmlns="" val="1"/>
              </a:ext>
            </a:extLst>
          </p:cNvPr>
          <p:cNvSpPr/>
          <p:nvPr/>
        </p:nvSpPr>
        <p:spPr>
          <a:xfrm rot="16200000">
            <a:off x="3007325" y="-540078"/>
            <a:ext cx="406000" cy="5176059"/>
          </a:xfrm>
          <a:prstGeom prst="round2SameRect">
            <a:avLst>
              <a:gd name="adj1" fmla="val 50000"/>
              <a:gd name="adj2" fmla="val 0"/>
            </a:avLst>
          </a:prstGeom>
          <a:gradFill>
            <a:gsLst>
              <a:gs pos="0">
                <a:srgbClr val="78003A"/>
              </a:gs>
              <a:gs pos="73000">
                <a:srgbClr val="78003A"/>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Marcador de texto 14">
            <a:extLst>
              <a:ext uri="{FF2B5EF4-FFF2-40B4-BE49-F238E27FC236}">
                <a16:creationId xmlns:a16="http://schemas.microsoft.com/office/drawing/2014/main" id="{42049904-DE36-0F82-C895-EFB494E6687E}"/>
              </a:ext>
            </a:extLst>
          </p:cNvPr>
          <p:cNvSpPr txBox="1">
            <a:spLocks/>
          </p:cNvSpPr>
          <p:nvPr/>
        </p:nvSpPr>
        <p:spPr>
          <a:xfrm>
            <a:off x="740457" y="1943633"/>
            <a:ext cx="4173845" cy="215444"/>
          </a:xfrm>
          <a:prstGeom prst="rect">
            <a:avLst/>
          </a:prstGeom>
        </p:spPr>
        <p:txBody>
          <a:bodyPr wrap="square" lIns="0" tIns="0" rIns="0" bIns="0" numCol="1" spcCol="180000">
            <a:sp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a:solidFill>
                  <a:schemeClr val="bg1"/>
                </a:solidFill>
                <a:effectLst/>
                <a:latin typeface="HelveticaNeueLT Std" panose="020B0604020202020204" pitchFamily="34" charset="77"/>
                <a:ea typeface="+mn-ea"/>
                <a:cs typeface="+mn-cs"/>
              </a:defRPr>
            </a:lvl1pPr>
            <a:lvl2pPr marL="0" marR="0" indent="0" algn="l" defTabSz="914400" rtl="0" eaLnBrk="1" fontAlgn="auto" latinLnBrk="0" hangingPunct="1">
              <a:lnSpc>
                <a:spcPct val="100000"/>
              </a:lnSpc>
              <a:spcBef>
                <a:spcPts val="500"/>
              </a:spcBef>
              <a:spcAft>
                <a:spcPts val="500"/>
              </a:spcAft>
              <a:buClrTx/>
              <a:buSzTx/>
              <a:buFontTx/>
              <a:buNone/>
              <a:tabLst/>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Global turnover of the industry by segments</a:t>
            </a:r>
          </a:p>
        </p:txBody>
      </p:sp>
      <p:graphicFrame>
        <p:nvGraphicFramePr>
          <p:cNvPr id="18" name="Gràfic 17" descr="Chart showing the data on the global revenue of the industry, broken down by digital video games and physically sold video games.">
            <a:extLst>
              <a:ext uri="{FF2B5EF4-FFF2-40B4-BE49-F238E27FC236}">
                <a16:creationId xmlns:a16="http://schemas.microsoft.com/office/drawing/2014/main" id="{2F82F2F2-EF95-4F40-D149-014C9B540B80}"/>
              </a:ext>
            </a:extLst>
          </p:cNvPr>
          <p:cNvGraphicFramePr>
            <a:graphicFrameLocks/>
          </p:cNvGraphicFramePr>
          <p:nvPr>
            <p:extLst>
              <p:ext uri="{D42A27DB-BD31-4B8C-83A1-F6EECF244321}">
                <p14:modId xmlns:p14="http://schemas.microsoft.com/office/powerpoint/2010/main" val="162147612"/>
              </p:ext>
            </p:extLst>
          </p:nvPr>
        </p:nvGraphicFramePr>
        <p:xfrm>
          <a:off x="630236" y="2446397"/>
          <a:ext cx="5176060" cy="3257056"/>
        </p:xfrm>
        <a:graphic>
          <a:graphicData uri="http://schemas.openxmlformats.org/drawingml/2006/chart">
            <c:chart xmlns:c="http://schemas.openxmlformats.org/drawingml/2006/chart" xmlns:r="http://schemas.openxmlformats.org/officeDocument/2006/relationships" r:id="rId2"/>
          </a:graphicData>
        </a:graphic>
      </p:graphicFrame>
      <p:sp>
        <p:nvSpPr>
          <p:cNvPr id="14" name="Redondear rectángulo de esquina del mismo lado 17">
            <a:extLst>
              <a:ext uri="{FF2B5EF4-FFF2-40B4-BE49-F238E27FC236}">
                <a16:creationId xmlns:a16="http://schemas.microsoft.com/office/drawing/2014/main" id="{6A9401D2-1DFE-CFE1-3E1A-17F196EA9AC3}"/>
              </a:ext>
              <a:ext uri="{C183D7F6-B498-43B3-948B-1728B52AA6E4}">
                <adec:decorative xmlns:adec="http://schemas.microsoft.com/office/drawing/2017/decorative" xmlns="" val="1"/>
              </a:ext>
            </a:extLst>
          </p:cNvPr>
          <p:cNvSpPr/>
          <p:nvPr/>
        </p:nvSpPr>
        <p:spPr>
          <a:xfrm rot="16200000">
            <a:off x="8481029" y="-540078"/>
            <a:ext cx="406000" cy="5176059"/>
          </a:xfrm>
          <a:prstGeom prst="round2SameRect">
            <a:avLst>
              <a:gd name="adj1" fmla="val 50000"/>
              <a:gd name="adj2" fmla="val 0"/>
            </a:avLst>
          </a:prstGeom>
          <a:gradFill>
            <a:gsLst>
              <a:gs pos="0">
                <a:srgbClr val="78003A"/>
              </a:gs>
              <a:gs pos="73000">
                <a:srgbClr val="78003A"/>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5" name="Marcador de texto 14">
            <a:extLst>
              <a:ext uri="{FF2B5EF4-FFF2-40B4-BE49-F238E27FC236}">
                <a16:creationId xmlns:a16="http://schemas.microsoft.com/office/drawing/2014/main" id="{F827B981-4CB5-B419-1056-2E111B933041}"/>
              </a:ext>
            </a:extLst>
          </p:cNvPr>
          <p:cNvSpPr txBox="1">
            <a:spLocks/>
          </p:cNvSpPr>
          <p:nvPr/>
        </p:nvSpPr>
        <p:spPr>
          <a:xfrm>
            <a:off x="6214161" y="1943633"/>
            <a:ext cx="4173845" cy="215444"/>
          </a:xfrm>
          <a:prstGeom prst="rect">
            <a:avLst/>
          </a:prstGeom>
        </p:spPr>
        <p:txBody>
          <a:bodyPr wrap="square" lIns="0" tIns="0" rIns="0" bIns="0" numCol="1" spcCol="180000">
            <a:sp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a:solidFill>
                  <a:schemeClr val="bg1"/>
                </a:solidFill>
                <a:effectLst/>
                <a:latin typeface="HelveticaNeueLT Std" panose="020B0604020202020204" pitchFamily="34" charset="77"/>
                <a:ea typeface="+mn-ea"/>
                <a:cs typeface="+mn-cs"/>
              </a:defRPr>
            </a:lvl1pPr>
            <a:lvl2pPr marL="0" marR="0" indent="0" algn="l" defTabSz="914400" rtl="0" eaLnBrk="1" fontAlgn="auto" latinLnBrk="0" hangingPunct="1">
              <a:lnSpc>
                <a:spcPct val="100000"/>
              </a:lnSpc>
              <a:spcBef>
                <a:spcPts val="500"/>
              </a:spcBef>
              <a:spcAft>
                <a:spcPts val="500"/>
              </a:spcAft>
              <a:buClrTx/>
              <a:buSzTx/>
              <a:buFontTx/>
              <a:buNone/>
              <a:tabLst/>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Number of players worldwide by segments</a:t>
            </a:r>
          </a:p>
        </p:txBody>
      </p:sp>
      <p:graphicFrame>
        <p:nvGraphicFramePr>
          <p:cNvPr id="20" name="Gràfic 19" descr="Chart showing the data on worldwide players, broken down by digital video games and physically sold video games.">
            <a:extLst>
              <a:ext uri="{FF2B5EF4-FFF2-40B4-BE49-F238E27FC236}">
                <a16:creationId xmlns:a16="http://schemas.microsoft.com/office/drawing/2014/main" id="{16B99A5F-9A0A-32AC-4741-206A5718EDC4}"/>
              </a:ext>
            </a:extLst>
          </p:cNvPr>
          <p:cNvGraphicFramePr>
            <a:graphicFrameLocks/>
          </p:cNvGraphicFramePr>
          <p:nvPr>
            <p:extLst>
              <p:ext uri="{D42A27DB-BD31-4B8C-83A1-F6EECF244321}">
                <p14:modId xmlns:p14="http://schemas.microsoft.com/office/powerpoint/2010/main" val="2032652669"/>
              </p:ext>
            </p:extLst>
          </p:nvPr>
        </p:nvGraphicFramePr>
        <p:xfrm>
          <a:off x="6095999" y="2445453"/>
          <a:ext cx="5176800" cy="3258000"/>
        </p:xfrm>
        <a:graphic>
          <a:graphicData uri="http://schemas.openxmlformats.org/drawingml/2006/chart">
            <c:chart xmlns:c="http://schemas.openxmlformats.org/drawingml/2006/chart" xmlns:r="http://schemas.openxmlformats.org/officeDocument/2006/relationships" r:id="rId3"/>
          </a:graphicData>
        </a:graphic>
      </p:graphicFrame>
      <p:sp>
        <p:nvSpPr>
          <p:cNvPr id="19" name="CuadroTexto 32">
            <a:extLst>
              <a:ext uri="{FF2B5EF4-FFF2-40B4-BE49-F238E27FC236}">
                <a16:creationId xmlns:a16="http://schemas.microsoft.com/office/drawing/2014/main" id="{F92C9875-C63D-CADD-B2D5-EA1BB0AAED33}"/>
              </a:ext>
            </a:extLst>
          </p:cNvPr>
          <p:cNvSpPr txBox="1"/>
          <p:nvPr/>
        </p:nvSpPr>
        <p:spPr>
          <a:xfrm>
            <a:off x="626599" y="5795328"/>
            <a:ext cx="11009093" cy="276999"/>
          </a:xfrm>
          <a:prstGeom prst="rect">
            <a:avLst/>
          </a:prstGeom>
        </p:spPr>
        <p:txBody>
          <a:bodyPr wrap="square">
            <a:spAutoFit/>
          </a:bodyPr>
          <a:lstStyle>
            <a:defPPr>
              <a:defRPr lang="es-ES"/>
            </a:defPPr>
            <a:lvl1pPr algn="r">
              <a:defRPr sz="1200" b="1" i="1">
                <a:solidFill>
                  <a:srgbClr val="424242"/>
                </a:solidFill>
                <a:latin typeface="HelveticaNeueLT Std" panose="020B0604020202020204" pitchFamily="34" charset="0"/>
              </a:defRPr>
            </a:lvl1pPr>
          </a:lstStyle>
          <a:p>
            <a:r>
              <a:rPr lang="en-US">
                <a:solidFill>
                  <a:schemeClr val="accent5">
                    <a:lumMod val="25000"/>
                  </a:schemeClr>
                </a:solidFill>
              </a:rPr>
              <a:t>Source: </a:t>
            </a:r>
            <a:r>
              <a:rPr lang="en-US" b="0">
                <a:solidFill>
                  <a:schemeClr val="accent5">
                    <a:lumMod val="25000"/>
                  </a:schemeClr>
                </a:solidFill>
              </a:rPr>
              <a:t>ACCIÓ, based on Statista</a:t>
            </a:r>
          </a:p>
        </p:txBody>
      </p:sp>
    </p:spTree>
    <p:extLst>
      <p:ext uri="{BB962C8B-B14F-4D97-AF65-F5344CB8AC3E}">
        <p14:creationId xmlns:p14="http://schemas.microsoft.com/office/powerpoint/2010/main" val="1488823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4C226672-2355-9DF9-85A5-66137205F1BA}"/>
              </a:ext>
            </a:extLst>
          </p:cNvPr>
          <p:cNvSpPr>
            <a:spLocks noGrp="1"/>
          </p:cNvSpPr>
          <p:nvPr>
            <p:ph type="title"/>
          </p:nvPr>
        </p:nvSpPr>
        <p:spPr/>
        <p:txBody>
          <a:bodyPr/>
          <a:lstStyle/>
          <a:p>
            <a:r>
              <a:rPr lang="en-US" sz="2000"/>
              <a:t>Video game users are a diverse and growing group (I)</a:t>
            </a:r>
          </a:p>
        </p:txBody>
      </p:sp>
      <p:sp>
        <p:nvSpPr>
          <p:cNvPr id="66" name="Contenidor de text 2">
            <a:extLst>
              <a:ext uri="{FF2B5EF4-FFF2-40B4-BE49-F238E27FC236}">
                <a16:creationId xmlns:a16="http://schemas.microsoft.com/office/drawing/2014/main" id="{591C4441-C482-273C-7129-25A13EA33189}"/>
              </a:ext>
            </a:extLst>
          </p:cNvPr>
          <p:cNvSpPr>
            <a:spLocks noGrp="1"/>
          </p:cNvSpPr>
          <p:nvPr>
            <p:ph type="body" sz="quarter" idx="12"/>
          </p:nvPr>
        </p:nvSpPr>
        <p:spPr>
          <a:xfrm>
            <a:off x="622300" y="968376"/>
            <a:ext cx="10939464" cy="724093"/>
          </a:xfrm>
        </p:spPr>
        <p:txBody>
          <a:bodyPr numCol="1"/>
          <a:lstStyle/>
          <a:p>
            <a:r>
              <a:rPr lang="en-US">
                <a:solidFill>
                  <a:schemeClr val="accent5">
                    <a:lumMod val="25000"/>
                  </a:schemeClr>
                </a:solidFill>
                <a:latin typeface="HelveticaNeueLT Std" panose="020B0604020202020204" pitchFamily="34" charset="0"/>
              </a:rPr>
              <a:t>The increase in revenue is expected to be accompanied by a </a:t>
            </a:r>
            <a:r>
              <a:rPr lang="en-US" b="1">
                <a:solidFill>
                  <a:schemeClr val="tx1"/>
                </a:solidFill>
                <a:latin typeface="HelveticaNeueLT Std" panose="020B0604020202020204" pitchFamily="34" charset="0"/>
              </a:rPr>
              <a:t>rise in the number of players in all the regions</a:t>
            </a:r>
            <a:r>
              <a:rPr lang="en-US">
                <a:solidFill>
                  <a:schemeClr val="accent5">
                    <a:lumMod val="25000"/>
                  </a:schemeClr>
                </a:solidFill>
                <a:latin typeface="HelveticaNeueLT Std" panose="020B0604020202020204" pitchFamily="34" charset="0"/>
              </a:rPr>
              <a:t>, which will stand at 3,381 million in 2023. This will be a 6.3% increase with respect to 2022. The global penetration of video games (measured as the percentage of Internet users worldwide who play video games on any device) is </a:t>
            </a:r>
            <a:r>
              <a:rPr lang="en-US">
                <a:solidFill>
                  <a:schemeClr val="tx1"/>
                </a:solidFill>
                <a:latin typeface="HelveticaNeueLT Std" panose="020B0604020202020204" pitchFamily="34" charset="0"/>
              </a:rPr>
              <a:t>similar for men and women </a:t>
            </a:r>
            <a:r>
              <a:rPr lang="en-US">
                <a:solidFill>
                  <a:schemeClr val="accent5">
                    <a:lumMod val="25000"/>
                  </a:schemeClr>
                </a:solidFill>
                <a:latin typeface="HelveticaNeueLT Std" panose="020B0604020202020204" pitchFamily="34" charset="0"/>
              </a:rPr>
              <a:t>and </a:t>
            </a:r>
            <a:r>
              <a:rPr lang="en-US">
                <a:solidFill>
                  <a:schemeClr val="tx1"/>
                </a:solidFill>
                <a:latin typeface="HelveticaNeueLT Std" panose="020B0604020202020204" pitchFamily="34" charset="0"/>
              </a:rPr>
              <a:t>tends to decrease with age</a:t>
            </a:r>
            <a:r>
              <a:rPr lang="en-US">
                <a:solidFill>
                  <a:schemeClr val="accent5">
                    <a:lumMod val="25000"/>
                  </a:schemeClr>
                </a:solidFill>
                <a:latin typeface="HelveticaNeueLT Std" panose="020B0604020202020204" pitchFamily="34" charset="0"/>
              </a:rPr>
              <a:t>.</a:t>
            </a:r>
          </a:p>
        </p:txBody>
      </p:sp>
      <p:sp>
        <p:nvSpPr>
          <p:cNvPr id="70" name="Redondear rectángulo de esquina del mismo lado 17">
            <a:extLst>
              <a:ext uri="{FF2B5EF4-FFF2-40B4-BE49-F238E27FC236}">
                <a16:creationId xmlns:a16="http://schemas.microsoft.com/office/drawing/2014/main" id="{2C5F7096-142C-D54C-3CDF-80C6792EF5C5}"/>
              </a:ext>
              <a:ext uri="{C183D7F6-B498-43B3-948B-1728B52AA6E4}">
                <adec:decorative xmlns:adec="http://schemas.microsoft.com/office/drawing/2017/decorative" xmlns="" val="1"/>
              </a:ext>
            </a:extLst>
          </p:cNvPr>
          <p:cNvSpPr/>
          <p:nvPr/>
        </p:nvSpPr>
        <p:spPr>
          <a:xfrm rot="16200000">
            <a:off x="3007326" y="-535935"/>
            <a:ext cx="406000" cy="5176059"/>
          </a:xfrm>
          <a:prstGeom prst="round2SameRect">
            <a:avLst>
              <a:gd name="adj1" fmla="val 50000"/>
              <a:gd name="adj2" fmla="val 0"/>
            </a:avLst>
          </a:prstGeom>
          <a:gradFill>
            <a:gsLst>
              <a:gs pos="0">
                <a:srgbClr val="78003A"/>
              </a:gs>
              <a:gs pos="73000">
                <a:srgbClr val="78003A"/>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1" name="Marcador de texto 14">
            <a:extLst>
              <a:ext uri="{FF2B5EF4-FFF2-40B4-BE49-F238E27FC236}">
                <a16:creationId xmlns:a16="http://schemas.microsoft.com/office/drawing/2014/main" id="{1F241F83-4E1A-FB65-49CD-822B17C5CAB0}"/>
              </a:ext>
            </a:extLst>
          </p:cNvPr>
          <p:cNvSpPr txBox="1">
            <a:spLocks/>
          </p:cNvSpPr>
          <p:nvPr/>
        </p:nvSpPr>
        <p:spPr>
          <a:xfrm>
            <a:off x="740458" y="1947776"/>
            <a:ext cx="4173845" cy="215444"/>
          </a:xfrm>
          <a:prstGeom prst="rect">
            <a:avLst/>
          </a:prstGeom>
        </p:spPr>
        <p:txBody>
          <a:bodyPr wrap="square" lIns="0" tIns="0" rIns="0" bIns="0" numCol="1" spcCol="180000">
            <a:sp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a:solidFill>
                  <a:schemeClr val="bg1"/>
                </a:solidFill>
                <a:effectLst/>
                <a:latin typeface="HelveticaNeueLT Std" panose="020B0604020202020204" pitchFamily="34" charset="77"/>
                <a:ea typeface="+mn-ea"/>
                <a:cs typeface="+mn-cs"/>
              </a:defRPr>
            </a:lvl1pPr>
            <a:lvl2pPr marL="0" marR="0" indent="0" algn="l" defTabSz="914400" rtl="0" eaLnBrk="1" fontAlgn="auto" latinLnBrk="0" hangingPunct="1">
              <a:lnSpc>
                <a:spcPct val="100000"/>
              </a:lnSpc>
              <a:spcBef>
                <a:spcPts val="500"/>
              </a:spcBef>
              <a:spcAft>
                <a:spcPts val="500"/>
              </a:spcAft>
              <a:buClrTx/>
              <a:buSzTx/>
              <a:buFontTx/>
              <a:buNone/>
              <a:tabLst/>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Number of players by geographical region</a:t>
            </a:r>
          </a:p>
        </p:txBody>
      </p:sp>
      <p:sp>
        <p:nvSpPr>
          <p:cNvPr id="72" name="Redondear rectángulo de esquina del mismo lado 17">
            <a:extLst>
              <a:ext uri="{FF2B5EF4-FFF2-40B4-BE49-F238E27FC236}">
                <a16:creationId xmlns:a16="http://schemas.microsoft.com/office/drawing/2014/main" id="{75630D3F-3BB3-FE09-DF8C-62986EE580F4}"/>
              </a:ext>
              <a:ext uri="{C183D7F6-B498-43B3-948B-1728B52AA6E4}">
                <adec:decorative xmlns:adec="http://schemas.microsoft.com/office/drawing/2017/decorative" xmlns="" val="1"/>
              </a:ext>
            </a:extLst>
          </p:cNvPr>
          <p:cNvSpPr/>
          <p:nvPr/>
        </p:nvSpPr>
        <p:spPr>
          <a:xfrm rot="16200000">
            <a:off x="8481030" y="-535935"/>
            <a:ext cx="406000" cy="5176059"/>
          </a:xfrm>
          <a:prstGeom prst="round2SameRect">
            <a:avLst>
              <a:gd name="adj1" fmla="val 50000"/>
              <a:gd name="adj2" fmla="val 0"/>
            </a:avLst>
          </a:prstGeom>
          <a:gradFill>
            <a:gsLst>
              <a:gs pos="0">
                <a:srgbClr val="78003A"/>
              </a:gs>
              <a:gs pos="73000">
                <a:srgbClr val="78003A"/>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4" name="Redondear rectángulo de esquina del mismo lado 71">
            <a:extLst>
              <a:ext uri="{FF2B5EF4-FFF2-40B4-BE49-F238E27FC236}">
                <a16:creationId xmlns:a16="http://schemas.microsoft.com/office/drawing/2014/main" id="{CA710C91-51D8-0B9F-29A1-9338C5A0DDDB}"/>
              </a:ext>
              <a:ext uri="{C183D7F6-B498-43B3-948B-1728B52AA6E4}">
                <adec:decorative xmlns:adec="http://schemas.microsoft.com/office/drawing/2017/decorative" xmlns="" val="1"/>
              </a:ext>
            </a:extLst>
          </p:cNvPr>
          <p:cNvSpPr/>
          <p:nvPr/>
        </p:nvSpPr>
        <p:spPr>
          <a:xfrm>
            <a:off x="622296" y="2353776"/>
            <a:ext cx="720000" cy="3045669"/>
          </a:xfrm>
          <a:prstGeom prst="round2SameRect">
            <a:avLst>
              <a:gd name="adj1" fmla="val 50000"/>
              <a:gd name="adj2" fmla="val 50000"/>
            </a:avLst>
          </a:prstGeom>
          <a:blipFill dpi="0" rotWithShape="0">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5" name="QuadreDeText 74">
            <a:extLst>
              <a:ext uri="{FF2B5EF4-FFF2-40B4-BE49-F238E27FC236}">
                <a16:creationId xmlns:a16="http://schemas.microsoft.com/office/drawing/2014/main" id="{681E07E0-0902-408A-B352-1FF37255C77B}"/>
              </a:ext>
            </a:extLst>
          </p:cNvPr>
          <p:cNvSpPr txBox="1"/>
          <p:nvPr/>
        </p:nvSpPr>
        <p:spPr>
          <a:xfrm>
            <a:off x="1395348" y="2354201"/>
            <a:ext cx="3311835" cy="587340"/>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b="1">
                <a:solidFill>
                  <a:schemeClr val="tx2"/>
                </a:solidFill>
                <a:latin typeface="HelveticaNeueLT Std" panose="020B0604020202020204" pitchFamily="34" charset="0"/>
              </a:rPr>
              <a:t>Asia-Pacific</a:t>
            </a:r>
          </a:p>
          <a:p>
            <a:pPr marL="0" marR="0" lvl="1" indent="0" defTabSz="914400" rtl="0" eaLnBrk="1" fontAlgn="auto" latinLnBrk="0" hangingPunct="1">
              <a:lnSpc>
                <a:spcPct val="100000"/>
              </a:lnSpc>
              <a:spcBef>
                <a:spcPts val="0"/>
              </a:spcBef>
              <a:spcAft>
                <a:spcPts val="500"/>
              </a:spcAft>
              <a:buClrTx/>
              <a:buSzTx/>
              <a:buFontTx/>
              <a:buNone/>
              <a:tabLst/>
              <a:defRPr/>
            </a:pPr>
            <a:r>
              <a:rPr lang="en-US" sz="1400">
                <a:solidFill>
                  <a:schemeClr val="accent5">
                    <a:lumMod val="25000"/>
                  </a:schemeClr>
                </a:solidFill>
                <a:latin typeface="HelveticaNeueLT Std" panose="020B0604020202020204" pitchFamily="34" charset="0"/>
              </a:rPr>
              <a:t>1,789 M | ▲5.7% with respect to 2022</a:t>
            </a:r>
          </a:p>
        </p:txBody>
      </p:sp>
      <p:cxnSp>
        <p:nvCxnSpPr>
          <p:cNvPr id="76" name="Connector recte 75">
            <a:extLst>
              <a:ext uri="{FF2B5EF4-FFF2-40B4-BE49-F238E27FC236}">
                <a16:creationId xmlns:a16="http://schemas.microsoft.com/office/drawing/2014/main" id="{08E4ED90-A163-306D-B5CB-69988DF1715A}"/>
              </a:ext>
              <a:ext uri="{C183D7F6-B498-43B3-948B-1728B52AA6E4}">
                <adec:decorative xmlns:adec="http://schemas.microsoft.com/office/drawing/2017/decorative" xmlns="" val="1"/>
              </a:ext>
            </a:extLst>
          </p:cNvPr>
          <p:cNvCxnSpPr>
            <a:cxnSpLocks/>
          </p:cNvCxnSpPr>
          <p:nvPr/>
        </p:nvCxnSpPr>
        <p:spPr>
          <a:xfrm>
            <a:off x="4717705" y="2377871"/>
            <a:ext cx="0" cy="54000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77" name="QuadreDeText 76">
            <a:extLst>
              <a:ext uri="{FF2B5EF4-FFF2-40B4-BE49-F238E27FC236}">
                <a16:creationId xmlns:a16="http://schemas.microsoft.com/office/drawing/2014/main" id="{C7ED1D80-BE31-F686-DA86-52B4AC4276DD}"/>
              </a:ext>
            </a:extLst>
          </p:cNvPr>
          <p:cNvSpPr txBox="1"/>
          <p:nvPr/>
        </p:nvSpPr>
        <p:spPr>
          <a:xfrm>
            <a:off x="4812952" y="2495017"/>
            <a:ext cx="719996" cy="307777"/>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b="1">
                <a:solidFill>
                  <a:schemeClr val="tx2"/>
                </a:solidFill>
                <a:latin typeface="HelveticaNeueLT Std" panose="020B0604020202020204" pitchFamily="34" charset="0"/>
              </a:rPr>
              <a:t>53%</a:t>
            </a:r>
          </a:p>
        </p:txBody>
      </p:sp>
      <p:sp>
        <p:nvSpPr>
          <p:cNvPr id="78" name="QuadreDeText 77">
            <a:extLst>
              <a:ext uri="{FF2B5EF4-FFF2-40B4-BE49-F238E27FC236}">
                <a16:creationId xmlns:a16="http://schemas.microsoft.com/office/drawing/2014/main" id="{22D62D07-1BD2-365D-642D-1EEF85AB7D5C}"/>
              </a:ext>
            </a:extLst>
          </p:cNvPr>
          <p:cNvSpPr txBox="1"/>
          <p:nvPr/>
        </p:nvSpPr>
        <p:spPr>
          <a:xfrm>
            <a:off x="1395348" y="2982577"/>
            <a:ext cx="3311835" cy="587340"/>
          </a:xfrm>
          <a:prstGeom prst="rect">
            <a:avLst/>
          </a:prstGeom>
          <a:noFill/>
        </p:spPr>
        <p:txBody>
          <a:bodyPr wrap="square">
            <a:spAutoFit/>
          </a:bodyPr>
          <a:lstStyle/>
          <a:p>
            <a:pPr marL="0" lvl="1">
              <a:spcAft>
                <a:spcPts val="500"/>
              </a:spcAft>
              <a:defRPr/>
            </a:pPr>
            <a:r>
              <a:rPr lang="en-US" sz="1400" b="1">
                <a:solidFill>
                  <a:schemeClr val="tx2"/>
                </a:solidFill>
                <a:latin typeface="HelveticaNeueLT Std" panose="020B0604020202020204" pitchFamily="34" charset="0"/>
              </a:rPr>
              <a:t>Middle East and Africa</a:t>
            </a:r>
          </a:p>
          <a:p>
            <a:pPr marL="0" marR="0" lvl="1" indent="0" defTabSz="914400" rtl="0" eaLnBrk="1" fontAlgn="auto" latinLnBrk="0" hangingPunct="1">
              <a:lnSpc>
                <a:spcPct val="100000"/>
              </a:lnSpc>
              <a:spcBef>
                <a:spcPts val="0"/>
              </a:spcBef>
              <a:spcAft>
                <a:spcPts val="500"/>
              </a:spcAft>
              <a:buClrTx/>
              <a:buSzTx/>
              <a:buFontTx/>
              <a:buNone/>
              <a:tabLst/>
              <a:defRPr/>
            </a:pPr>
            <a:r>
              <a:rPr lang="en-US" sz="1400">
                <a:solidFill>
                  <a:schemeClr val="accent5">
                    <a:lumMod val="25000"/>
                  </a:schemeClr>
                </a:solidFill>
                <a:latin typeface="HelveticaNeueLT Std" panose="020B0604020202020204" pitchFamily="34" charset="0"/>
              </a:rPr>
              <a:t>574 M | ▲12.3% with respect to 2022</a:t>
            </a:r>
          </a:p>
        </p:txBody>
      </p:sp>
      <p:cxnSp>
        <p:nvCxnSpPr>
          <p:cNvPr id="79" name="Connector recte 78">
            <a:extLst>
              <a:ext uri="{FF2B5EF4-FFF2-40B4-BE49-F238E27FC236}">
                <a16:creationId xmlns:a16="http://schemas.microsoft.com/office/drawing/2014/main" id="{C2B529D0-9AF4-8467-5059-D7CF37A512D1}"/>
              </a:ext>
              <a:ext uri="{C183D7F6-B498-43B3-948B-1728B52AA6E4}">
                <adec:decorative xmlns:adec="http://schemas.microsoft.com/office/drawing/2017/decorative" xmlns="" val="1"/>
              </a:ext>
            </a:extLst>
          </p:cNvPr>
          <p:cNvCxnSpPr>
            <a:cxnSpLocks/>
          </p:cNvCxnSpPr>
          <p:nvPr/>
        </p:nvCxnSpPr>
        <p:spPr>
          <a:xfrm>
            <a:off x="4717705" y="3006247"/>
            <a:ext cx="0" cy="54000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80" name="QuadreDeText 79">
            <a:extLst>
              <a:ext uri="{FF2B5EF4-FFF2-40B4-BE49-F238E27FC236}">
                <a16:creationId xmlns:a16="http://schemas.microsoft.com/office/drawing/2014/main" id="{DF68FA49-090C-F888-80AA-D905B06072A2}"/>
              </a:ext>
            </a:extLst>
          </p:cNvPr>
          <p:cNvSpPr txBox="1"/>
          <p:nvPr/>
        </p:nvSpPr>
        <p:spPr>
          <a:xfrm>
            <a:off x="4812952" y="3123393"/>
            <a:ext cx="719996" cy="307777"/>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b="1">
                <a:solidFill>
                  <a:schemeClr val="tx2"/>
                </a:solidFill>
                <a:latin typeface="HelveticaNeueLT Std" panose="020B0604020202020204" pitchFamily="34" charset="0"/>
              </a:rPr>
              <a:t>17%</a:t>
            </a:r>
          </a:p>
        </p:txBody>
      </p:sp>
      <p:sp>
        <p:nvSpPr>
          <p:cNvPr id="81" name="QuadreDeText 80">
            <a:extLst>
              <a:ext uri="{FF2B5EF4-FFF2-40B4-BE49-F238E27FC236}">
                <a16:creationId xmlns:a16="http://schemas.microsoft.com/office/drawing/2014/main" id="{2B0AACAF-1E99-BDEA-451E-67BEF497BB96}"/>
              </a:ext>
            </a:extLst>
          </p:cNvPr>
          <p:cNvSpPr txBox="1"/>
          <p:nvPr/>
        </p:nvSpPr>
        <p:spPr>
          <a:xfrm>
            <a:off x="1397998" y="3608888"/>
            <a:ext cx="3311835" cy="587340"/>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b="1">
                <a:solidFill>
                  <a:schemeClr val="tx2"/>
                </a:solidFill>
                <a:latin typeface="HelveticaNeueLT Std" panose="020B0604020202020204" pitchFamily="34" charset="0"/>
              </a:rPr>
              <a:t>Europe</a:t>
            </a:r>
          </a:p>
          <a:p>
            <a:pPr marL="0" marR="0" lvl="1" indent="0" defTabSz="914400" rtl="0" eaLnBrk="1" fontAlgn="auto" latinLnBrk="0" hangingPunct="1">
              <a:lnSpc>
                <a:spcPct val="100000"/>
              </a:lnSpc>
              <a:spcBef>
                <a:spcPts val="0"/>
              </a:spcBef>
              <a:spcAft>
                <a:spcPts val="500"/>
              </a:spcAft>
              <a:buClrTx/>
              <a:buSzTx/>
              <a:buFontTx/>
              <a:buNone/>
              <a:tabLst/>
              <a:defRPr/>
            </a:pPr>
            <a:r>
              <a:rPr lang="en-US" sz="1400">
                <a:solidFill>
                  <a:schemeClr val="accent5">
                    <a:lumMod val="25000"/>
                  </a:schemeClr>
                </a:solidFill>
                <a:latin typeface="HelveticaNeueLT Std" panose="020B0604020202020204" pitchFamily="34" charset="0"/>
              </a:rPr>
              <a:t>447 M | ▲3.6% with respect to 2022</a:t>
            </a:r>
          </a:p>
        </p:txBody>
      </p:sp>
      <p:cxnSp>
        <p:nvCxnSpPr>
          <p:cNvPr id="82" name="Connector recte 81">
            <a:extLst>
              <a:ext uri="{FF2B5EF4-FFF2-40B4-BE49-F238E27FC236}">
                <a16:creationId xmlns:a16="http://schemas.microsoft.com/office/drawing/2014/main" id="{D39404F3-85BA-74B9-7597-ECBDCCF69C2E}"/>
              </a:ext>
              <a:ext uri="{C183D7F6-B498-43B3-948B-1728B52AA6E4}">
                <adec:decorative xmlns:adec="http://schemas.microsoft.com/office/drawing/2017/decorative" xmlns="" val="1"/>
              </a:ext>
            </a:extLst>
          </p:cNvPr>
          <p:cNvCxnSpPr>
            <a:cxnSpLocks/>
          </p:cNvCxnSpPr>
          <p:nvPr/>
        </p:nvCxnSpPr>
        <p:spPr>
          <a:xfrm>
            <a:off x="4718767" y="3632558"/>
            <a:ext cx="0" cy="54000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83" name="QuadreDeText 82">
            <a:extLst>
              <a:ext uri="{FF2B5EF4-FFF2-40B4-BE49-F238E27FC236}">
                <a16:creationId xmlns:a16="http://schemas.microsoft.com/office/drawing/2014/main" id="{F823F102-CC22-EA7B-3A75-EFA3675FB74B}"/>
              </a:ext>
            </a:extLst>
          </p:cNvPr>
          <p:cNvSpPr txBox="1"/>
          <p:nvPr/>
        </p:nvSpPr>
        <p:spPr>
          <a:xfrm>
            <a:off x="4815602" y="3749704"/>
            <a:ext cx="719996" cy="307777"/>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b="1">
                <a:solidFill>
                  <a:schemeClr val="tx2"/>
                </a:solidFill>
                <a:latin typeface="HelveticaNeueLT Std" panose="020B0604020202020204" pitchFamily="34" charset="0"/>
              </a:rPr>
              <a:t>13%</a:t>
            </a:r>
          </a:p>
        </p:txBody>
      </p:sp>
      <p:sp>
        <p:nvSpPr>
          <p:cNvPr id="84" name="QuadreDeText 83">
            <a:extLst>
              <a:ext uri="{FF2B5EF4-FFF2-40B4-BE49-F238E27FC236}">
                <a16:creationId xmlns:a16="http://schemas.microsoft.com/office/drawing/2014/main" id="{D5AF5627-BD24-3CB2-6155-21F60AAAAC35}"/>
              </a:ext>
            </a:extLst>
          </p:cNvPr>
          <p:cNvSpPr txBox="1"/>
          <p:nvPr/>
        </p:nvSpPr>
        <p:spPr>
          <a:xfrm>
            <a:off x="1397786" y="4235252"/>
            <a:ext cx="3311835" cy="587340"/>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b="1" dirty="0">
                <a:solidFill>
                  <a:schemeClr val="tx2"/>
                </a:solidFill>
                <a:latin typeface="HelveticaNeueLT Std" panose="020B0604020202020204" pitchFamily="34" charset="0"/>
              </a:rPr>
              <a:t>Latin America</a:t>
            </a:r>
          </a:p>
          <a:p>
            <a:pPr marL="0" marR="0" lvl="1" indent="0" defTabSz="914400" rtl="0" eaLnBrk="1" fontAlgn="auto" latinLnBrk="0" hangingPunct="1">
              <a:lnSpc>
                <a:spcPct val="100000"/>
              </a:lnSpc>
              <a:spcBef>
                <a:spcPts val="0"/>
              </a:spcBef>
              <a:spcAft>
                <a:spcPts val="500"/>
              </a:spcAft>
              <a:buClrTx/>
              <a:buSzTx/>
              <a:buFontTx/>
              <a:buNone/>
              <a:tabLst/>
              <a:defRPr/>
            </a:pPr>
            <a:r>
              <a:rPr lang="en-US" sz="1400" dirty="0">
                <a:solidFill>
                  <a:schemeClr val="accent5">
                    <a:lumMod val="25000"/>
                  </a:schemeClr>
                </a:solidFill>
                <a:latin typeface="HelveticaNeueLT Std" panose="020B0604020202020204" pitchFamily="34" charset="0"/>
              </a:rPr>
              <a:t>335 M | ▲6.1% with respect to 2022</a:t>
            </a:r>
          </a:p>
        </p:txBody>
      </p:sp>
      <p:cxnSp>
        <p:nvCxnSpPr>
          <p:cNvPr id="85" name="Connector recte 84">
            <a:extLst>
              <a:ext uri="{FF2B5EF4-FFF2-40B4-BE49-F238E27FC236}">
                <a16:creationId xmlns:a16="http://schemas.microsoft.com/office/drawing/2014/main" id="{BD4B40C3-BD2E-8E33-98CF-B8498F4A727E}"/>
              </a:ext>
              <a:ext uri="{C183D7F6-B498-43B3-948B-1728B52AA6E4}">
                <adec:decorative xmlns:adec="http://schemas.microsoft.com/office/drawing/2017/decorative" xmlns="" val="1"/>
              </a:ext>
            </a:extLst>
          </p:cNvPr>
          <p:cNvCxnSpPr>
            <a:cxnSpLocks/>
          </p:cNvCxnSpPr>
          <p:nvPr/>
        </p:nvCxnSpPr>
        <p:spPr>
          <a:xfrm>
            <a:off x="4718555" y="4258922"/>
            <a:ext cx="0" cy="54000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86" name="QuadreDeText 85">
            <a:extLst>
              <a:ext uri="{FF2B5EF4-FFF2-40B4-BE49-F238E27FC236}">
                <a16:creationId xmlns:a16="http://schemas.microsoft.com/office/drawing/2014/main" id="{25C23441-E411-59DA-6F65-01DCF00B2EFF}"/>
              </a:ext>
            </a:extLst>
          </p:cNvPr>
          <p:cNvSpPr txBox="1"/>
          <p:nvPr/>
        </p:nvSpPr>
        <p:spPr>
          <a:xfrm>
            <a:off x="4815390" y="4376068"/>
            <a:ext cx="719996" cy="307777"/>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b="1">
                <a:solidFill>
                  <a:schemeClr val="tx2"/>
                </a:solidFill>
                <a:latin typeface="HelveticaNeueLT Std" panose="020B0604020202020204" pitchFamily="34" charset="0"/>
              </a:rPr>
              <a:t>10%</a:t>
            </a:r>
          </a:p>
        </p:txBody>
      </p:sp>
      <p:sp>
        <p:nvSpPr>
          <p:cNvPr id="87" name="QuadreDeText 86">
            <a:extLst>
              <a:ext uri="{FF2B5EF4-FFF2-40B4-BE49-F238E27FC236}">
                <a16:creationId xmlns:a16="http://schemas.microsoft.com/office/drawing/2014/main" id="{92C75D54-29E1-F587-51C4-62D98DD39EC8}"/>
              </a:ext>
            </a:extLst>
          </p:cNvPr>
          <p:cNvSpPr txBox="1"/>
          <p:nvPr/>
        </p:nvSpPr>
        <p:spPr>
          <a:xfrm>
            <a:off x="1397786" y="4866419"/>
            <a:ext cx="3311835" cy="587340"/>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b="1" dirty="0">
                <a:solidFill>
                  <a:schemeClr val="tx2"/>
                </a:solidFill>
                <a:latin typeface="HelveticaNeueLT Std" panose="020B0604020202020204" pitchFamily="34" charset="0"/>
              </a:rPr>
              <a:t>North America</a:t>
            </a:r>
          </a:p>
          <a:p>
            <a:pPr marL="0" marR="0" lvl="1" indent="0" defTabSz="914400" rtl="0" eaLnBrk="1" fontAlgn="auto" latinLnBrk="0" hangingPunct="1">
              <a:lnSpc>
                <a:spcPct val="100000"/>
              </a:lnSpc>
              <a:spcBef>
                <a:spcPts val="0"/>
              </a:spcBef>
              <a:spcAft>
                <a:spcPts val="500"/>
              </a:spcAft>
              <a:buClrTx/>
              <a:buSzTx/>
              <a:buFontTx/>
              <a:buNone/>
              <a:tabLst/>
              <a:defRPr/>
            </a:pPr>
            <a:r>
              <a:rPr lang="en-US" sz="1400" dirty="0">
                <a:solidFill>
                  <a:schemeClr val="accent5">
                    <a:lumMod val="25000"/>
                  </a:schemeClr>
                </a:solidFill>
                <a:latin typeface="HelveticaNeueLT Std" panose="020B0604020202020204" pitchFamily="34" charset="0"/>
              </a:rPr>
              <a:t>237 M | ▲2.4% with respect to 2022</a:t>
            </a:r>
          </a:p>
        </p:txBody>
      </p:sp>
      <p:cxnSp>
        <p:nvCxnSpPr>
          <p:cNvPr id="88" name="Connector recte 87">
            <a:extLst>
              <a:ext uri="{FF2B5EF4-FFF2-40B4-BE49-F238E27FC236}">
                <a16:creationId xmlns:a16="http://schemas.microsoft.com/office/drawing/2014/main" id="{BB700DAA-3AE2-E34A-C155-D80D78532A20}"/>
              </a:ext>
              <a:ext uri="{C183D7F6-B498-43B3-948B-1728B52AA6E4}">
                <adec:decorative xmlns:adec="http://schemas.microsoft.com/office/drawing/2017/decorative" xmlns="" val="1"/>
              </a:ext>
            </a:extLst>
          </p:cNvPr>
          <p:cNvCxnSpPr>
            <a:cxnSpLocks/>
          </p:cNvCxnSpPr>
          <p:nvPr/>
        </p:nvCxnSpPr>
        <p:spPr>
          <a:xfrm>
            <a:off x="4718555" y="4890089"/>
            <a:ext cx="0" cy="54000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89" name="QuadreDeText 88">
            <a:extLst>
              <a:ext uri="{FF2B5EF4-FFF2-40B4-BE49-F238E27FC236}">
                <a16:creationId xmlns:a16="http://schemas.microsoft.com/office/drawing/2014/main" id="{2D1F8F38-48AE-BF78-EC3F-D1CAAD3FDA8F}"/>
              </a:ext>
            </a:extLst>
          </p:cNvPr>
          <p:cNvSpPr txBox="1"/>
          <p:nvPr/>
        </p:nvSpPr>
        <p:spPr>
          <a:xfrm>
            <a:off x="4815390" y="5007235"/>
            <a:ext cx="719996" cy="307777"/>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b="1">
                <a:solidFill>
                  <a:schemeClr val="tx2"/>
                </a:solidFill>
                <a:latin typeface="HelveticaNeueLT Std" panose="020B0604020202020204" pitchFamily="34" charset="0"/>
              </a:rPr>
              <a:t>7%</a:t>
            </a:r>
          </a:p>
        </p:txBody>
      </p:sp>
      <p:sp>
        <p:nvSpPr>
          <p:cNvPr id="73" name="Marcador de texto 14">
            <a:extLst>
              <a:ext uri="{FF2B5EF4-FFF2-40B4-BE49-F238E27FC236}">
                <a16:creationId xmlns:a16="http://schemas.microsoft.com/office/drawing/2014/main" id="{10A34F42-40E9-2A81-F74B-6E8C3B283BC8}"/>
              </a:ext>
            </a:extLst>
          </p:cNvPr>
          <p:cNvSpPr txBox="1">
            <a:spLocks/>
          </p:cNvSpPr>
          <p:nvPr/>
        </p:nvSpPr>
        <p:spPr>
          <a:xfrm>
            <a:off x="6214162" y="1947776"/>
            <a:ext cx="4305631" cy="215444"/>
          </a:xfrm>
          <a:prstGeom prst="rect">
            <a:avLst/>
          </a:prstGeom>
        </p:spPr>
        <p:txBody>
          <a:bodyPr wrap="square" lIns="0" tIns="0" rIns="0" bIns="0" numCol="1" spcCol="180000">
            <a:sp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a:solidFill>
                  <a:schemeClr val="bg1"/>
                </a:solidFill>
                <a:effectLst/>
                <a:latin typeface="HelveticaNeueLT Std" panose="020B0604020202020204" pitchFamily="34" charset="77"/>
                <a:ea typeface="+mn-ea"/>
                <a:cs typeface="+mn-cs"/>
              </a:defRPr>
            </a:lvl1pPr>
            <a:lvl2pPr marL="0" marR="0" indent="0" algn="l" defTabSz="914400" rtl="0" eaLnBrk="1" fontAlgn="auto" latinLnBrk="0" hangingPunct="1">
              <a:lnSpc>
                <a:spcPct val="100000"/>
              </a:lnSpc>
              <a:spcBef>
                <a:spcPts val="500"/>
              </a:spcBef>
              <a:spcAft>
                <a:spcPts val="500"/>
              </a:spcAft>
              <a:buClrTx/>
              <a:buSzTx/>
              <a:buFontTx/>
              <a:buNone/>
              <a:tabLst/>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Global penetration of video games</a:t>
            </a:r>
          </a:p>
        </p:txBody>
      </p:sp>
      <p:sp>
        <p:nvSpPr>
          <p:cNvPr id="92" name="QuadreDeText 91">
            <a:extLst>
              <a:ext uri="{FF2B5EF4-FFF2-40B4-BE49-F238E27FC236}">
                <a16:creationId xmlns:a16="http://schemas.microsoft.com/office/drawing/2014/main" id="{A954C9FE-5536-187E-879F-D3250C2A6E67}"/>
              </a:ext>
            </a:extLst>
          </p:cNvPr>
          <p:cNvSpPr txBox="1"/>
          <p:nvPr/>
        </p:nvSpPr>
        <p:spPr>
          <a:xfrm>
            <a:off x="6092032" y="2380325"/>
            <a:ext cx="893999" cy="738664"/>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b="1" dirty="0">
                <a:solidFill>
                  <a:schemeClr val="tx2"/>
                </a:solidFill>
                <a:latin typeface="HelveticaNeueLT Std" panose="020B0604020202020204" pitchFamily="34" charset="0"/>
              </a:rPr>
              <a:t>16 to 24 years of age</a:t>
            </a:r>
          </a:p>
        </p:txBody>
      </p:sp>
      <p:sp>
        <p:nvSpPr>
          <p:cNvPr id="90" name="Redondear rectángulo de esquina del mismo lado 71" descr="Women">
            <a:extLst>
              <a:ext uri="{FF2B5EF4-FFF2-40B4-BE49-F238E27FC236}">
                <a16:creationId xmlns:a16="http://schemas.microsoft.com/office/drawing/2014/main" id="{9F0C7D68-CCBB-CC0B-CF64-85755BA20F4B}"/>
              </a:ext>
              <a:ext uri="{C183D7F6-B498-43B3-948B-1728B52AA6E4}">
                <adec:decorative xmlns:adec="http://schemas.microsoft.com/office/drawing/2017/decorative" xmlns="" val="0"/>
              </a:ext>
            </a:extLst>
          </p:cNvPr>
          <p:cNvSpPr/>
          <p:nvPr/>
        </p:nvSpPr>
        <p:spPr>
          <a:xfrm>
            <a:off x="7295176" y="2380998"/>
            <a:ext cx="540000" cy="540000"/>
          </a:xfrm>
          <a:prstGeom prst="round2SameRect">
            <a:avLst>
              <a:gd name="adj1" fmla="val 50000"/>
              <a:gd name="adj2" fmla="val 50000"/>
            </a:avLst>
          </a:prstGeom>
          <a:blipFill dpi="0" rotWithShape="0">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4" name="QuadreDeText 93">
            <a:extLst>
              <a:ext uri="{FF2B5EF4-FFF2-40B4-BE49-F238E27FC236}">
                <a16:creationId xmlns:a16="http://schemas.microsoft.com/office/drawing/2014/main" id="{AE1DC38B-9EB9-B48B-4CF7-6FEAB57889FB}"/>
              </a:ext>
            </a:extLst>
          </p:cNvPr>
          <p:cNvSpPr txBox="1"/>
          <p:nvPr/>
        </p:nvSpPr>
        <p:spPr>
          <a:xfrm>
            <a:off x="7886981" y="2497331"/>
            <a:ext cx="720000" cy="307777"/>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a:solidFill>
                  <a:schemeClr val="accent5">
                    <a:lumMod val="25000"/>
                  </a:schemeClr>
                </a:solidFill>
                <a:latin typeface="HelveticaNeueLT Std" panose="020B0604020202020204" pitchFamily="34" charset="0"/>
              </a:rPr>
              <a:t>87.3%</a:t>
            </a:r>
          </a:p>
        </p:txBody>
      </p:sp>
      <p:sp>
        <p:nvSpPr>
          <p:cNvPr id="95" name="Redondear rectángulo de esquina del mismo lado 71" descr="Men">
            <a:extLst>
              <a:ext uri="{FF2B5EF4-FFF2-40B4-BE49-F238E27FC236}">
                <a16:creationId xmlns:a16="http://schemas.microsoft.com/office/drawing/2014/main" id="{20865C1C-0F78-D403-9CD0-BEBC5039E41B}"/>
              </a:ext>
              <a:ext uri="{C183D7F6-B498-43B3-948B-1728B52AA6E4}">
                <adec:decorative xmlns:adec="http://schemas.microsoft.com/office/drawing/2017/decorative" xmlns="" val="0"/>
              </a:ext>
            </a:extLst>
          </p:cNvPr>
          <p:cNvSpPr/>
          <p:nvPr/>
        </p:nvSpPr>
        <p:spPr>
          <a:xfrm>
            <a:off x="8683390" y="2380998"/>
            <a:ext cx="540000" cy="540000"/>
          </a:xfrm>
          <a:prstGeom prst="round2SameRect">
            <a:avLst>
              <a:gd name="adj1" fmla="val 50000"/>
              <a:gd name="adj2" fmla="val 50000"/>
            </a:avLst>
          </a:prstGeom>
          <a:blipFill dpi="0" rotWithShape="0">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6" name="QuadreDeText 95">
            <a:extLst>
              <a:ext uri="{FF2B5EF4-FFF2-40B4-BE49-F238E27FC236}">
                <a16:creationId xmlns:a16="http://schemas.microsoft.com/office/drawing/2014/main" id="{F48D1226-FA1B-8078-28A7-BEDF9E1CE807}"/>
              </a:ext>
            </a:extLst>
          </p:cNvPr>
          <p:cNvSpPr txBox="1"/>
          <p:nvPr/>
        </p:nvSpPr>
        <p:spPr>
          <a:xfrm>
            <a:off x="9275195" y="2497331"/>
            <a:ext cx="720000" cy="307777"/>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a:solidFill>
                  <a:schemeClr val="accent5">
                    <a:lumMod val="25000"/>
                  </a:schemeClr>
                </a:solidFill>
                <a:latin typeface="HelveticaNeueLT Std" panose="020B0604020202020204" pitchFamily="34" charset="0"/>
              </a:rPr>
              <a:t>89.7%</a:t>
            </a:r>
          </a:p>
        </p:txBody>
      </p:sp>
      <p:sp>
        <p:nvSpPr>
          <p:cNvPr id="100" name="QuadreDeText 99">
            <a:extLst>
              <a:ext uri="{FF2B5EF4-FFF2-40B4-BE49-F238E27FC236}">
                <a16:creationId xmlns:a16="http://schemas.microsoft.com/office/drawing/2014/main" id="{430377BC-EEC6-76D8-295F-434AAD840369}"/>
              </a:ext>
            </a:extLst>
          </p:cNvPr>
          <p:cNvSpPr txBox="1"/>
          <p:nvPr/>
        </p:nvSpPr>
        <p:spPr>
          <a:xfrm>
            <a:off x="6092033" y="3010363"/>
            <a:ext cx="893998" cy="738664"/>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b="1" dirty="0">
                <a:solidFill>
                  <a:schemeClr val="tx2"/>
                </a:solidFill>
                <a:latin typeface="HelveticaNeueLT Std" panose="020B0604020202020204" pitchFamily="34" charset="0"/>
              </a:rPr>
              <a:t>25 to 34 years of age</a:t>
            </a:r>
          </a:p>
        </p:txBody>
      </p:sp>
      <p:sp>
        <p:nvSpPr>
          <p:cNvPr id="99" name="Redondear rectángulo de esquina del mismo lado 71" descr="Women">
            <a:extLst>
              <a:ext uri="{FF2B5EF4-FFF2-40B4-BE49-F238E27FC236}">
                <a16:creationId xmlns:a16="http://schemas.microsoft.com/office/drawing/2014/main" id="{31A3BFE6-C9BF-8E81-E835-D78516759FC1}"/>
              </a:ext>
              <a:ext uri="{C183D7F6-B498-43B3-948B-1728B52AA6E4}">
                <adec:decorative xmlns:adec="http://schemas.microsoft.com/office/drawing/2017/decorative" xmlns="" val="0"/>
              </a:ext>
            </a:extLst>
          </p:cNvPr>
          <p:cNvSpPr/>
          <p:nvPr/>
        </p:nvSpPr>
        <p:spPr>
          <a:xfrm>
            <a:off x="7295176" y="3011036"/>
            <a:ext cx="540000" cy="540000"/>
          </a:xfrm>
          <a:prstGeom prst="round2SameRect">
            <a:avLst>
              <a:gd name="adj1" fmla="val 50000"/>
              <a:gd name="adj2" fmla="val 50000"/>
            </a:avLst>
          </a:prstGeom>
          <a:blipFill dpi="0" rotWithShape="0">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1" name="QuadreDeText 100">
            <a:extLst>
              <a:ext uri="{FF2B5EF4-FFF2-40B4-BE49-F238E27FC236}">
                <a16:creationId xmlns:a16="http://schemas.microsoft.com/office/drawing/2014/main" id="{45A7F0DD-C69D-5B8F-AEAC-564AF8F125EF}"/>
              </a:ext>
            </a:extLst>
          </p:cNvPr>
          <p:cNvSpPr txBox="1"/>
          <p:nvPr/>
        </p:nvSpPr>
        <p:spPr>
          <a:xfrm>
            <a:off x="7886981" y="3127369"/>
            <a:ext cx="720000" cy="307777"/>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a:solidFill>
                  <a:schemeClr val="accent5">
                    <a:lumMod val="25000"/>
                  </a:schemeClr>
                </a:solidFill>
                <a:latin typeface="HelveticaNeueLT Std" panose="020B0604020202020204" pitchFamily="34" charset="0"/>
              </a:rPr>
              <a:t>86.5%</a:t>
            </a:r>
          </a:p>
        </p:txBody>
      </p:sp>
      <p:sp>
        <p:nvSpPr>
          <p:cNvPr id="102" name="Redondear rectángulo de esquina del mismo lado 71" descr="Men">
            <a:extLst>
              <a:ext uri="{FF2B5EF4-FFF2-40B4-BE49-F238E27FC236}">
                <a16:creationId xmlns:a16="http://schemas.microsoft.com/office/drawing/2014/main" id="{3107A6D0-3F13-916F-7BFC-7020C490D07C}"/>
              </a:ext>
              <a:ext uri="{C183D7F6-B498-43B3-948B-1728B52AA6E4}">
                <adec:decorative xmlns:adec="http://schemas.microsoft.com/office/drawing/2017/decorative" xmlns="" val="0"/>
              </a:ext>
            </a:extLst>
          </p:cNvPr>
          <p:cNvSpPr/>
          <p:nvPr/>
        </p:nvSpPr>
        <p:spPr>
          <a:xfrm>
            <a:off x="8683390" y="3011036"/>
            <a:ext cx="540000" cy="540000"/>
          </a:xfrm>
          <a:prstGeom prst="round2SameRect">
            <a:avLst>
              <a:gd name="adj1" fmla="val 50000"/>
              <a:gd name="adj2" fmla="val 50000"/>
            </a:avLst>
          </a:prstGeom>
          <a:blipFill dpi="0" rotWithShape="0">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3" name="QuadreDeText 102">
            <a:extLst>
              <a:ext uri="{FF2B5EF4-FFF2-40B4-BE49-F238E27FC236}">
                <a16:creationId xmlns:a16="http://schemas.microsoft.com/office/drawing/2014/main" id="{570BBBDE-FCE6-94FA-E253-122348FC5544}"/>
              </a:ext>
            </a:extLst>
          </p:cNvPr>
          <p:cNvSpPr txBox="1"/>
          <p:nvPr/>
        </p:nvSpPr>
        <p:spPr>
          <a:xfrm>
            <a:off x="9275195" y="3127369"/>
            <a:ext cx="720000" cy="307777"/>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a:solidFill>
                  <a:schemeClr val="accent5">
                    <a:lumMod val="25000"/>
                  </a:schemeClr>
                </a:solidFill>
                <a:latin typeface="HelveticaNeueLT Std" panose="020B0604020202020204" pitchFamily="34" charset="0"/>
              </a:rPr>
              <a:t>88.0%</a:t>
            </a:r>
          </a:p>
        </p:txBody>
      </p:sp>
      <p:sp>
        <p:nvSpPr>
          <p:cNvPr id="114" name="QuadreDeText 113">
            <a:extLst>
              <a:ext uri="{FF2B5EF4-FFF2-40B4-BE49-F238E27FC236}">
                <a16:creationId xmlns:a16="http://schemas.microsoft.com/office/drawing/2014/main" id="{8A654F5C-2067-645B-752A-33F15687BA4F}"/>
              </a:ext>
            </a:extLst>
          </p:cNvPr>
          <p:cNvSpPr txBox="1"/>
          <p:nvPr/>
        </p:nvSpPr>
        <p:spPr>
          <a:xfrm>
            <a:off x="6092033" y="3645017"/>
            <a:ext cx="893998" cy="738664"/>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b="1" dirty="0">
                <a:solidFill>
                  <a:schemeClr val="tx2"/>
                </a:solidFill>
                <a:latin typeface="HelveticaNeueLT Std" panose="020B0604020202020204" pitchFamily="34" charset="0"/>
              </a:rPr>
              <a:t>35 to 44 years of age</a:t>
            </a:r>
          </a:p>
        </p:txBody>
      </p:sp>
      <p:sp>
        <p:nvSpPr>
          <p:cNvPr id="113" name="Redondear rectángulo de esquina del mismo lado 71" descr="Women">
            <a:extLst>
              <a:ext uri="{FF2B5EF4-FFF2-40B4-BE49-F238E27FC236}">
                <a16:creationId xmlns:a16="http://schemas.microsoft.com/office/drawing/2014/main" id="{541E78DE-0C7D-87FA-1591-4D07BBAA4E2E}"/>
              </a:ext>
              <a:ext uri="{C183D7F6-B498-43B3-948B-1728B52AA6E4}">
                <adec:decorative xmlns:adec="http://schemas.microsoft.com/office/drawing/2017/decorative" xmlns="" val="0"/>
              </a:ext>
            </a:extLst>
          </p:cNvPr>
          <p:cNvSpPr/>
          <p:nvPr/>
        </p:nvSpPr>
        <p:spPr>
          <a:xfrm>
            <a:off x="7295176" y="3645690"/>
            <a:ext cx="540000" cy="540000"/>
          </a:xfrm>
          <a:prstGeom prst="round2SameRect">
            <a:avLst>
              <a:gd name="adj1" fmla="val 50000"/>
              <a:gd name="adj2" fmla="val 50000"/>
            </a:avLst>
          </a:prstGeom>
          <a:blipFill dpi="0" rotWithShape="0">
            <a:blip r:embed="rId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5" name="QuadreDeText 114">
            <a:extLst>
              <a:ext uri="{FF2B5EF4-FFF2-40B4-BE49-F238E27FC236}">
                <a16:creationId xmlns:a16="http://schemas.microsoft.com/office/drawing/2014/main" id="{B6DB5439-91F4-392C-2227-F456D1F3A2B1}"/>
              </a:ext>
            </a:extLst>
          </p:cNvPr>
          <p:cNvSpPr txBox="1"/>
          <p:nvPr/>
        </p:nvSpPr>
        <p:spPr>
          <a:xfrm>
            <a:off x="7886981" y="3762023"/>
            <a:ext cx="720000" cy="307777"/>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a:solidFill>
                  <a:schemeClr val="accent5">
                    <a:lumMod val="25000"/>
                  </a:schemeClr>
                </a:solidFill>
                <a:latin typeface="HelveticaNeueLT Std" panose="020B0604020202020204" pitchFamily="34" charset="0"/>
              </a:rPr>
              <a:t>80.6%</a:t>
            </a:r>
          </a:p>
        </p:txBody>
      </p:sp>
      <p:sp>
        <p:nvSpPr>
          <p:cNvPr id="116" name="Redondear rectángulo de esquina del mismo lado 71" descr="Men">
            <a:extLst>
              <a:ext uri="{FF2B5EF4-FFF2-40B4-BE49-F238E27FC236}">
                <a16:creationId xmlns:a16="http://schemas.microsoft.com/office/drawing/2014/main" id="{B43017E4-352E-20B2-4E55-FBC46AFD42CB}"/>
              </a:ext>
              <a:ext uri="{C183D7F6-B498-43B3-948B-1728B52AA6E4}">
                <adec:decorative xmlns:adec="http://schemas.microsoft.com/office/drawing/2017/decorative" xmlns="" val="0"/>
              </a:ext>
            </a:extLst>
          </p:cNvPr>
          <p:cNvSpPr/>
          <p:nvPr/>
        </p:nvSpPr>
        <p:spPr>
          <a:xfrm>
            <a:off x="8683390" y="3645690"/>
            <a:ext cx="540000" cy="540000"/>
          </a:xfrm>
          <a:prstGeom prst="round2SameRect">
            <a:avLst>
              <a:gd name="adj1" fmla="val 50000"/>
              <a:gd name="adj2" fmla="val 50000"/>
            </a:avLst>
          </a:prstGeom>
          <a:blipFill dpi="0" rotWithShape="0">
            <a:blip r:embed="rId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7" name="QuadreDeText 116">
            <a:extLst>
              <a:ext uri="{FF2B5EF4-FFF2-40B4-BE49-F238E27FC236}">
                <a16:creationId xmlns:a16="http://schemas.microsoft.com/office/drawing/2014/main" id="{96EB7BC8-D6F9-4923-A400-A0FD90208149}"/>
              </a:ext>
            </a:extLst>
          </p:cNvPr>
          <p:cNvSpPr txBox="1"/>
          <p:nvPr/>
        </p:nvSpPr>
        <p:spPr>
          <a:xfrm>
            <a:off x="9275195" y="3762023"/>
            <a:ext cx="720000" cy="307777"/>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a:solidFill>
                  <a:schemeClr val="accent5">
                    <a:lumMod val="25000"/>
                  </a:schemeClr>
                </a:solidFill>
                <a:latin typeface="HelveticaNeueLT Std" panose="020B0604020202020204" pitchFamily="34" charset="0"/>
              </a:rPr>
              <a:t>84.8%</a:t>
            </a:r>
          </a:p>
        </p:txBody>
      </p:sp>
      <p:sp>
        <p:nvSpPr>
          <p:cNvPr id="121" name="QuadreDeText 120">
            <a:extLst>
              <a:ext uri="{FF2B5EF4-FFF2-40B4-BE49-F238E27FC236}">
                <a16:creationId xmlns:a16="http://schemas.microsoft.com/office/drawing/2014/main" id="{20E0134D-C5D0-C089-57DD-F429E718CE5F}"/>
              </a:ext>
            </a:extLst>
          </p:cNvPr>
          <p:cNvSpPr txBox="1"/>
          <p:nvPr/>
        </p:nvSpPr>
        <p:spPr>
          <a:xfrm>
            <a:off x="6092032" y="4275055"/>
            <a:ext cx="893997" cy="738664"/>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b="1" dirty="0">
                <a:solidFill>
                  <a:schemeClr val="tx2"/>
                </a:solidFill>
                <a:latin typeface="HelveticaNeueLT Std" panose="020B0604020202020204" pitchFamily="34" charset="0"/>
              </a:rPr>
              <a:t>45 to 54 years of age</a:t>
            </a:r>
          </a:p>
        </p:txBody>
      </p:sp>
      <p:sp>
        <p:nvSpPr>
          <p:cNvPr id="120" name="Redondear rectángulo de esquina del mismo lado 71" descr="Women">
            <a:extLst>
              <a:ext uri="{FF2B5EF4-FFF2-40B4-BE49-F238E27FC236}">
                <a16:creationId xmlns:a16="http://schemas.microsoft.com/office/drawing/2014/main" id="{37F16357-1A67-058F-A482-B886EB4831D2}"/>
              </a:ext>
              <a:ext uri="{C183D7F6-B498-43B3-948B-1728B52AA6E4}">
                <adec:decorative xmlns:adec="http://schemas.microsoft.com/office/drawing/2017/decorative" xmlns="" val="0"/>
              </a:ext>
            </a:extLst>
          </p:cNvPr>
          <p:cNvSpPr/>
          <p:nvPr/>
        </p:nvSpPr>
        <p:spPr>
          <a:xfrm>
            <a:off x="7295176" y="4275728"/>
            <a:ext cx="540000" cy="540000"/>
          </a:xfrm>
          <a:prstGeom prst="round2SameRect">
            <a:avLst>
              <a:gd name="adj1" fmla="val 50000"/>
              <a:gd name="adj2" fmla="val 50000"/>
            </a:avLst>
          </a:prstGeom>
          <a:blipFill dpi="0" rotWithShape="0">
            <a:blip r:embed="rId9"/>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2" name="QuadreDeText 121">
            <a:extLst>
              <a:ext uri="{FF2B5EF4-FFF2-40B4-BE49-F238E27FC236}">
                <a16:creationId xmlns:a16="http://schemas.microsoft.com/office/drawing/2014/main" id="{B33BC06D-284F-2616-6D99-4F5904CAFE22}"/>
              </a:ext>
            </a:extLst>
          </p:cNvPr>
          <p:cNvSpPr txBox="1"/>
          <p:nvPr/>
        </p:nvSpPr>
        <p:spPr>
          <a:xfrm>
            <a:off x="7886981" y="4389680"/>
            <a:ext cx="720000" cy="307777"/>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a:solidFill>
                  <a:schemeClr val="accent5">
                    <a:lumMod val="25000"/>
                  </a:schemeClr>
                </a:solidFill>
                <a:latin typeface="HelveticaNeueLT Std" panose="020B0604020202020204" pitchFamily="34" charset="0"/>
              </a:rPr>
              <a:t>74.2%</a:t>
            </a:r>
          </a:p>
        </p:txBody>
      </p:sp>
      <p:sp>
        <p:nvSpPr>
          <p:cNvPr id="123" name="Redondear rectángulo de esquina del mismo lado 71" descr="Men">
            <a:extLst>
              <a:ext uri="{FF2B5EF4-FFF2-40B4-BE49-F238E27FC236}">
                <a16:creationId xmlns:a16="http://schemas.microsoft.com/office/drawing/2014/main" id="{9D9DF8D7-227E-CA2D-61AD-6DBE00BBF7E8}"/>
              </a:ext>
              <a:ext uri="{C183D7F6-B498-43B3-948B-1728B52AA6E4}">
                <adec:decorative xmlns:adec="http://schemas.microsoft.com/office/drawing/2017/decorative" xmlns="" val="0"/>
              </a:ext>
            </a:extLst>
          </p:cNvPr>
          <p:cNvSpPr/>
          <p:nvPr/>
        </p:nvSpPr>
        <p:spPr>
          <a:xfrm>
            <a:off x="8683390" y="4275728"/>
            <a:ext cx="540000" cy="540000"/>
          </a:xfrm>
          <a:prstGeom prst="round2SameRect">
            <a:avLst>
              <a:gd name="adj1" fmla="val 50000"/>
              <a:gd name="adj2" fmla="val 50000"/>
            </a:avLst>
          </a:prstGeom>
          <a:blipFill dpi="0" rotWithShape="0">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4" name="QuadreDeText 123">
            <a:extLst>
              <a:ext uri="{FF2B5EF4-FFF2-40B4-BE49-F238E27FC236}">
                <a16:creationId xmlns:a16="http://schemas.microsoft.com/office/drawing/2014/main" id="{9655C622-D4DE-C1AE-5144-652E46A555FA}"/>
              </a:ext>
            </a:extLst>
          </p:cNvPr>
          <p:cNvSpPr txBox="1"/>
          <p:nvPr/>
        </p:nvSpPr>
        <p:spPr>
          <a:xfrm>
            <a:off x="9275195" y="4389680"/>
            <a:ext cx="720000" cy="307777"/>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a:solidFill>
                  <a:schemeClr val="accent5">
                    <a:lumMod val="25000"/>
                  </a:schemeClr>
                </a:solidFill>
                <a:latin typeface="HelveticaNeueLT Std" panose="020B0604020202020204" pitchFamily="34" charset="0"/>
              </a:rPr>
              <a:t>76.9%</a:t>
            </a:r>
          </a:p>
        </p:txBody>
      </p:sp>
      <p:sp>
        <p:nvSpPr>
          <p:cNvPr id="128" name="QuadreDeText 127">
            <a:extLst>
              <a:ext uri="{FF2B5EF4-FFF2-40B4-BE49-F238E27FC236}">
                <a16:creationId xmlns:a16="http://schemas.microsoft.com/office/drawing/2014/main" id="{AD0BC462-E833-9234-247F-C89672534BD9}"/>
              </a:ext>
            </a:extLst>
          </p:cNvPr>
          <p:cNvSpPr txBox="1"/>
          <p:nvPr/>
        </p:nvSpPr>
        <p:spPr>
          <a:xfrm>
            <a:off x="6096318" y="4908280"/>
            <a:ext cx="907113" cy="738664"/>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b="1" dirty="0">
                <a:solidFill>
                  <a:schemeClr val="tx2"/>
                </a:solidFill>
                <a:latin typeface="HelveticaNeueLT Std" panose="020B0604020202020204" pitchFamily="34" charset="0"/>
              </a:rPr>
              <a:t>55 to 64 years of age</a:t>
            </a:r>
          </a:p>
        </p:txBody>
      </p:sp>
      <p:sp>
        <p:nvSpPr>
          <p:cNvPr id="127" name="Redondear rectángulo de esquina del mismo lado 71" descr="Women">
            <a:extLst>
              <a:ext uri="{FF2B5EF4-FFF2-40B4-BE49-F238E27FC236}">
                <a16:creationId xmlns:a16="http://schemas.microsoft.com/office/drawing/2014/main" id="{BAC85D2B-EC83-DA9F-CC2A-4BFDA6BBA74B}"/>
              </a:ext>
              <a:ext uri="{C183D7F6-B498-43B3-948B-1728B52AA6E4}">
                <adec:decorative xmlns:adec="http://schemas.microsoft.com/office/drawing/2017/decorative" xmlns="" val="0"/>
              </a:ext>
            </a:extLst>
          </p:cNvPr>
          <p:cNvSpPr/>
          <p:nvPr/>
        </p:nvSpPr>
        <p:spPr>
          <a:xfrm>
            <a:off x="7299462" y="4908953"/>
            <a:ext cx="540000" cy="540000"/>
          </a:xfrm>
          <a:prstGeom prst="round2SameRect">
            <a:avLst>
              <a:gd name="adj1" fmla="val 50000"/>
              <a:gd name="adj2" fmla="val 50000"/>
            </a:avLst>
          </a:prstGeom>
          <a:blipFill dpi="0" rotWithShape="0">
            <a:blip r:embed="rId1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9" name="QuadreDeText 128">
            <a:extLst>
              <a:ext uri="{FF2B5EF4-FFF2-40B4-BE49-F238E27FC236}">
                <a16:creationId xmlns:a16="http://schemas.microsoft.com/office/drawing/2014/main" id="{5971C90A-EFA5-21F2-D908-5EF8B7BB8C52}"/>
              </a:ext>
            </a:extLst>
          </p:cNvPr>
          <p:cNvSpPr txBox="1"/>
          <p:nvPr/>
        </p:nvSpPr>
        <p:spPr>
          <a:xfrm>
            <a:off x="7891267" y="5025286"/>
            <a:ext cx="720000" cy="307777"/>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a:solidFill>
                  <a:schemeClr val="accent5">
                    <a:lumMod val="25000"/>
                  </a:schemeClr>
                </a:solidFill>
                <a:latin typeface="HelveticaNeueLT Std" panose="020B0604020202020204" pitchFamily="34" charset="0"/>
              </a:rPr>
              <a:t>65.4%</a:t>
            </a:r>
          </a:p>
        </p:txBody>
      </p:sp>
      <p:sp>
        <p:nvSpPr>
          <p:cNvPr id="130" name="Redondear rectángulo de esquina del mismo lado 71" descr="Men">
            <a:extLst>
              <a:ext uri="{FF2B5EF4-FFF2-40B4-BE49-F238E27FC236}">
                <a16:creationId xmlns:a16="http://schemas.microsoft.com/office/drawing/2014/main" id="{235DE5A8-7DC7-78A3-1C13-FFEE250F6C8B}"/>
              </a:ext>
              <a:ext uri="{C183D7F6-B498-43B3-948B-1728B52AA6E4}">
                <adec:decorative xmlns:adec="http://schemas.microsoft.com/office/drawing/2017/decorative" xmlns="" val="0"/>
              </a:ext>
            </a:extLst>
          </p:cNvPr>
          <p:cNvSpPr/>
          <p:nvPr/>
        </p:nvSpPr>
        <p:spPr>
          <a:xfrm>
            <a:off x="8687676" y="4908953"/>
            <a:ext cx="540000" cy="540000"/>
          </a:xfrm>
          <a:prstGeom prst="round2SameRect">
            <a:avLst>
              <a:gd name="adj1" fmla="val 50000"/>
              <a:gd name="adj2" fmla="val 50000"/>
            </a:avLst>
          </a:prstGeom>
          <a:blipFill dpi="0" rotWithShape="0">
            <a:blip r:embed="rId1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1" name="QuadreDeText 130">
            <a:extLst>
              <a:ext uri="{FF2B5EF4-FFF2-40B4-BE49-F238E27FC236}">
                <a16:creationId xmlns:a16="http://schemas.microsoft.com/office/drawing/2014/main" id="{6C7EC479-FD44-5F53-6F42-906F5C7F2644}"/>
              </a:ext>
            </a:extLst>
          </p:cNvPr>
          <p:cNvSpPr txBox="1"/>
          <p:nvPr/>
        </p:nvSpPr>
        <p:spPr>
          <a:xfrm>
            <a:off x="9279481" y="5025286"/>
            <a:ext cx="720000" cy="307777"/>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a:solidFill>
                  <a:schemeClr val="accent5">
                    <a:lumMod val="25000"/>
                  </a:schemeClr>
                </a:solidFill>
                <a:latin typeface="HelveticaNeueLT Std" panose="020B0604020202020204" pitchFamily="34" charset="0"/>
              </a:rPr>
              <a:t>66.7%</a:t>
            </a:r>
          </a:p>
        </p:txBody>
      </p:sp>
      <p:cxnSp>
        <p:nvCxnSpPr>
          <p:cNvPr id="9" name="Connector recte 8">
            <a:extLst>
              <a:ext uri="{FF2B5EF4-FFF2-40B4-BE49-F238E27FC236}">
                <a16:creationId xmlns:a16="http://schemas.microsoft.com/office/drawing/2014/main" id="{2C2EC6EC-E186-720F-0AE0-5ADBE3C9397F}"/>
              </a:ext>
              <a:ext uri="{C183D7F6-B498-43B3-948B-1728B52AA6E4}">
                <adec:decorative xmlns:adec="http://schemas.microsoft.com/office/drawing/2017/decorative" xmlns="" val="1"/>
              </a:ext>
            </a:extLst>
          </p:cNvPr>
          <p:cNvCxnSpPr>
            <a:cxnSpLocks/>
          </p:cNvCxnSpPr>
          <p:nvPr/>
        </p:nvCxnSpPr>
        <p:spPr>
          <a:xfrm>
            <a:off x="7046758" y="2377871"/>
            <a:ext cx="0" cy="54000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10" name="Connector recte 9">
            <a:extLst>
              <a:ext uri="{FF2B5EF4-FFF2-40B4-BE49-F238E27FC236}">
                <a16:creationId xmlns:a16="http://schemas.microsoft.com/office/drawing/2014/main" id="{D34A542B-12AB-7305-426F-2D5E0C791554}"/>
              </a:ext>
              <a:ext uri="{C183D7F6-B498-43B3-948B-1728B52AA6E4}">
                <adec:decorative xmlns:adec="http://schemas.microsoft.com/office/drawing/2017/decorative" xmlns="" val="1"/>
              </a:ext>
            </a:extLst>
          </p:cNvPr>
          <p:cNvCxnSpPr>
            <a:cxnSpLocks/>
          </p:cNvCxnSpPr>
          <p:nvPr/>
        </p:nvCxnSpPr>
        <p:spPr>
          <a:xfrm>
            <a:off x="7046758" y="3006247"/>
            <a:ext cx="0" cy="54000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11" name="Connector recte 10">
            <a:extLst>
              <a:ext uri="{FF2B5EF4-FFF2-40B4-BE49-F238E27FC236}">
                <a16:creationId xmlns:a16="http://schemas.microsoft.com/office/drawing/2014/main" id="{1EE908BD-68C9-138C-9490-6601A028A1EA}"/>
              </a:ext>
              <a:ext uri="{C183D7F6-B498-43B3-948B-1728B52AA6E4}">
                <adec:decorative xmlns:adec="http://schemas.microsoft.com/office/drawing/2017/decorative" xmlns="" val="1"/>
              </a:ext>
            </a:extLst>
          </p:cNvPr>
          <p:cNvCxnSpPr>
            <a:cxnSpLocks/>
          </p:cNvCxnSpPr>
          <p:nvPr/>
        </p:nvCxnSpPr>
        <p:spPr>
          <a:xfrm>
            <a:off x="7047820" y="3632558"/>
            <a:ext cx="0" cy="54000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12" name="Connector recte 11">
            <a:extLst>
              <a:ext uri="{FF2B5EF4-FFF2-40B4-BE49-F238E27FC236}">
                <a16:creationId xmlns:a16="http://schemas.microsoft.com/office/drawing/2014/main" id="{143F16B6-055B-5CFD-6365-62ACD1DC9D6B}"/>
              </a:ext>
              <a:ext uri="{C183D7F6-B498-43B3-948B-1728B52AA6E4}">
                <adec:decorative xmlns:adec="http://schemas.microsoft.com/office/drawing/2017/decorative" xmlns="" val="1"/>
              </a:ext>
            </a:extLst>
          </p:cNvPr>
          <p:cNvCxnSpPr>
            <a:cxnSpLocks/>
          </p:cNvCxnSpPr>
          <p:nvPr/>
        </p:nvCxnSpPr>
        <p:spPr>
          <a:xfrm>
            <a:off x="7047608" y="4258922"/>
            <a:ext cx="0" cy="54000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13" name="Connector recte 12">
            <a:extLst>
              <a:ext uri="{FF2B5EF4-FFF2-40B4-BE49-F238E27FC236}">
                <a16:creationId xmlns:a16="http://schemas.microsoft.com/office/drawing/2014/main" id="{2CF57E8C-35AE-8BD4-3D88-1F1A21037755}"/>
              </a:ext>
              <a:ext uri="{C183D7F6-B498-43B3-948B-1728B52AA6E4}">
                <adec:decorative xmlns:adec="http://schemas.microsoft.com/office/drawing/2017/decorative" xmlns="" val="1"/>
              </a:ext>
            </a:extLst>
          </p:cNvPr>
          <p:cNvCxnSpPr>
            <a:cxnSpLocks/>
          </p:cNvCxnSpPr>
          <p:nvPr/>
        </p:nvCxnSpPr>
        <p:spPr>
          <a:xfrm>
            <a:off x="7047608" y="4890089"/>
            <a:ext cx="0" cy="54000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14" name="Connector recte 13">
            <a:extLst>
              <a:ext uri="{FF2B5EF4-FFF2-40B4-BE49-F238E27FC236}">
                <a16:creationId xmlns:a16="http://schemas.microsoft.com/office/drawing/2014/main" id="{6A71A887-81D6-3C17-724B-55C874ADDE50}"/>
              </a:ext>
              <a:ext uri="{C183D7F6-B498-43B3-948B-1728B52AA6E4}">
                <adec:decorative xmlns:adec="http://schemas.microsoft.com/office/drawing/2017/decorative" xmlns="" val="1"/>
              </a:ext>
            </a:extLst>
          </p:cNvPr>
          <p:cNvCxnSpPr>
            <a:cxnSpLocks/>
          </p:cNvCxnSpPr>
          <p:nvPr/>
        </p:nvCxnSpPr>
        <p:spPr>
          <a:xfrm flipH="1">
            <a:off x="10124338" y="2377871"/>
            <a:ext cx="5193" cy="305280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17" name="QuadreDeText 16">
            <a:extLst>
              <a:ext uri="{FF2B5EF4-FFF2-40B4-BE49-F238E27FC236}">
                <a16:creationId xmlns:a16="http://schemas.microsoft.com/office/drawing/2014/main" id="{91B41493-7591-1CAB-B91F-3AB8ED0980F4}"/>
              </a:ext>
            </a:extLst>
          </p:cNvPr>
          <p:cNvSpPr txBox="1"/>
          <p:nvPr/>
        </p:nvSpPr>
        <p:spPr>
          <a:xfrm>
            <a:off x="10286423" y="3581515"/>
            <a:ext cx="1060845" cy="646331"/>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500"/>
              </a:spcAft>
              <a:buClrTx/>
              <a:buSzTx/>
              <a:buFontTx/>
              <a:buNone/>
              <a:tabLst/>
              <a:defRPr/>
            </a:pPr>
            <a:r>
              <a:rPr lang="en-US" sz="1400" b="1" dirty="0">
                <a:solidFill>
                  <a:schemeClr val="tx2"/>
                </a:solidFill>
                <a:latin typeface="HelveticaNeueLT Std" panose="020B0604020202020204" pitchFamily="34" charset="0"/>
              </a:rPr>
              <a:t>81.9% </a:t>
            </a:r>
            <a:r>
              <a:rPr lang="en-US" sz="1100" dirty="0">
                <a:solidFill>
                  <a:schemeClr val="accent5">
                    <a:lumMod val="25000"/>
                  </a:schemeClr>
                </a:solidFill>
                <a:latin typeface="HelveticaNeueLT Std" panose="020B0604020202020204" pitchFamily="34" charset="0"/>
              </a:rPr>
              <a:t>in the world aged 16 to 64</a:t>
            </a:r>
          </a:p>
        </p:txBody>
      </p:sp>
      <p:sp>
        <p:nvSpPr>
          <p:cNvPr id="59" name="CuadroTexto 32">
            <a:extLst>
              <a:ext uri="{FF2B5EF4-FFF2-40B4-BE49-F238E27FC236}">
                <a16:creationId xmlns:a16="http://schemas.microsoft.com/office/drawing/2014/main" id="{CCB60F9C-7F25-E270-BF49-8BCE5AD13657}"/>
              </a:ext>
            </a:extLst>
          </p:cNvPr>
          <p:cNvSpPr txBox="1"/>
          <p:nvPr/>
        </p:nvSpPr>
        <p:spPr>
          <a:xfrm>
            <a:off x="626599" y="5795328"/>
            <a:ext cx="11009093" cy="276999"/>
          </a:xfrm>
          <a:prstGeom prst="rect">
            <a:avLst/>
          </a:prstGeom>
        </p:spPr>
        <p:txBody>
          <a:bodyPr wrap="square">
            <a:spAutoFit/>
          </a:bodyPr>
          <a:lstStyle>
            <a:defPPr>
              <a:defRPr lang="es-ES"/>
            </a:defPPr>
            <a:lvl1pPr algn="r">
              <a:defRPr sz="1200" b="1" i="1">
                <a:solidFill>
                  <a:srgbClr val="424242"/>
                </a:solidFill>
                <a:latin typeface="HelveticaNeueLT Std" panose="020B0604020202020204" pitchFamily="34" charset="0"/>
              </a:defRPr>
            </a:lvl1pPr>
          </a:lstStyle>
          <a:p>
            <a:r>
              <a:rPr lang="en-US">
                <a:solidFill>
                  <a:schemeClr val="accent5">
                    <a:lumMod val="25000"/>
                  </a:schemeClr>
                </a:solidFill>
              </a:rPr>
              <a:t>Source: </a:t>
            </a:r>
            <a:r>
              <a:rPr lang="en-US" b="0">
                <a:solidFill>
                  <a:schemeClr val="accent5">
                    <a:lumMod val="25000"/>
                  </a:schemeClr>
                </a:solidFill>
              </a:rPr>
              <a:t>ACCIÓ, based on Newzoo, 2023; Digital 2023: Global Overview Report</a:t>
            </a:r>
          </a:p>
        </p:txBody>
      </p:sp>
    </p:spTree>
    <p:extLst>
      <p:ext uri="{BB962C8B-B14F-4D97-AF65-F5344CB8AC3E}">
        <p14:creationId xmlns:p14="http://schemas.microsoft.com/office/powerpoint/2010/main" val="219631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4C226672-2355-9DF9-85A5-66137205F1BA}"/>
              </a:ext>
            </a:extLst>
          </p:cNvPr>
          <p:cNvSpPr>
            <a:spLocks noGrp="1"/>
          </p:cNvSpPr>
          <p:nvPr>
            <p:ph type="title"/>
          </p:nvPr>
        </p:nvSpPr>
        <p:spPr/>
        <p:txBody>
          <a:bodyPr/>
          <a:lstStyle/>
          <a:p>
            <a:r>
              <a:rPr lang="en-US" sz="2000"/>
              <a:t>Video game users are a diverse and growing group (II)</a:t>
            </a:r>
          </a:p>
        </p:txBody>
      </p:sp>
      <p:sp>
        <p:nvSpPr>
          <p:cNvPr id="66" name="Contenidor de text 2">
            <a:extLst>
              <a:ext uri="{FF2B5EF4-FFF2-40B4-BE49-F238E27FC236}">
                <a16:creationId xmlns:a16="http://schemas.microsoft.com/office/drawing/2014/main" id="{591C4441-C482-273C-7129-25A13EA33189}"/>
              </a:ext>
            </a:extLst>
          </p:cNvPr>
          <p:cNvSpPr>
            <a:spLocks noGrp="1"/>
          </p:cNvSpPr>
          <p:nvPr>
            <p:ph type="body" sz="quarter" idx="12"/>
          </p:nvPr>
        </p:nvSpPr>
        <p:spPr>
          <a:xfrm>
            <a:off x="622300" y="968376"/>
            <a:ext cx="10939464" cy="724093"/>
          </a:xfrm>
        </p:spPr>
        <p:txBody>
          <a:bodyPr numCol="1"/>
          <a:lstStyle/>
          <a:p>
            <a:r>
              <a:rPr lang="en-US" b="1">
                <a:solidFill>
                  <a:schemeClr val="tx1"/>
                </a:solidFill>
                <a:latin typeface="HelveticaNeueLT Std" panose="020B0604020202020204" pitchFamily="34" charset="0"/>
              </a:rPr>
              <a:t>Shooter and action and adventure video games were the most popular around the world in 2022. </a:t>
            </a:r>
            <a:r>
              <a:rPr lang="en-US">
                <a:solidFill>
                  <a:schemeClr val="accent5">
                    <a:lumMod val="25000"/>
                  </a:schemeClr>
                </a:solidFill>
                <a:latin typeface="HelveticaNeueLT Std" panose="020B0604020202020204" pitchFamily="34" charset="0"/>
              </a:rPr>
              <a:t>Shooters are classified as the most popular genre in practically all the age groups; the only exceptions are Internet users aged 45 to 54 and 55 to 64, among whom they occupy the second position. Action and adventure games are the most popular genre in two of the age groups and the second most popular in the other three.</a:t>
            </a:r>
          </a:p>
        </p:txBody>
      </p:sp>
      <p:sp>
        <p:nvSpPr>
          <p:cNvPr id="142" name="Redondear rectángulo de esquina del mismo lado 17">
            <a:extLst>
              <a:ext uri="{FF2B5EF4-FFF2-40B4-BE49-F238E27FC236}">
                <a16:creationId xmlns:a16="http://schemas.microsoft.com/office/drawing/2014/main" id="{777A8E3C-4AE9-11C5-7072-0813A49F5EE2}"/>
              </a:ext>
              <a:ext uri="{C183D7F6-B498-43B3-948B-1728B52AA6E4}">
                <adec:decorative xmlns:adec="http://schemas.microsoft.com/office/drawing/2017/decorative" xmlns="" val="1"/>
              </a:ext>
            </a:extLst>
          </p:cNvPr>
          <p:cNvSpPr/>
          <p:nvPr/>
        </p:nvSpPr>
        <p:spPr>
          <a:xfrm rot="16200000">
            <a:off x="3008107" y="-530322"/>
            <a:ext cx="406000" cy="5176059"/>
          </a:xfrm>
          <a:prstGeom prst="round2SameRect">
            <a:avLst>
              <a:gd name="adj1" fmla="val 50000"/>
              <a:gd name="adj2" fmla="val 0"/>
            </a:avLst>
          </a:prstGeom>
          <a:gradFill>
            <a:gsLst>
              <a:gs pos="0">
                <a:srgbClr val="78003A"/>
              </a:gs>
              <a:gs pos="73000">
                <a:srgbClr val="78003A"/>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3" name="Marcador de texto 14">
            <a:extLst>
              <a:ext uri="{FF2B5EF4-FFF2-40B4-BE49-F238E27FC236}">
                <a16:creationId xmlns:a16="http://schemas.microsoft.com/office/drawing/2014/main" id="{903694B8-1246-90F0-4335-2D3D70FFF146}"/>
              </a:ext>
            </a:extLst>
          </p:cNvPr>
          <p:cNvSpPr txBox="1">
            <a:spLocks/>
          </p:cNvSpPr>
          <p:nvPr/>
        </p:nvSpPr>
        <p:spPr>
          <a:xfrm>
            <a:off x="741239" y="1953389"/>
            <a:ext cx="4305631" cy="215444"/>
          </a:xfrm>
          <a:prstGeom prst="rect">
            <a:avLst/>
          </a:prstGeom>
        </p:spPr>
        <p:txBody>
          <a:bodyPr wrap="square" lIns="0" tIns="0" rIns="0" bIns="0" numCol="1" spcCol="180000">
            <a:sp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a:solidFill>
                  <a:schemeClr val="bg1"/>
                </a:solidFill>
                <a:effectLst/>
                <a:latin typeface="HelveticaNeueLT Std" panose="020B0604020202020204" pitchFamily="34" charset="77"/>
                <a:ea typeface="+mn-ea"/>
                <a:cs typeface="+mn-cs"/>
              </a:defRPr>
            </a:lvl1pPr>
            <a:lvl2pPr marL="0" marR="0" indent="0" algn="l" defTabSz="914400" rtl="0" eaLnBrk="1" fontAlgn="auto" latinLnBrk="0" hangingPunct="1">
              <a:lnSpc>
                <a:spcPct val="100000"/>
              </a:lnSpc>
              <a:spcBef>
                <a:spcPts val="500"/>
              </a:spcBef>
              <a:spcAft>
                <a:spcPts val="500"/>
              </a:spcAft>
              <a:buClrTx/>
              <a:buSzTx/>
              <a:buFontTx/>
              <a:buNone/>
              <a:tabLst/>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Most popular video game genres</a:t>
            </a:r>
          </a:p>
        </p:txBody>
      </p:sp>
      <p:sp>
        <p:nvSpPr>
          <p:cNvPr id="144" name="QuadreDeText 143">
            <a:extLst>
              <a:ext uri="{FF2B5EF4-FFF2-40B4-BE49-F238E27FC236}">
                <a16:creationId xmlns:a16="http://schemas.microsoft.com/office/drawing/2014/main" id="{99BB226F-C992-9805-E270-664516EFBD22}"/>
              </a:ext>
            </a:extLst>
          </p:cNvPr>
          <p:cNvSpPr txBox="1"/>
          <p:nvPr/>
        </p:nvSpPr>
        <p:spPr>
          <a:xfrm>
            <a:off x="619109" y="2385938"/>
            <a:ext cx="954725" cy="738664"/>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b="1" dirty="0">
                <a:solidFill>
                  <a:schemeClr val="tx2"/>
                </a:solidFill>
                <a:latin typeface="HelveticaNeueLT Std" panose="020B0604020202020204" pitchFamily="34" charset="0"/>
              </a:rPr>
              <a:t>16 to 24 years of age</a:t>
            </a:r>
          </a:p>
        </p:txBody>
      </p:sp>
      <p:sp>
        <p:nvSpPr>
          <p:cNvPr id="145" name="QuadreDeText 144">
            <a:extLst>
              <a:ext uri="{FF2B5EF4-FFF2-40B4-BE49-F238E27FC236}">
                <a16:creationId xmlns:a16="http://schemas.microsoft.com/office/drawing/2014/main" id="{20E657E4-B34C-0486-5248-36B1AA39FC5E}"/>
              </a:ext>
            </a:extLst>
          </p:cNvPr>
          <p:cNvSpPr txBox="1"/>
          <p:nvPr/>
        </p:nvSpPr>
        <p:spPr>
          <a:xfrm>
            <a:off x="3074140" y="2391649"/>
            <a:ext cx="1440000" cy="710451"/>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dirty="0">
                <a:solidFill>
                  <a:schemeClr val="tx2"/>
                </a:solidFill>
                <a:latin typeface="HelveticaNeueLT Std" panose="020B0604020202020204" pitchFamily="34" charset="0"/>
              </a:rPr>
              <a:t>1</a:t>
            </a:r>
            <a:r>
              <a:rPr lang="en-US" sz="1200" dirty="0">
                <a:solidFill>
                  <a:schemeClr val="accent5">
                    <a:lumMod val="25000"/>
                  </a:schemeClr>
                </a:solidFill>
                <a:latin typeface="HelveticaNeueLT Std" panose="020B0604020202020204" pitchFamily="34" charset="0"/>
              </a:rPr>
              <a:t> Shooter</a:t>
            </a:r>
          </a:p>
          <a:p>
            <a:pPr marL="0" marR="0" lvl="1" indent="0" defTabSz="914400" rtl="0" eaLnBrk="1" fontAlgn="auto" latinLnBrk="0" hangingPunct="1">
              <a:lnSpc>
                <a:spcPct val="100000"/>
              </a:lnSpc>
              <a:spcBef>
                <a:spcPts val="0"/>
              </a:spcBef>
              <a:spcAft>
                <a:spcPts val="500"/>
              </a:spcAft>
              <a:buClrTx/>
              <a:buSzTx/>
              <a:buFontTx/>
              <a:buNone/>
              <a:tabLst/>
              <a:defRPr/>
            </a:pPr>
            <a:r>
              <a:rPr lang="en-US" sz="1200" b="1" dirty="0">
                <a:solidFill>
                  <a:schemeClr val="tx2"/>
                </a:solidFill>
                <a:latin typeface="HelveticaNeueLT Std" panose="020B0604020202020204" pitchFamily="34" charset="0"/>
              </a:rPr>
              <a:t>2</a:t>
            </a:r>
            <a:r>
              <a:rPr lang="en-US" sz="1200" dirty="0">
                <a:solidFill>
                  <a:schemeClr val="accent5">
                    <a:lumMod val="25000"/>
                  </a:schemeClr>
                </a:solidFill>
                <a:latin typeface="HelveticaNeueLT Std" panose="020B0604020202020204" pitchFamily="34" charset="0"/>
              </a:rPr>
              <a:t> Action and adventure</a:t>
            </a:r>
          </a:p>
        </p:txBody>
      </p:sp>
      <p:sp>
        <p:nvSpPr>
          <p:cNvPr id="169" name="QuadreDeText 168">
            <a:extLst>
              <a:ext uri="{FF2B5EF4-FFF2-40B4-BE49-F238E27FC236}">
                <a16:creationId xmlns:a16="http://schemas.microsoft.com/office/drawing/2014/main" id="{B2E41A6C-84A5-943F-BAE8-A37C50F1C079}"/>
              </a:ext>
            </a:extLst>
          </p:cNvPr>
          <p:cNvSpPr txBox="1"/>
          <p:nvPr/>
        </p:nvSpPr>
        <p:spPr>
          <a:xfrm>
            <a:off x="4633307" y="2390545"/>
            <a:ext cx="1440000" cy="525785"/>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3</a:t>
            </a:r>
            <a:r>
              <a:rPr lang="en-US" sz="1200">
                <a:solidFill>
                  <a:schemeClr val="accent5">
                    <a:lumMod val="25000"/>
                  </a:schemeClr>
                </a:solidFill>
                <a:latin typeface="HelveticaNeueLT Std" panose="020B0604020202020204" pitchFamily="34" charset="0"/>
              </a:rPr>
              <a:t> Simulation</a:t>
            </a:r>
          </a:p>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4</a:t>
            </a:r>
            <a:r>
              <a:rPr lang="en-US" sz="1200">
                <a:solidFill>
                  <a:schemeClr val="accent5">
                    <a:lumMod val="25000"/>
                  </a:schemeClr>
                </a:solidFill>
                <a:latin typeface="HelveticaNeueLT Std" panose="020B0604020202020204" pitchFamily="34" charset="0"/>
              </a:rPr>
              <a:t> MOBA</a:t>
            </a:r>
          </a:p>
        </p:txBody>
      </p:sp>
      <p:sp>
        <p:nvSpPr>
          <p:cNvPr id="170" name="QuadreDeText 169">
            <a:extLst>
              <a:ext uri="{FF2B5EF4-FFF2-40B4-BE49-F238E27FC236}">
                <a16:creationId xmlns:a16="http://schemas.microsoft.com/office/drawing/2014/main" id="{A8BC5513-F3B6-2402-A2E2-792F4AE6BD42}"/>
              </a:ext>
            </a:extLst>
          </p:cNvPr>
          <p:cNvSpPr txBox="1"/>
          <p:nvPr/>
        </p:nvSpPr>
        <p:spPr>
          <a:xfrm>
            <a:off x="6195124" y="2388424"/>
            <a:ext cx="1440000" cy="525785"/>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5</a:t>
            </a:r>
            <a:r>
              <a:rPr lang="en-US" sz="1200">
                <a:solidFill>
                  <a:schemeClr val="accent5">
                    <a:lumMod val="25000"/>
                  </a:schemeClr>
                </a:solidFill>
                <a:latin typeface="HelveticaNeueLT Std" panose="020B0604020202020204" pitchFamily="34" charset="0"/>
              </a:rPr>
              <a:t> Sports</a:t>
            </a:r>
          </a:p>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6</a:t>
            </a:r>
            <a:r>
              <a:rPr lang="en-US" sz="1200">
                <a:solidFill>
                  <a:schemeClr val="accent5">
                    <a:lumMod val="25000"/>
                  </a:schemeClr>
                </a:solidFill>
                <a:latin typeface="HelveticaNeueLT Std" panose="020B0604020202020204" pitchFamily="34" charset="0"/>
              </a:rPr>
              <a:t> Courses</a:t>
            </a:r>
          </a:p>
        </p:txBody>
      </p:sp>
      <p:sp>
        <p:nvSpPr>
          <p:cNvPr id="171" name="QuadreDeText 170">
            <a:extLst>
              <a:ext uri="{FF2B5EF4-FFF2-40B4-BE49-F238E27FC236}">
                <a16:creationId xmlns:a16="http://schemas.microsoft.com/office/drawing/2014/main" id="{4C07EF69-66D8-2612-72F7-ACE65D4011E0}"/>
              </a:ext>
            </a:extLst>
          </p:cNvPr>
          <p:cNvSpPr txBox="1"/>
          <p:nvPr/>
        </p:nvSpPr>
        <p:spPr>
          <a:xfrm>
            <a:off x="7754291" y="2390544"/>
            <a:ext cx="1440000" cy="525785"/>
          </a:xfrm>
          <a:prstGeom prst="rect">
            <a:avLst/>
          </a:prstGeom>
          <a:noFill/>
        </p:spPr>
        <p:txBody>
          <a:bodyPr wrap="square">
            <a:spAutoFit/>
          </a:bodyPr>
          <a:lstStyle/>
          <a:p>
            <a:pPr marL="0" lvl="1">
              <a:spcAft>
                <a:spcPts val="500"/>
              </a:spcAft>
              <a:defRPr/>
            </a:pPr>
            <a:r>
              <a:rPr lang="en-US" sz="1200" b="1">
                <a:solidFill>
                  <a:schemeClr val="tx2"/>
                </a:solidFill>
                <a:latin typeface="HelveticaNeueLT Std" panose="020B0604020202020204" pitchFamily="34" charset="0"/>
              </a:rPr>
              <a:t>7 </a:t>
            </a:r>
            <a:r>
              <a:rPr lang="en-US" sz="1200">
                <a:solidFill>
                  <a:schemeClr val="accent5">
                    <a:lumMod val="25000"/>
                  </a:schemeClr>
                </a:solidFill>
                <a:latin typeface="HelveticaNeueLT Std" panose="020B0604020202020204" pitchFamily="34" charset="0"/>
              </a:rPr>
              <a:t>Battle royale</a:t>
            </a:r>
          </a:p>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8 </a:t>
            </a:r>
            <a:r>
              <a:rPr lang="en-US" sz="1200">
                <a:solidFill>
                  <a:schemeClr val="accent5">
                    <a:lumMod val="25000"/>
                  </a:schemeClr>
                </a:solidFill>
                <a:latin typeface="HelveticaNeueLT Std" panose="020B0604020202020204" pitchFamily="34" charset="0"/>
              </a:rPr>
              <a:t>Strategy</a:t>
            </a:r>
          </a:p>
        </p:txBody>
      </p:sp>
      <p:sp>
        <p:nvSpPr>
          <p:cNvPr id="184" name="QuadreDeText 183">
            <a:extLst>
              <a:ext uri="{FF2B5EF4-FFF2-40B4-BE49-F238E27FC236}">
                <a16:creationId xmlns:a16="http://schemas.microsoft.com/office/drawing/2014/main" id="{0DA89B45-BD52-2C20-850A-3FC40ADECEE3}"/>
              </a:ext>
            </a:extLst>
          </p:cNvPr>
          <p:cNvSpPr txBox="1"/>
          <p:nvPr/>
        </p:nvSpPr>
        <p:spPr>
          <a:xfrm>
            <a:off x="9313458" y="2390545"/>
            <a:ext cx="1440000" cy="525785"/>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9</a:t>
            </a:r>
            <a:r>
              <a:rPr lang="en-US" sz="1200">
                <a:solidFill>
                  <a:schemeClr val="accent5">
                    <a:lumMod val="25000"/>
                  </a:schemeClr>
                </a:solidFill>
                <a:latin typeface="HelveticaNeueLT Std" panose="020B0604020202020204" pitchFamily="34" charset="0"/>
              </a:rPr>
              <a:t> Puzzles</a:t>
            </a:r>
          </a:p>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10</a:t>
            </a:r>
            <a:r>
              <a:rPr lang="en-US" sz="1200">
                <a:solidFill>
                  <a:schemeClr val="accent5">
                    <a:lumMod val="25000"/>
                  </a:schemeClr>
                </a:solidFill>
                <a:latin typeface="HelveticaNeueLT Std" panose="020B0604020202020204" pitchFamily="34" charset="0"/>
              </a:rPr>
              <a:t> Fighting</a:t>
            </a:r>
          </a:p>
        </p:txBody>
      </p:sp>
      <p:sp>
        <p:nvSpPr>
          <p:cNvPr id="146" name="QuadreDeText 145">
            <a:extLst>
              <a:ext uri="{FF2B5EF4-FFF2-40B4-BE49-F238E27FC236}">
                <a16:creationId xmlns:a16="http://schemas.microsoft.com/office/drawing/2014/main" id="{CDF5136F-EB82-C365-D090-4CA95FFD0873}"/>
              </a:ext>
            </a:extLst>
          </p:cNvPr>
          <p:cNvSpPr txBox="1"/>
          <p:nvPr/>
        </p:nvSpPr>
        <p:spPr>
          <a:xfrm>
            <a:off x="619109" y="3015976"/>
            <a:ext cx="955787" cy="738664"/>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b="1" dirty="0">
                <a:solidFill>
                  <a:schemeClr val="tx2"/>
                </a:solidFill>
                <a:latin typeface="HelveticaNeueLT Std" panose="020B0604020202020204" pitchFamily="34" charset="0"/>
              </a:rPr>
              <a:t>25 to 34 years of age</a:t>
            </a:r>
          </a:p>
        </p:txBody>
      </p:sp>
      <p:sp>
        <p:nvSpPr>
          <p:cNvPr id="189" name="QuadreDeText 188">
            <a:extLst>
              <a:ext uri="{FF2B5EF4-FFF2-40B4-BE49-F238E27FC236}">
                <a16:creationId xmlns:a16="http://schemas.microsoft.com/office/drawing/2014/main" id="{951F7F6B-6791-E2E9-0780-F56D74634A16}"/>
              </a:ext>
            </a:extLst>
          </p:cNvPr>
          <p:cNvSpPr txBox="1"/>
          <p:nvPr/>
        </p:nvSpPr>
        <p:spPr>
          <a:xfrm>
            <a:off x="3074140" y="3028266"/>
            <a:ext cx="1440000" cy="710451"/>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dirty="0">
                <a:solidFill>
                  <a:schemeClr val="tx2"/>
                </a:solidFill>
                <a:latin typeface="HelveticaNeueLT Std" panose="020B0604020202020204" pitchFamily="34" charset="0"/>
              </a:rPr>
              <a:t>1</a:t>
            </a:r>
            <a:r>
              <a:rPr lang="en-US" sz="1200" dirty="0">
                <a:solidFill>
                  <a:schemeClr val="accent5">
                    <a:lumMod val="25000"/>
                  </a:schemeClr>
                </a:solidFill>
                <a:latin typeface="HelveticaNeueLT Std" panose="020B0604020202020204" pitchFamily="34" charset="0"/>
              </a:rPr>
              <a:t> Shooter</a:t>
            </a:r>
          </a:p>
          <a:p>
            <a:pPr marL="0" marR="0" lvl="1" indent="0" defTabSz="914400" rtl="0" eaLnBrk="1" fontAlgn="auto" latinLnBrk="0" hangingPunct="1">
              <a:lnSpc>
                <a:spcPct val="100000"/>
              </a:lnSpc>
              <a:spcBef>
                <a:spcPts val="0"/>
              </a:spcBef>
              <a:spcAft>
                <a:spcPts val="500"/>
              </a:spcAft>
              <a:buClrTx/>
              <a:buSzTx/>
              <a:buFontTx/>
              <a:buNone/>
              <a:tabLst/>
              <a:defRPr/>
            </a:pPr>
            <a:r>
              <a:rPr lang="en-US" sz="1200" b="1" dirty="0">
                <a:solidFill>
                  <a:schemeClr val="tx2"/>
                </a:solidFill>
                <a:latin typeface="HelveticaNeueLT Std" panose="020B0604020202020204" pitchFamily="34" charset="0"/>
              </a:rPr>
              <a:t>2</a:t>
            </a:r>
            <a:r>
              <a:rPr lang="en-US" sz="1200" dirty="0">
                <a:solidFill>
                  <a:schemeClr val="accent5">
                    <a:lumMod val="25000"/>
                  </a:schemeClr>
                </a:solidFill>
                <a:latin typeface="HelveticaNeueLT Std" panose="020B0604020202020204" pitchFamily="34" charset="0"/>
              </a:rPr>
              <a:t> Action and adventure</a:t>
            </a:r>
          </a:p>
        </p:txBody>
      </p:sp>
      <p:sp>
        <p:nvSpPr>
          <p:cNvPr id="190" name="QuadreDeText 189">
            <a:extLst>
              <a:ext uri="{FF2B5EF4-FFF2-40B4-BE49-F238E27FC236}">
                <a16:creationId xmlns:a16="http://schemas.microsoft.com/office/drawing/2014/main" id="{803EA650-41B9-7A80-DCAA-9FCACC211B90}"/>
              </a:ext>
            </a:extLst>
          </p:cNvPr>
          <p:cNvSpPr txBox="1"/>
          <p:nvPr/>
        </p:nvSpPr>
        <p:spPr>
          <a:xfrm>
            <a:off x="4633307" y="3027162"/>
            <a:ext cx="1440000" cy="525785"/>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3</a:t>
            </a:r>
            <a:r>
              <a:rPr lang="en-US" sz="1200">
                <a:solidFill>
                  <a:schemeClr val="accent5">
                    <a:lumMod val="25000"/>
                  </a:schemeClr>
                </a:solidFill>
                <a:latin typeface="HelveticaNeueLT Std" panose="020B0604020202020204" pitchFamily="34" charset="0"/>
              </a:rPr>
              <a:t> Courses</a:t>
            </a:r>
          </a:p>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4</a:t>
            </a:r>
            <a:r>
              <a:rPr lang="en-US" sz="1200">
                <a:solidFill>
                  <a:schemeClr val="accent5">
                    <a:lumMod val="25000"/>
                  </a:schemeClr>
                </a:solidFill>
                <a:latin typeface="HelveticaNeueLT Std" panose="020B0604020202020204" pitchFamily="34" charset="0"/>
              </a:rPr>
              <a:t> Sports</a:t>
            </a:r>
          </a:p>
        </p:txBody>
      </p:sp>
      <p:sp>
        <p:nvSpPr>
          <p:cNvPr id="191" name="QuadreDeText 190">
            <a:extLst>
              <a:ext uri="{FF2B5EF4-FFF2-40B4-BE49-F238E27FC236}">
                <a16:creationId xmlns:a16="http://schemas.microsoft.com/office/drawing/2014/main" id="{F58313C1-5D8A-C774-2386-46CF97FC2EEB}"/>
              </a:ext>
            </a:extLst>
          </p:cNvPr>
          <p:cNvSpPr txBox="1"/>
          <p:nvPr/>
        </p:nvSpPr>
        <p:spPr>
          <a:xfrm>
            <a:off x="6195124" y="3025041"/>
            <a:ext cx="1440000" cy="525785"/>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5</a:t>
            </a:r>
            <a:r>
              <a:rPr lang="en-US" sz="1200">
                <a:solidFill>
                  <a:schemeClr val="accent5">
                    <a:lumMod val="25000"/>
                  </a:schemeClr>
                </a:solidFill>
                <a:latin typeface="HelveticaNeueLT Std" panose="020B0604020202020204" pitchFamily="34" charset="0"/>
              </a:rPr>
              <a:t> MOBA</a:t>
            </a:r>
          </a:p>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6</a:t>
            </a:r>
            <a:r>
              <a:rPr lang="en-US" sz="1200">
                <a:solidFill>
                  <a:schemeClr val="accent5">
                    <a:lumMod val="25000"/>
                  </a:schemeClr>
                </a:solidFill>
                <a:latin typeface="HelveticaNeueLT Std" panose="020B0604020202020204" pitchFamily="34" charset="0"/>
              </a:rPr>
              <a:t> Simulation</a:t>
            </a:r>
          </a:p>
        </p:txBody>
      </p:sp>
      <p:sp>
        <p:nvSpPr>
          <p:cNvPr id="192" name="QuadreDeText 191">
            <a:extLst>
              <a:ext uri="{FF2B5EF4-FFF2-40B4-BE49-F238E27FC236}">
                <a16:creationId xmlns:a16="http://schemas.microsoft.com/office/drawing/2014/main" id="{D8E17170-00E2-AEA4-A719-3867AC49505C}"/>
              </a:ext>
            </a:extLst>
          </p:cNvPr>
          <p:cNvSpPr txBox="1"/>
          <p:nvPr/>
        </p:nvSpPr>
        <p:spPr>
          <a:xfrm>
            <a:off x="7754291" y="3027161"/>
            <a:ext cx="1440000" cy="525600"/>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7</a:t>
            </a:r>
            <a:r>
              <a:rPr lang="en-US" sz="1200">
                <a:solidFill>
                  <a:schemeClr val="accent5">
                    <a:lumMod val="25000"/>
                  </a:schemeClr>
                </a:solidFill>
                <a:latin typeface="HelveticaNeueLT Std" panose="020B0604020202020204" pitchFamily="34" charset="0"/>
              </a:rPr>
              <a:t> Strategy</a:t>
            </a:r>
          </a:p>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8</a:t>
            </a:r>
            <a:r>
              <a:rPr lang="en-US" sz="1200">
                <a:solidFill>
                  <a:schemeClr val="accent5">
                    <a:lumMod val="25000"/>
                  </a:schemeClr>
                </a:solidFill>
                <a:latin typeface="HelveticaNeueLT Std" panose="020B0604020202020204" pitchFamily="34" charset="0"/>
              </a:rPr>
              <a:t> Puzzles</a:t>
            </a:r>
          </a:p>
        </p:txBody>
      </p:sp>
      <p:sp>
        <p:nvSpPr>
          <p:cNvPr id="193" name="QuadreDeText 192">
            <a:extLst>
              <a:ext uri="{FF2B5EF4-FFF2-40B4-BE49-F238E27FC236}">
                <a16:creationId xmlns:a16="http://schemas.microsoft.com/office/drawing/2014/main" id="{2F7616CA-BF95-41ED-2CA8-E9D0DBDE287F}"/>
              </a:ext>
            </a:extLst>
          </p:cNvPr>
          <p:cNvSpPr txBox="1"/>
          <p:nvPr/>
        </p:nvSpPr>
        <p:spPr>
          <a:xfrm>
            <a:off x="9313456" y="3027162"/>
            <a:ext cx="1832379" cy="525785"/>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9</a:t>
            </a:r>
            <a:r>
              <a:rPr lang="en-US" sz="1200">
                <a:solidFill>
                  <a:schemeClr val="accent5">
                    <a:lumMod val="25000"/>
                  </a:schemeClr>
                </a:solidFill>
                <a:latin typeface="HelveticaNeueLT Std" panose="020B0604020202020204" pitchFamily="34" charset="0"/>
              </a:rPr>
              <a:t> Fighting</a:t>
            </a:r>
          </a:p>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10</a:t>
            </a:r>
            <a:r>
              <a:rPr lang="en-US" sz="1200">
                <a:solidFill>
                  <a:schemeClr val="accent5">
                    <a:lumMod val="25000"/>
                  </a:schemeClr>
                </a:solidFill>
                <a:latin typeface="HelveticaNeueLT Std" panose="020B0604020202020204" pitchFamily="34" charset="0"/>
              </a:rPr>
              <a:t> Action (platforms)</a:t>
            </a:r>
          </a:p>
        </p:txBody>
      </p:sp>
      <p:sp>
        <p:nvSpPr>
          <p:cNvPr id="148" name="QuadreDeText 147">
            <a:extLst>
              <a:ext uri="{FF2B5EF4-FFF2-40B4-BE49-F238E27FC236}">
                <a16:creationId xmlns:a16="http://schemas.microsoft.com/office/drawing/2014/main" id="{D64A181D-EBBC-53B0-7EBD-243D7B89F056}"/>
              </a:ext>
            </a:extLst>
          </p:cNvPr>
          <p:cNvSpPr txBox="1"/>
          <p:nvPr/>
        </p:nvSpPr>
        <p:spPr>
          <a:xfrm>
            <a:off x="619109" y="3650630"/>
            <a:ext cx="954723" cy="738664"/>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b="1" dirty="0">
                <a:solidFill>
                  <a:schemeClr val="tx2"/>
                </a:solidFill>
                <a:latin typeface="HelveticaNeueLT Std" panose="020B0604020202020204" pitchFamily="34" charset="0"/>
              </a:rPr>
              <a:t>35 to 44 years of age</a:t>
            </a:r>
          </a:p>
        </p:txBody>
      </p:sp>
      <p:sp>
        <p:nvSpPr>
          <p:cNvPr id="194" name="QuadreDeText 193">
            <a:extLst>
              <a:ext uri="{FF2B5EF4-FFF2-40B4-BE49-F238E27FC236}">
                <a16:creationId xmlns:a16="http://schemas.microsoft.com/office/drawing/2014/main" id="{4A48EAE9-9F70-E772-3CEE-FBDB973A965B}"/>
              </a:ext>
            </a:extLst>
          </p:cNvPr>
          <p:cNvSpPr txBox="1"/>
          <p:nvPr/>
        </p:nvSpPr>
        <p:spPr>
          <a:xfrm>
            <a:off x="3074140" y="3658173"/>
            <a:ext cx="1440000" cy="710451"/>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dirty="0">
                <a:solidFill>
                  <a:schemeClr val="tx2"/>
                </a:solidFill>
                <a:latin typeface="HelveticaNeueLT Std" panose="020B0604020202020204" pitchFamily="34" charset="0"/>
              </a:rPr>
              <a:t>1</a:t>
            </a:r>
            <a:r>
              <a:rPr lang="en-US" sz="1200" dirty="0">
                <a:solidFill>
                  <a:schemeClr val="accent5">
                    <a:lumMod val="25000"/>
                  </a:schemeClr>
                </a:solidFill>
                <a:latin typeface="HelveticaNeueLT Std" panose="020B0604020202020204" pitchFamily="34" charset="0"/>
              </a:rPr>
              <a:t> Shooter</a:t>
            </a:r>
          </a:p>
          <a:p>
            <a:pPr marL="0" marR="0" lvl="1" indent="0" defTabSz="914400" rtl="0" eaLnBrk="1" fontAlgn="auto" latinLnBrk="0" hangingPunct="1">
              <a:lnSpc>
                <a:spcPct val="100000"/>
              </a:lnSpc>
              <a:spcBef>
                <a:spcPts val="0"/>
              </a:spcBef>
              <a:spcAft>
                <a:spcPts val="500"/>
              </a:spcAft>
              <a:buClrTx/>
              <a:buSzTx/>
              <a:buFontTx/>
              <a:buNone/>
              <a:tabLst/>
              <a:defRPr/>
            </a:pPr>
            <a:r>
              <a:rPr lang="en-US" sz="1200" b="1" dirty="0">
                <a:solidFill>
                  <a:schemeClr val="tx2"/>
                </a:solidFill>
                <a:latin typeface="HelveticaNeueLT Std" panose="020B0604020202020204" pitchFamily="34" charset="0"/>
              </a:rPr>
              <a:t>2</a:t>
            </a:r>
            <a:r>
              <a:rPr lang="en-US" sz="1200" dirty="0">
                <a:solidFill>
                  <a:schemeClr val="accent5">
                    <a:lumMod val="25000"/>
                  </a:schemeClr>
                </a:solidFill>
                <a:latin typeface="HelveticaNeueLT Std" panose="020B0604020202020204" pitchFamily="34" charset="0"/>
              </a:rPr>
              <a:t> Action and adventure</a:t>
            </a:r>
          </a:p>
        </p:txBody>
      </p:sp>
      <p:sp>
        <p:nvSpPr>
          <p:cNvPr id="195" name="QuadreDeText 194">
            <a:extLst>
              <a:ext uri="{FF2B5EF4-FFF2-40B4-BE49-F238E27FC236}">
                <a16:creationId xmlns:a16="http://schemas.microsoft.com/office/drawing/2014/main" id="{D36C4F8B-A05F-F455-D742-3832636D7967}"/>
              </a:ext>
            </a:extLst>
          </p:cNvPr>
          <p:cNvSpPr txBox="1"/>
          <p:nvPr/>
        </p:nvSpPr>
        <p:spPr>
          <a:xfrm>
            <a:off x="4633307" y="3657069"/>
            <a:ext cx="1440000" cy="525785"/>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3</a:t>
            </a:r>
            <a:r>
              <a:rPr lang="en-US" sz="1200">
                <a:solidFill>
                  <a:schemeClr val="accent5">
                    <a:lumMod val="25000"/>
                  </a:schemeClr>
                </a:solidFill>
                <a:latin typeface="HelveticaNeueLT Std" panose="020B0604020202020204" pitchFamily="34" charset="0"/>
              </a:rPr>
              <a:t> Sports</a:t>
            </a:r>
          </a:p>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4</a:t>
            </a:r>
            <a:r>
              <a:rPr lang="en-US" sz="1200">
                <a:solidFill>
                  <a:schemeClr val="accent5">
                    <a:lumMod val="25000"/>
                  </a:schemeClr>
                </a:solidFill>
                <a:latin typeface="HelveticaNeueLT Std" panose="020B0604020202020204" pitchFamily="34" charset="0"/>
              </a:rPr>
              <a:t> Courses</a:t>
            </a:r>
          </a:p>
        </p:txBody>
      </p:sp>
      <p:sp>
        <p:nvSpPr>
          <p:cNvPr id="196" name="QuadreDeText 195">
            <a:extLst>
              <a:ext uri="{FF2B5EF4-FFF2-40B4-BE49-F238E27FC236}">
                <a16:creationId xmlns:a16="http://schemas.microsoft.com/office/drawing/2014/main" id="{E724E242-0920-7653-9A0B-5C16AD9BF312}"/>
              </a:ext>
            </a:extLst>
          </p:cNvPr>
          <p:cNvSpPr txBox="1"/>
          <p:nvPr/>
        </p:nvSpPr>
        <p:spPr>
          <a:xfrm>
            <a:off x="6195124" y="3654948"/>
            <a:ext cx="1440000" cy="525785"/>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5</a:t>
            </a:r>
            <a:r>
              <a:rPr lang="en-US" sz="1200">
                <a:solidFill>
                  <a:schemeClr val="accent5">
                    <a:lumMod val="25000"/>
                  </a:schemeClr>
                </a:solidFill>
                <a:latin typeface="HelveticaNeueLT Std" panose="020B0604020202020204" pitchFamily="34" charset="0"/>
              </a:rPr>
              <a:t> Puzzles</a:t>
            </a:r>
          </a:p>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6</a:t>
            </a:r>
            <a:r>
              <a:rPr lang="en-US" sz="1200">
                <a:solidFill>
                  <a:schemeClr val="accent5">
                    <a:lumMod val="25000"/>
                  </a:schemeClr>
                </a:solidFill>
                <a:latin typeface="HelveticaNeueLT Std" panose="020B0604020202020204" pitchFamily="34" charset="0"/>
              </a:rPr>
              <a:t> Strategy</a:t>
            </a:r>
          </a:p>
        </p:txBody>
      </p:sp>
      <p:sp>
        <p:nvSpPr>
          <p:cNvPr id="197" name="QuadreDeText 196">
            <a:extLst>
              <a:ext uri="{FF2B5EF4-FFF2-40B4-BE49-F238E27FC236}">
                <a16:creationId xmlns:a16="http://schemas.microsoft.com/office/drawing/2014/main" id="{E383BD6D-F1B0-18E8-50D1-46BDABF41624}"/>
              </a:ext>
            </a:extLst>
          </p:cNvPr>
          <p:cNvSpPr txBox="1"/>
          <p:nvPr/>
        </p:nvSpPr>
        <p:spPr>
          <a:xfrm>
            <a:off x="7754291" y="3657068"/>
            <a:ext cx="1656000" cy="525600"/>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7</a:t>
            </a:r>
            <a:r>
              <a:rPr lang="en-US" sz="1200">
                <a:solidFill>
                  <a:schemeClr val="accent5">
                    <a:lumMod val="25000"/>
                  </a:schemeClr>
                </a:solidFill>
                <a:latin typeface="HelveticaNeueLT Std" panose="020B0604020202020204" pitchFamily="34" charset="0"/>
              </a:rPr>
              <a:t> Simulation</a:t>
            </a:r>
          </a:p>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8</a:t>
            </a:r>
            <a:r>
              <a:rPr lang="en-US" sz="1200">
                <a:solidFill>
                  <a:schemeClr val="accent5">
                    <a:lumMod val="25000"/>
                  </a:schemeClr>
                </a:solidFill>
                <a:latin typeface="HelveticaNeueLT Std" panose="020B0604020202020204" pitchFamily="34" charset="0"/>
              </a:rPr>
              <a:t> Action (platforms)</a:t>
            </a:r>
          </a:p>
        </p:txBody>
      </p:sp>
      <p:sp>
        <p:nvSpPr>
          <p:cNvPr id="198" name="QuadreDeText 197">
            <a:extLst>
              <a:ext uri="{FF2B5EF4-FFF2-40B4-BE49-F238E27FC236}">
                <a16:creationId xmlns:a16="http://schemas.microsoft.com/office/drawing/2014/main" id="{A9957C48-4CF3-F3B7-1847-D50EA8D72C88}"/>
              </a:ext>
            </a:extLst>
          </p:cNvPr>
          <p:cNvSpPr txBox="1"/>
          <p:nvPr/>
        </p:nvSpPr>
        <p:spPr>
          <a:xfrm>
            <a:off x="9313458" y="3657069"/>
            <a:ext cx="1440000" cy="525785"/>
          </a:xfrm>
          <a:prstGeom prst="rect">
            <a:avLst/>
          </a:prstGeom>
          <a:noFill/>
        </p:spPr>
        <p:txBody>
          <a:bodyPr wrap="square">
            <a:spAutoFit/>
          </a:bodyPr>
          <a:lstStyle/>
          <a:p>
            <a:pPr marL="0" lvl="1">
              <a:spcAft>
                <a:spcPts val="500"/>
              </a:spcAft>
              <a:defRPr/>
            </a:pPr>
            <a:r>
              <a:rPr lang="en-US" sz="1200" b="1">
                <a:solidFill>
                  <a:schemeClr val="tx2"/>
                </a:solidFill>
                <a:latin typeface="HelveticaNeueLT Std" panose="020B0604020202020204" pitchFamily="34" charset="0"/>
              </a:rPr>
              <a:t>9</a:t>
            </a:r>
            <a:r>
              <a:rPr lang="en-US" sz="1200">
                <a:solidFill>
                  <a:schemeClr val="accent5">
                    <a:lumMod val="25000"/>
                  </a:schemeClr>
                </a:solidFill>
                <a:latin typeface="HelveticaNeueLT Std" panose="020B0604020202020204" pitchFamily="34" charset="0"/>
              </a:rPr>
              <a:t> MOBA</a:t>
            </a:r>
          </a:p>
          <a:p>
            <a:pPr marL="0" lvl="1">
              <a:spcAft>
                <a:spcPts val="500"/>
              </a:spcAft>
              <a:defRPr/>
            </a:pPr>
            <a:r>
              <a:rPr lang="en-US" sz="1200" b="1">
                <a:solidFill>
                  <a:schemeClr val="tx2"/>
                </a:solidFill>
                <a:latin typeface="HelveticaNeueLT Std" panose="020B0604020202020204" pitchFamily="34" charset="0"/>
              </a:rPr>
              <a:t>10 </a:t>
            </a:r>
            <a:r>
              <a:rPr lang="en-US" sz="1200">
                <a:solidFill>
                  <a:schemeClr val="accent5">
                    <a:lumMod val="25000"/>
                  </a:schemeClr>
                </a:solidFill>
                <a:latin typeface="HelveticaNeueLT Std" panose="020B0604020202020204" pitchFamily="34" charset="0"/>
              </a:rPr>
              <a:t>Fighting</a:t>
            </a:r>
          </a:p>
        </p:txBody>
      </p:sp>
      <p:sp>
        <p:nvSpPr>
          <p:cNvPr id="150" name="QuadreDeText 149">
            <a:extLst>
              <a:ext uri="{FF2B5EF4-FFF2-40B4-BE49-F238E27FC236}">
                <a16:creationId xmlns:a16="http://schemas.microsoft.com/office/drawing/2014/main" id="{B2349E9B-445C-4189-B3B6-9838E318CD9C}"/>
              </a:ext>
            </a:extLst>
          </p:cNvPr>
          <p:cNvSpPr txBox="1"/>
          <p:nvPr/>
        </p:nvSpPr>
        <p:spPr>
          <a:xfrm>
            <a:off x="619109" y="4280668"/>
            <a:ext cx="902855" cy="738664"/>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b="1" dirty="0">
                <a:solidFill>
                  <a:schemeClr val="tx2"/>
                </a:solidFill>
                <a:latin typeface="HelveticaNeueLT Std" panose="020B0604020202020204" pitchFamily="34" charset="0"/>
              </a:rPr>
              <a:t>45 to 54 years of age</a:t>
            </a:r>
          </a:p>
        </p:txBody>
      </p:sp>
      <p:sp>
        <p:nvSpPr>
          <p:cNvPr id="199" name="QuadreDeText 198">
            <a:extLst>
              <a:ext uri="{FF2B5EF4-FFF2-40B4-BE49-F238E27FC236}">
                <a16:creationId xmlns:a16="http://schemas.microsoft.com/office/drawing/2014/main" id="{B1598902-326A-FFBB-EF2B-14BD02A89FA5}"/>
              </a:ext>
            </a:extLst>
          </p:cNvPr>
          <p:cNvSpPr txBox="1"/>
          <p:nvPr/>
        </p:nvSpPr>
        <p:spPr>
          <a:xfrm>
            <a:off x="3074140" y="4295556"/>
            <a:ext cx="1440000" cy="525785"/>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dirty="0">
                <a:solidFill>
                  <a:schemeClr val="tx2"/>
                </a:solidFill>
                <a:latin typeface="HelveticaNeueLT Std" panose="020B0604020202020204" pitchFamily="34" charset="0"/>
              </a:rPr>
              <a:t>1</a:t>
            </a:r>
            <a:r>
              <a:rPr lang="en-US" sz="1200" dirty="0">
                <a:solidFill>
                  <a:schemeClr val="accent5">
                    <a:lumMod val="25000"/>
                  </a:schemeClr>
                </a:solidFill>
                <a:latin typeface="HelveticaNeueLT Std" panose="020B0604020202020204" pitchFamily="34" charset="0"/>
              </a:rPr>
              <a:t> Action and adventure</a:t>
            </a:r>
          </a:p>
          <a:p>
            <a:pPr marL="0" marR="0" lvl="1" indent="0" defTabSz="914400" rtl="0" eaLnBrk="1" fontAlgn="auto" latinLnBrk="0" hangingPunct="1">
              <a:lnSpc>
                <a:spcPct val="100000"/>
              </a:lnSpc>
              <a:spcBef>
                <a:spcPts val="0"/>
              </a:spcBef>
              <a:spcAft>
                <a:spcPts val="500"/>
              </a:spcAft>
              <a:buClrTx/>
              <a:buSzTx/>
              <a:buFontTx/>
              <a:buNone/>
              <a:tabLst/>
              <a:defRPr/>
            </a:pPr>
            <a:r>
              <a:rPr lang="en-US" sz="1200" b="1" dirty="0">
                <a:solidFill>
                  <a:schemeClr val="tx2"/>
                </a:solidFill>
                <a:latin typeface="HelveticaNeueLT Std" panose="020B0604020202020204" pitchFamily="34" charset="0"/>
              </a:rPr>
              <a:t>2 </a:t>
            </a:r>
            <a:r>
              <a:rPr lang="en-US" sz="1200" dirty="0">
                <a:solidFill>
                  <a:schemeClr val="accent5">
                    <a:lumMod val="25000"/>
                  </a:schemeClr>
                </a:solidFill>
                <a:latin typeface="HelveticaNeueLT Std" panose="020B0604020202020204" pitchFamily="34" charset="0"/>
              </a:rPr>
              <a:t>Shooter</a:t>
            </a:r>
          </a:p>
        </p:txBody>
      </p:sp>
      <p:sp>
        <p:nvSpPr>
          <p:cNvPr id="200" name="QuadreDeText 199">
            <a:extLst>
              <a:ext uri="{FF2B5EF4-FFF2-40B4-BE49-F238E27FC236}">
                <a16:creationId xmlns:a16="http://schemas.microsoft.com/office/drawing/2014/main" id="{8CAE7F9C-5C56-488E-9E4E-88231D1D208B}"/>
              </a:ext>
            </a:extLst>
          </p:cNvPr>
          <p:cNvSpPr txBox="1"/>
          <p:nvPr/>
        </p:nvSpPr>
        <p:spPr>
          <a:xfrm>
            <a:off x="4633307" y="4294452"/>
            <a:ext cx="1440000" cy="525785"/>
          </a:xfrm>
          <a:prstGeom prst="rect">
            <a:avLst/>
          </a:prstGeom>
          <a:noFill/>
        </p:spPr>
        <p:txBody>
          <a:bodyPr wrap="square">
            <a:spAutoFit/>
          </a:bodyPr>
          <a:lstStyle/>
          <a:p>
            <a:pPr marL="0" lvl="1">
              <a:spcAft>
                <a:spcPts val="500"/>
              </a:spcAft>
              <a:defRPr/>
            </a:pPr>
            <a:r>
              <a:rPr lang="en-US" sz="1200" b="1">
                <a:solidFill>
                  <a:schemeClr val="tx2"/>
                </a:solidFill>
                <a:latin typeface="HelveticaNeueLT Std" panose="020B0604020202020204" pitchFamily="34" charset="0"/>
              </a:rPr>
              <a:t>3</a:t>
            </a:r>
            <a:r>
              <a:rPr lang="en-US" sz="1200">
                <a:solidFill>
                  <a:schemeClr val="accent5">
                    <a:lumMod val="25000"/>
                  </a:schemeClr>
                </a:solidFill>
                <a:latin typeface="HelveticaNeueLT Std" panose="020B0604020202020204" pitchFamily="34" charset="0"/>
              </a:rPr>
              <a:t> Puzzles</a:t>
            </a:r>
          </a:p>
          <a:p>
            <a:pPr marL="0" lvl="1">
              <a:spcAft>
                <a:spcPts val="500"/>
              </a:spcAft>
              <a:defRPr/>
            </a:pPr>
            <a:r>
              <a:rPr lang="en-US" sz="1200" b="1">
                <a:solidFill>
                  <a:schemeClr val="tx2"/>
                </a:solidFill>
                <a:latin typeface="HelveticaNeueLT Std" panose="020B0604020202020204" pitchFamily="34" charset="0"/>
              </a:rPr>
              <a:t>4</a:t>
            </a:r>
            <a:r>
              <a:rPr lang="en-US" sz="1200">
                <a:solidFill>
                  <a:schemeClr val="accent5">
                    <a:lumMod val="25000"/>
                  </a:schemeClr>
                </a:solidFill>
                <a:latin typeface="HelveticaNeueLT Std" panose="020B0604020202020204" pitchFamily="34" charset="0"/>
              </a:rPr>
              <a:t> Courses</a:t>
            </a:r>
          </a:p>
        </p:txBody>
      </p:sp>
      <p:sp>
        <p:nvSpPr>
          <p:cNvPr id="201" name="QuadreDeText 200">
            <a:extLst>
              <a:ext uri="{FF2B5EF4-FFF2-40B4-BE49-F238E27FC236}">
                <a16:creationId xmlns:a16="http://schemas.microsoft.com/office/drawing/2014/main" id="{362B2283-481C-7846-D0F7-F173947F3C94}"/>
              </a:ext>
            </a:extLst>
          </p:cNvPr>
          <p:cNvSpPr txBox="1"/>
          <p:nvPr/>
        </p:nvSpPr>
        <p:spPr>
          <a:xfrm>
            <a:off x="6195124" y="4292331"/>
            <a:ext cx="1440000" cy="525785"/>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5</a:t>
            </a:r>
            <a:r>
              <a:rPr lang="en-US" sz="1200">
                <a:solidFill>
                  <a:schemeClr val="accent5">
                    <a:lumMod val="25000"/>
                  </a:schemeClr>
                </a:solidFill>
                <a:latin typeface="HelveticaNeueLT Std" panose="020B0604020202020204" pitchFamily="34" charset="0"/>
              </a:rPr>
              <a:t> Sports</a:t>
            </a:r>
          </a:p>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6</a:t>
            </a:r>
            <a:r>
              <a:rPr lang="en-US" sz="1200">
                <a:solidFill>
                  <a:schemeClr val="accent5">
                    <a:lumMod val="25000"/>
                  </a:schemeClr>
                </a:solidFill>
                <a:latin typeface="HelveticaNeueLT Std" panose="020B0604020202020204" pitchFamily="34" charset="0"/>
              </a:rPr>
              <a:t> Strategy</a:t>
            </a:r>
          </a:p>
        </p:txBody>
      </p:sp>
      <p:sp>
        <p:nvSpPr>
          <p:cNvPr id="202" name="QuadreDeText 201">
            <a:extLst>
              <a:ext uri="{FF2B5EF4-FFF2-40B4-BE49-F238E27FC236}">
                <a16:creationId xmlns:a16="http://schemas.microsoft.com/office/drawing/2014/main" id="{5BA4E32C-1B32-61DD-FE06-06CB58FC289C}"/>
              </a:ext>
            </a:extLst>
          </p:cNvPr>
          <p:cNvSpPr txBox="1"/>
          <p:nvPr/>
        </p:nvSpPr>
        <p:spPr>
          <a:xfrm>
            <a:off x="7754291" y="4294451"/>
            <a:ext cx="1656000" cy="525785"/>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7</a:t>
            </a:r>
            <a:r>
              <a:rPr lang="en-US" sz="1200">
                <a:solidFill>
                  <a:schemeClr val="accent5">
                    <a:lumMod val="25000"/>
                  </a:schemeClr>
                </a:solidFill>
                <a:latin typeface="HelveticaNeueLT Std" panose="020B0604020202020204" pitchFamily="34" charset="0"/>
              </a:rPr>
              <a:t> Simulation</a:t>
            </a:r>
          </a:p>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8</a:t>
            </a:r>
            <a:r>
              <a:rPr lang="en-US" sz="1200">
                <a:solidFill>
                  <a:schemeClr val="accent5">
                    <a:lumMod val="25000"/>
                  </a:schemeClr>
                </a:solidFill>
                <a:latin typeface="HelveticaNeueLT Std" panose="020B0604020202020204" pitchFamily="34" charset="0"/>
              </a:rPr>
              <a:t> Action (platforms)</a:t>
            </a:r>
          </a:p>
        </p:txBody>
      </p:sp>
      <p:sp>
        <p:nvSpPr>
          <p:cNvPr id="203" name="QuadreDeText 202">
            <a:extLst>
              <a:ext uri="{FF2B5EF4-FFF2-40B4-BE49-F238E27FC236}">
                <a16:creationId xmlns:a16="http://schemas.microsoft.com/office/drawing/2014/main" id="{5A424249-157A-7FB1-A9F7-9B40DAFAE6B4}"/>
              </a:ext>
            </a:extLst>
          </p:cNvPr>
          <p:cNvSpPr txBox="1"/>
          <p:nvPr/>
        </p:nvSpPr>
        <p:spPr>
          <a:xfrm>
            <a:off x="9313458" y="4294452"/>
            <a:ext cx="1440000" cy="525785"/>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9</a:t>
            </a:r>
            <a:r>
              <a:rPr lang="en-US" sz="1200">
                <a:solidFill>
                  <a:schemeClr val="accent5">
                    <a:lumMod val="25000"/>
                  </a:schemeClr>
                </a:solidFill>
                <a:latin typeface="HelveticaNeueLT Std" panose="020B0604020202020204" pitchFamily="34" charset="0"/>
              </a:rPr>
              <a:t> Fighting</a:t>
            </a:r>
          </a:p>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10</a:t>
            </a:r>
            <a:r>
              <a:rPr lang="en-US" sz="1200">
                <a:solidFill>
                  <a:schemeClr val="accent5">
                    <a:lumMod val="25000"/>
                  </a:schemeClr>
                </a:solidFill>
                <a:latin typeface="HelveticaNeueLT Std" panose="020B0604020202020204" pitchFamily="34" charset="0"/>
              </a:rPr>
              <a:t> MOBA</a:t>
            </a:r>
          </a:p>
        </p:txBody>
      </p:sp>
      <p:sp>
        <p:nvSpPr>
          <p:cNvPr id="152" name="QuadreDeText 151">
            <a:extLst>
              <a:ext uri="{FF2B5EF4-FFF2-40B4-BE49-F238E27FC236}">
                <a16:creationId xmlns:a16="http://schemas.microsoft.com/office/drawing/2014/main" id="{B470D6FF-ECF8-57AA-A431-9F737FF64608}"/>
              </a:ext>
            </a:extLst>
          </p:cNvPr>
          <p:cNvSpPr txBox="1"/>
          <p:nvPr/>
        </p:nvSpPr>
        <p:spPr>
          <a:xfrm>
            <a:off x="623395" y="4913893"/>
            <a:ext cx="898567" cy="738664"/>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b="1" dirty="0">
                <a:solidFill>
                  <a:schemeClr val="tx2"/>
                </a:solidFill>
                <a:latin typeface="HelveticaNeueLT Std" panose="020B0604020202020204" pitchFamily="34" charset="0"/>
              </a:rPr>
              <a:t>55 to 64 years of age</a:t>
            </a:r>
          </a:p>
        </p:txBody>
      </p:sp>
      <p:sp>
        <p:nvSpPr>
          <p:cNvPr id="204" name="QuadreDeText 203">
            <a:extLst>
              <a:ext uri="{FF2B5EF4-FFF2-40B4-BE49-F238E27FC236}">
                <a16:creationId xmlns:a16="http://schemas.microsoft.com/office/drawing/2014/main" id="{526E9DFA-E387-67A2-3A5A-F07A8D513313}"/>
              </a:ext>
            </a:extLst>
          </p:cNvPr>
          <p:cNvSpPr txBox="1"/>
          <p:nvPr/>
        </p:nvSpPr>
        <p:spPr>
          <a:xfrm>
            <a:off x="3074140" y="4929714"/>
            <a:ext cx="1440000" cy="525785"/>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1</a:t>
            </a:r>
            <a:r>
              <a:rPr lang="en-US" sz="1200">
                <a:solidFill>
                  <a:schemeClr val="accent5">
                    <a:lumMod val="25000"/>
                  </a:schemeClr>
                </a:solidFill>
                <a:latin typeface="HelveticaNeueLT Std" panose="020B0604020202020204" pitchFamily="34" charset="0"/>
              </a:rPr>
              <a:t> Action and adventure</a:t>
            </a:r>
          </a:p>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2</a:t>
            </a:r>
            <a:r>
              <a:rPr lang="en-US" sz="1200">
                <a:solidFill>
                  <a:schemeClr val="accent5">
                    <a:lumMod val="25000"/>
                  </a:schemeClr>
                </a:solidFill>
                <a:latin typeface="HelveticaNeueLT Std" panose="020B0604020202020204" pitchFamily="34" charset="0"/>
              </a:rPr>
              <a:t> Shooter</a:t>
            </a:r>
          </a:p>
        </p:txBody>
      </p:sp>
      <p:sp>
        <p:nvSpPr>
          <p:cNvPr id="205" name="QuadreDeText 204">
            <a:extLst>
              <a:ext uri="{FF2B5EF4-FFF2-40B4-BE49-F238E27FC236}">
                <a16:creationId xmlns:a16="http://schemas.microsoft.com/office/drawing/2014/main" id="{74192A3B-B198-EAED-5BE9-275250708440}"/>
              </a:ext>
            </a:extLst>
          </p:cNvPr>
          <p:cNvSpPr txBox="1"/>
          <p:nvPr/>
        </p:nvSpPr>
        <p:spPr>
          <a:xfrm>
            <a:off x="4633307" y="4928610"/>
            <a:ext cx="1440000" cy="525785"/>
          </a:xfrm>
          <a:prstGeom prst="rect">
            <a:avLst/>
          </a:prstGeom>
          <a:noFill/>
        </p:spPr>
        <p:txBody>
          <a:bodyPr wrap="square">
            <a:spAutoFit/>
          </a:bodyPr>
          <a:lstStyle/>
          <a:p>
            <a:pPr marL="0" lvl="1">
              <a:spcAft>
                <a:spcPts val="500"/>
              </a:spcAft>
              <a:defRPr/>
            </a:pPr>
            <a:r>
              <a:rPr lang="en-US" sz="1200" b="1">
                <a:solidFill>
                  <a:schemeClr val="tx2"/>
                </a:solidFill>
                <a:latin typeface="HelveticaNeueLT Std" panose="020B0604020202020204" pitchFamily="34" charset="0"/>
              </a:rPr>
              <a:t>3</a:t>
            </a:r>
            <a:r>
              <a:rPr lang="en-US" sz="1200">
                <a:solidFill>
                  <a:schemeClr val="accent5">
                    <a:lumMod val="25000"/>
                  </a:schemeClr>
                </a:solidFill>
                <a:latin typeface="HelveticaNeueLT Std" panose="020B0604020202020204" pitchFamily="34" charset="0"/>
              </a:rPr>
              <a:t> Puzzles</a:t>
            </a:r>
          </a:p>
          <a:p>
            <a:pPr marL="0" lvl="1">
              <a:spcAft>
                <a:spcPts val="500"/>
              </a:spcAft>
              <a:defRPr/>
            </a:pPr>
            <a:r>
              <a:rPr lang="en-US" sz="1200" b="1">
                <a:solidFill>
                  <a:schemeClr val="tx2"/>
                </a:solidFill>
                <a:latin typeface="HelveticaNeueLT Std" panose="020B0604020202020204" pitchFamily="34" charset="0"/>
              </a:rPr>
              <a:t>4</a:t>
            </a:r>
            <a:r>
              <a:rPr lang="en-US" sz="1200">
                <a:solidFill>
                  <a:schemeClr val="accent5">
                    <a:lumMod val="25000"/>
                  </a:schemeClr>
                </a:solidFill>
                <a:latin typeface="HelveticaNeueLT Std" panose="020B0604020202020204" pitchFamily="34" charset="0"/>
              </a:rPr>
              <a:t> Sports</a:t>
            </a:r>
          </a:p>
        </p:txBody>
      </p:sp>
      <p:sp>
        <p:nvSpPr>
          <p:cNvPr id="206" name="QuadreDeText 205">
            <a:extLst>
              <a:ext uri="{FF2B5EF4-FFF2-40B4-BE49-F238E27FC236}">
                <a16:creationId xmlns:a16="http://schemas.microsoft.com/office/drawing/2014/main" id="{669E46B5-4746-5C94-4B57-DBF8303211EA}"/>
              </a:ext>
            </a:extLst>
          </p:cNvPr>
          <p:cNvSpPr txBox="1"/>
          <p:nvPr/>
        </p:nvSpPr>
        <p:spPr>
          <a:xfrm>
            <a:off x="6195124" y="4926489"/>
            <a:ext cx="1440000" cy="525785"/>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5</a:t>
            </a:r>
            <a:r>
              <a:rPr lang="en-US" sz="1200">
                <a:solidFill>
                  <a:schemeClr val="accent5">
                    <a:lumMod val="25000"/>
                  </a:schemeClr>
                </a:solidFill>
                <a:latin typeface="HelveticaNeueLT Std" panose="020B0604020202020204" pitchFamily="34" charset="0"/>
              </a:rPr>
              <a:t> Courses</a:t>
            </a:r>
          </a:p>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6</a:t>
            </a:r>
            <a:r>
              <a:rPr lang="en-US" sz="1200">
                <a:solidFill>
                  <a:schemeClr val="accent5">
                    <a:lumMod val="25000"/>
                  </a:schemeClr>
                </a:solidFill>
                <a:latin typeface="HelveticaNeueLT Std" panose="020B0604020202020204" pitchFamily="34" charset="0"/>
              </a:rPr>
              <a:t> Simulation</a:t>
            </a:r>
          </a:p>
        </p:txBody>
      </p:sp>
      <p:sp>
        <p:nvSpPr>
          <p:cNvPr id="207" name="QuadreDeText 206">
            <a:extLst>
              <a:ext uri="{FF2B5EF4-FFF2-40B4-BE49-F238E27FC236}">
                <a16:creationId xmlns:a16="http://schemas.microsoft.com/office/drawing/2014/main" id="{5F1C10F7-4760-094D-9D70-541110AEBED1}"/>
              </a:ext>
            </a:extLst>
          </p:cNvPr>
          <p:cNvSpPr txBox="1"/>
          <p:nvPr/>
        </p:nvSpPr>
        <p:spPr>
          <a:xfrm>
            <a:off x="7754291" y="4928609"/>
            <a:ext cx="1656000" cy="525600"/>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7</a:t>
            </a:r>
            <a:r>
              <a:rPr lang="en-US" sz="1200">
                <a:solidFill>
                  <a:schemeClr val="accent5">
                    <a:lumMod val="25000"/>
                  </a:schemeClr>
                </a:solidFill>
                <a:latin typeface="HelveticaNeueLT Std" panose="020B0604020202020204" pitchFamily="34" charset="0"/>
              </a:rPr>
              <a:t> Strategy</a:t>
            </a:r>
          </a:p>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8</a:t>
            </a:r>
            <a:r>
              <a:rPr lang="en-US" sz="1200">
                <a:solidFill>
                  <a:schemeClr val="accent5">
                    <a:lumMod val="25000"/>
                  </a:schemeClr>
                </a:solidFill>
                <a:latin typeface="HelveticaNeueLT Std" panose="020B0604020202020204" pitchFamily="34" charset="0"/>
              </a:rPr>
              <a:t> Action (platforms)</a:t>
            </a:r>
          </a:p>
        </p:txBody>
      </p:sp>
      <p:sp>
        <p:nvSpPr>
          <p:cNvPr id="208" name="QuadreDeText 207">
            <a:extLst>
              <a:ext uri="{FF2B5EF4-FFF2-40B4-BE49-F238E27FC236}">
                <a16:creationId xmlns:a16="http://schemas.microsoft.com/office/drawing/2014/main" id="{B5D0E6FE-E00A-D490-1A33-BB8711D56674}"/>
              </a:ext>
            </a:extLst>
          </p:cNvPr>
          <p:cNvSpPr txBox="1"/>
          <p:nvPr/>
        </p:nvSpPr>
        <p:spPr>
          <a:xfrm>
            <a:off x="9313457" y="4928610"/>
            <a:ext cx="1777817" cy="525785"/>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dirty="0">
                <a:solidFill>
                  <a:schemeClr val="tx2"/>
                </a:solidFill>
                <a:latin typeface="HelveticaNeueLT Std" panose="020B0604020202020204" pitchFamily="34" charset="0"/>
              </a:rPr>
              <a:t>9</a:t>
            </a:r>
            <a:r>
              <a:rPr lang="en-US" sz="1200" dirty="0">
                <a:solidFill>
                  <a:schemeClr val="accent5">
                    <a:lumMod val="25000"/>
                  </a:schemeClr>
                </a:solidFill>
                <a:latin typeface="HelveticaNeueLT Std" panose="020B0604020202020204" pitchFamily="34" charset="0"/>
              </a:rPr>
              <a:t> Board video games</a:t>
            </a:r>
          </a:p>
          <a:p>
            <a:pPr marL="0" marR="0" lvl="1" indent="0" defTabSz="914400" rtl="0" eaLnBrk="1" fontAlgn="auto" latinLnBrk="0" hangingPunct="1">
              <a:lnSpc>
                <a:spcPct val="100000"/>
              </a:lnSpc>
              <a:spcBef>
                <a:spcPts val="0"/>
              </a:spcBef>
              <a:spcAft>
                <a:spcPts val="500"/>
              </a:spcAft>
              <a:buClrTx/>
              <a:buSzTx/>
              <a:buFontTx/>
              <a:buNone/>
              <a:tabLst/>
              <a:defRPr/>
            </a:pPr>
            <a:r>
              <a:rPr lang="en-US" sz="1200" b="1" dirty="0">
                <a:solidFill>
                  <a:schemeClr val="tx2"/>
                </a:solidFill>
                <a:latin typeface="HelveticaNeueLT Std" panose="020B0604020202020204" pitchFamily="34" charset="0"/>
              </a:rPr>
              <a:t>10</a:t>
            </a:r>
            <a:r>
              <a:rPr lang="en-US" sz="1200" dirty="0">
                <a:solidFill>
                  <a:schemeClr val="accent5">
                    <a:lumMod val="25000"/>
                  </a:schemeClr>
                </a:solidFill>
                <a:latin typeface="HelveticaNeueLT Std" panose="020B0604020202020204" pitchFamily="34" charset="0"/>
              </a:rPr>
              <a:t> MOBA</a:t>
            </a:r>
          </a:p>
        </p:txBody>
      </p:sp>
      <p:cxnSp>
        <p:nvCxnSpPr>
          <p:cNvPr id="159" name="Connector recte 158">
            <a:extLst>
              <a:ext uri="{FF2B5EF4-FFF2-40B4-BE49-F238E27FC236}">
                <a16:creationId xmlns:a16="http://schemas.microsoft.com/office/drawing/2014/main" id="{7309B868-FCD9-C8EC-1377-7BB75B992705}"/>
              </a:ext>
              <a:ext uri="{C183D7F6-B498-43B3-948B-1728B52AA6E4}">
                <adec:decorative xmlns:adec="http://schemas.microsoft.com/office/drawing/2017/decorative" xmlns="" val="1"/>
              </a:ext>
            </a:extLst>
          </p:cNvPr>
          <p:cNvCxnSpPr>
            <a:cxnSpLocks/>
          </p:cNvCxnSpPr>
          <p:nvPr/>
        </p:nvCxnSpPr>
        <p:spPr>
          <a:xfrm>
            <a:off x="1573835" y="2383484"/>
            <a:ext cx="0" cy="54000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160" name="Connector recte 159">
            <a:extLst>
              <a:ext uri="{FF2B5EF4-FFF2-40B4-BE49-F238E27FC236}">
                <a16:creationId xmlns:a16="http://schemas.microsoft.com/office/drawing/2014/main" id="{84F74599-B8DA-42C4-5C17-FA1C6988A3DE}"/>
              </a:ext>
              <a:ext uri="{C183D7F6-B498-43B3-948B-1728B52AA6E4}">
                <adec:decorative xmlns:adec="http://schemas.microsoft.com/office/drawing/2017/decorative" xmlns="" val="1"/>
              </a:ext>
            </a:extLst>
          </p:cNvPr>
          <p:cNvCxnSpPr>
            <a:cxnSpLocks/>
          </p:cNvCxnSpPr>
          <p:nvPr/>
        </p:nvCxnSpPr>
        <p:spPr>
          <a:xfrm>
            <a:off x="1573835" y="3011860"/>
            <a:ext cx="0" cy="54000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161" name="Connector recte 160">
            <a:extLst>
              <a:ext uri="{FF2B5EF4-FFF2-40B4-BE49-F238E27FC236}">
                <a16:creationId xmlns:a16="http://schemas.microsoft.com/office/drawing/2014/main" id="{6E0870B8-E78B-A6E6-26BD-0C425A8FEFA2}"/>
              </a:ext>
              <a:ext uri="{C183D7F6-B498-43B3-948B-1728B52AA6E4}">
                <adec:decorative xmlns:adec="http://schemas.microsoft.com/office/drawing/2017/decorative" xmlns="" val="1"/>
              </a:ext>
            </a:extLst>
          </p:cNvPr>
          <p:cNvCxnSpPr>
            <a:cxnSpLocks/>
          </p:cNvCxnSpPr>
          <p:nvPr/>
        </p:nvCxnSpPr>
        <p:spPr>
          <a:xfrm>
            <a:off x="1574897" y="3638171"/>
            <a:ext cx="0" cy="54000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162" name="Connector recte 161">
            <a:extLst>
              <a:ext uri="{FF2B5EF4-FFF2-40B4-BE49-F238E27FC236}">
                <a16:creationId xmlns:a16="http://schemas.microsoft.com/office/drawing/2014/main" id="{73C1B940-6548-B8E4-BA13-9657A74B17D0}"/>
              </a:ext>
              <a:ext uri="{C183D7F6-B498-43B3-948B-1728B52AA6E4}">
                <adec:decorative xmlns:adec="http://schemas.microsoft.com/office/drawing/2017/decorative" xmlns="" val="1"/>
              </a:ext>
            </a:extLst>
          </p:cNvPr>
          <p:cNvCxnSpPr>
            <a:cxnSpLocks/>
          </p:cNvCxnSpPr>
          <p:nvPr/>
        </p:nvCxnSpPr>
        <p:spPr>
          <a:xfrm>
            <a:off x="1574685" y="4264535"/>
            <a:ext cx="0" cy="54000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163" name="Connector recte 162">
            <a:extLst>
              <a:ext uri="{FF2B5EF4-FFF2-40B4-BE49-F238E27FC236}">
                <a16:creationId xmlns:a16="http://schemas.microsoft.com/office/drawing/2014/main" id="{A42A708C-A1A6-D65B-C666-A83C93386FCD}"/>
              </a:ext>
              <a:ext uri="{C183D7F6-B498-43B3-948B-1728B52AA6E4}">
                <adec:decorative xmlns:adec="http://schemas.microsoft.com/office/drawing/2017/decorative" xmlns="" val="1"/>
              </a:ext>
            </a:extLst>
          </p:cNvPr>
          <p:cNvCxnSpPr>
            <a:cxnSpLocks/>
          </p:cNvCxnSpPr>
          <p:nvPr/>
        </p:nvCxnSpPr>
        <p:spPr>
          <a:xfrm>
            <a:off x="1574685" y="4895702"/>
            <a:ext cx="0" cy="54000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grpSp>
        <p:nvGrpSpPr>
          <p:cNvPr id="3" name="Agrupa 2">
            <a:extLst>
              <a:ext uri="{FF2B5EF4-FFF2-40B4-BE49-F238E27FC236}">
                <a16:creationId xmlns:a16="http://schemas.microsoft.com/office/drawing/2014/main" id="{F53040CC-9F57-3D8F-B70B-82849FCC0EDC}"/>
              </a:ext>
              <a:ext uri="{C183D7F6-B498-43B3-948B-1728B52AA6E4}">
                <adec:decorative xmlns:adec="http://schemas.microsoft.com/office/drawing/2017/decorative" xmlns="" val="1"/>
              </a:ext>
            </a:extLst>
          </p:cNvPr>
          <p:cNvGrpSpPr/>
          <p:nvPr/>
        </p:nvGrpSpPr>
        <p:grpSpPr>
          <a:xfrm>
            <a:off x="1822253" y="2386611"/>
            <a:ext cx="1137006" cy="3067955"/>
            <a:chOff x="1822253" y="2386611"/>
            <a:chExt cx="1137006" cy="3067955"/>
          </a:xfrm>
        </p:grpSpPr>
        <p:sp>
          <p:nvSpPr>
            <p:cNvPr id="154" name="Redondear rectángulo de esquina del mismo lado 71">
              <a:extLst>
                <a:ext uri="{FF2B5EF4-FFF2-40B4-BE49-F238E27FC236}">
                  <a16:creationId xmlns:a16="http://schemas.microsoft.com/office/drawing/2014/main" id="{6C6E2CC1-930D-9DF1-6A91-10768820F3B7}"/>
                </a:ext>
                <a:ext uri="{C183D7F6-B498-43B3-948B-1728B52AA6E4}">
                  <adec:decorative xmlns:adec="http://schemas.microsoft.com/office/drawing/2017/decorative" xmlns="" val="1"/>
                </a:ext>
              </a:extLst>
            </p:cNvPr>
            <p:cNvSpPr/>
            <p:nvPr/>
          </p:nvSpPr>
          <p:spPr>
            <a:xfrm>
              <a:off x="1822253" y="2386611"/>
              <a:ext cx="540000" cy="540000"/>
            </a:xfrm>
            <a:prstGeom prst="round2SameRect">
              <a:avLst>
                <a:gd name="adj1" fmla="val 50000"/>
                <a:gd name="adj2" fmla="val 50000"/>
              </a:avLst>
            </a:prstGeom>
            <a:blipFill dpi="0" rotWithShape="0">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55" name="Redondear rectángulo de esquina del mismo lado 71">
              <a:extLst>
                <a:ext uri="{FF2B5EF4-FFF2-40B4-BE49-F238E27FC236}">
                  <a16:creationId xmlns:a16="http://schemas.microsoft.com/office/drawing/2014/main" id="{A9B2885B-CE67-8645-91A0-4F806B9A2E3E}"/>
                </a:ext>
                <a:ext uri="{C183D7F6-B498-43B3-948B-1728B52AA6E4}">
                  <adec:decorative xmlns:adec="http://schemas.microsoft.com/office/drawing/2017/decorative" xmlns="" val="1"/>
                </a:ext>
              </a:extLst>
            </p:cNvPr>
            <p:cNvSpPr/>
            <p:nvPr/>
          </p:nvSpPr>
          <p:spPr>
            <a:xfrm>
              <a:off x="1822253" y="3016649"/>
              <a:ext cx="540000" cy="540000"/>
            </a:xfrm>
            <a:prstGeom prst="round2SameRect">
              <a:avLst>
                <a:gd name="adj1" fmla="val 50000"/>
                <a:gd name="adj2" fmla="val 50000"/>
              </a:avLst>
            </a:prstGeom>
            <a:blipFill dpi="0" rotWithShape="0">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56" name="Redondear rectángulo de esquina del mismo lado 71">
              <a:extLst>
                <a:ext uri="{FF2B5EF4-FFF2-40B4-BE49-F238E27FC236}">
                  <a16:creationId xmlns:a16="http://schemas.microsoft.com/office/drawing/2014/main" id="{F08D6A10-F773-848E-0786-116860F633DA}"/>
                </a:ext>
                <a:ext uri="{C183D7F6-B498-43B3-948B-1728B52AA6E4}">
                  <adec:decorative xmlns:adec="http://schemas.microsoft.com/office/drawing/2017/decorative" xmlns="" val="1"/>
                </a:ext>
              </a:extLst>
            </p:cNvPr>
            <p:cNvSpPr/>
            <p:nvPr/>
          </p:nvSpPr>
          <p:spPr>
            <a:xfrm>
              <a:off x="1822253" y="3651303"/>
              <a:ext cx="540000" cy="540000"/>
            </a:xfrm>
            <a:prstGeom prst="round2SameRect">
              <a:avLst>
                <a:gd name="adj1" fmla="val 50000"/>
                <a:gd name="adj2" fmla="val 50000"/>
              </a:avLst>
            </a:prstGeom>
            <a:blipFill dpi="0" rotWithShape="0">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57" name="Redondear rectángulo de esquina del mismo lado 71">
              <a:extLst>
                <a:ext uri="{FF2B5EF4-FFF2-40B4-BE49-F238E27FC236}">
                  <a16:creationId xmlns:a16="http://schemas.microsoft.com/office/drawing/2014/main" id="{DB0DE846-C6D6-19E9-A014-8C207113F020}"/>
                </a:ext>
                <a:ext uri="{C183D7F6-B498-43B3-948B-1728B52AA6E4}">
                  <adec:decorative xmlns:adec="http://schemas.microsoft.com/office/drawing/2017/decorative" xmlns="" val="1"/>
                </a:ext>
              </a:extLst>
            </p:cNvPr>
            <p:cNvSpPr/>
            <p:nvPr/>
          </p:nvSpPr>
          <p:spPr>
            <a:xfrm>
              <a:off x="1822253" y="4281341"/>
              <a:ext cx="540000" cy="540000"/>
            </a:xfrm>
            <a:prstGeom prst="round2SameRect">
              <a:avLst>
                <a:gd name="adj1" fmla="val 50000"/>
                <a:gd name="adj2" fmla="val 50000"/>
              </a:avLst>
            </a:prstGeom>
            <a:blipFill dpi="0" rotWithShape="0">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58" name="Redondear rectángulo de esquina del mismo lado 71">
              <a:extLst>
                <a:ext uri="{FF2B5EF4-FFF2-40B4-BE49-F238E27FC236}">
                  <a16:creationId xmlns:a16="http://schemas.microsoft.com/office/drawing/2014/main" id="{761979AD-3382-CE44-02A0-6231332B910E}"/>
                </a:ext>
                <a:ext uri="{C183D7F6-B498-43B3-948B-1728B52AA6E4}">
                  <adec:decorative xmlns:adec="http://schemas.microsoft.com/office/drawing/2017/decorative" xmlns="" val="1"/>
                </a:ext>
              </a:extLst>
            </p:cNvPr>
            <p:cNvSpPr/>
            <p:nvPr/>
          </p:nvSpPr>
          <p:spPr>
            <a:xfrm>
              <a:off x="1826539" y="4914566"/>
              <a:ext cx="540000" cy="540000"/>
            </a:xfrm>
            <a:prstGeom prst="round2SameRect">
              <a:avLst>
                <a:gd name="adj1" fmla="val 50000"/>
                <a:gd name="adj2" fmla="val 50000"/>
              </a:avLst>
            </a:prstGeom>
            <a:blipFill dpi="0" rotWithShape="0">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64" name="Redondear rectángulo de esquina del mismo lado 71">
              <a:extLst>
                <a:ext uri="{FF2B5EF4-FFF2-40B4-BE49-F238E27FC236}">
                  <a16:creationId xmlns:a16="http://schemas.microsoft.com/office/drawing/2014/main" id="{2C3F4E1E-B6AE-AB64-0BBE-8B9058ED4A93}"/>
                </a:ext>
                <a:ext uri="{C183D7F6-B498-43B3-948B-1728B52AA6E4}">
                  <adec:decorative xmlns:adec="http://schemas.microsoft.com/office/drawing/2017/decorative" xmlns="" val="1"/>
                </a:ext>
              </a:extLst>
            </p:cNvPr>
            <p:cNvSpPr/>
            <p:nvPr/>
          </p:nvSpPr>
          <p:spPr>
            <a:xfrm>
              <a:off x="2414973" y="2386611"/>
              <a:ext cx="540000" cy="540000"/>
            </a:xfrm>
            <a:prstGeom prst="round2SameRect">
              <a:avLst>
                <a:gd name="adj1" fmla="val 50000"/>
                <a:gd name="adj2" fmla="val 50000"/>
              </a:avLst>
            </a:prstGeom>
            <a:blipFill dpi="0" rotWithShape="0">
              <a:blip r:embed="rId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65" name="Redondear rectángulo de esquina del mismo lado 71">
              <a:extLst>
                <a:ext uri="{FF2B5EF4-FFF2-40B4-BE49-F238E27FC236}">
                  <a16:creationId xmlns:a16="http://schemas.microsoft.com/office/drawing/2014/main" id="{EC0FF6F4-436D-D224-BBBC-3BA725CD684B}"/>
                </a:ext>
                <a:ext uri="{C183D7F6-B498-43B3-948B-1728B52AA6E4}">
                  <adec:decorative xmlns:adec="http://schemas.microsoft.com/office/drawing/2017/decorative" xmlns="" val="1"/>
                </a:ext>
              </a:extLst>
            </p:cNvPr>
            <p:cNvSpPr/>
            <p:nvPr/>
          </p:nvSpPr>
          <p:spPr>
            <a:xfrm>
              <a:off x="2414973" y="3016649"/>
              <a:ext cx="540000" cy="540000"/>
            </a:xfrm>
            <a:prstGeom prst="round2SameRect">
              <a:avLst>
                <a:gd name="adj1" fmla="val 50000"/>
                <a:gd name="adj2" fmla="val 50000"/>
              </a:avLst>
            </a:prstGeom>
            <a:blipFill dpi="0" rotWithShape="0">
              <a:blip r:embed="rId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66" name="Redondear rectángulo de esquina del mismo lado 71">
              <a:extLst>
                <a:ext uri="{FF2B5EF4-FFF2-40B4-BE49-F238E27FC236}">
                  <a16:creationId xmlns:a16="http://schemas.microsoft.com/office/drawing/2014/main" id="{E8DB5F33-DC17-EFE2-716B-3C1D45D523B0}"/>
                </a:ext>
                <a:ext uri="{C183D7F6-B498-43B3-948B-1728B52AA6E4}">
                  <adec:decorative xmlns:adec="http://schemas.microsoft.com/office/drawing/2017/decorative" xmlns="" val="1"/>
                </a:ext>
              </a:extLst>
            </p:cNvPr>
            <p:cNvSpPr/>
            <p:nvPr/>
          </p:nvSpPr>
          <p:spPr>
            <a:xfrm>
              <a:off x="2414973" y="3651303"/>
              <a:ext cx="540000" cy="540000"/>
            </a:xfrm>
            <a:prstGeom prst="round2SameRect">
              <a:avLst>
                <a:gd name="adj1" fmla="val 50000"/>
                <a:gd name="adj2" fmla="val 50000"/>
              </a:avLst>
            </a:prstGeom>
            <a:blipFill dpi="0" rotWithShape="0">
              <a:blip r:embed="rId9"/>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67" name="Redondear rectángulo de esquina del mismo lado 71">
              <a:extLst>
                <a:ext uri="{FF2B5EF4-FFF2-40B4-BE49-F238E27FC236}">
                  <a16:creationId xmlns:a16="http://schemas.microsoft.com/office/drawing/2014/main" id="{DC7AB03B-1B4F-B205-8733-BE505758082E}"/>
                </a:ext>
                <a:ext uri="{C183D7F6-B498-43B3-948B-1728B52AA6E4}">
                  <adec:decorative xmlns:adec="http://schemas.microsoft.com/office/drawing/2017/decorative" xmlns="" val="1"/>
                </a:ext>
              </a:extLst>
            </p:cNvPr>
            <p:cNvSpPr/>
            <p:nvPr/>
          </p:nvSpPr>
          <p:spPr>
            <a:xfrm>
              <a:off x="2414973" y="4281341"/>
              <a:ext cx="540000" cy="540000"/>
            </a:xfrm>
            <a:prstGeom prst="round2SameRect">
              <a:avLst>
                <a:gd name="adj1" fmla="val 50000"/>
                <a:gd name="adj2" fmla="val 50000"/>
              </a:avLst>
            </a:prstGeom>
            <a:blipFill dpi="0" rotWithShape="0">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68" name="Redondear rectángulo de esquina del mismo lado 71">
              <a:extLst>
                <a:ext uri="{FF2B5EF4-FFF2-40B4-BE49-F238E27FC236}">
                  <a16:creationId xmlns:a16="http://schemas.microsoft.com/office/drawing/2014/main" id="{16ED7139-A5D2-5467-7885-0FB0560F4AAF}"/>
                </a:ext>
                <a:ext uri="{C183D7F6-B498-43B3-948B-1728B52AA6E4}">
                  <adec:decorative xmlns:adec="http://schemas.microsoft.com/office/drawing/2017/decorative" xmlns="" val="1"/>
                </a:ext>
              </a:extLst>
            </p:cNvPr>
            <p:cNvSpPr/>
            <p:nvPr/>
          </p:nvSpPr>
          <p:spPr>
            <a:xfrm>
              <a:off x="2419259" y="4914566"/>
              <a:ext cx="540000" cy="540000"/>
            </a:xfrm>
            <a:prstGeom prst="round2SameRect">
              <a:avLst>
                <a:gd name="adj1" fmla="val 50000"/>
                <a:gd name="adj2" fmla="val 50000"/>
              </a:avLst>
            </a:prstGeom>
            <a:blipFill dpi="0" rotWithShape="0">
              <a:blip r:embed="rId1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4" name="CuadroTexto 32">
            <a:extLst>
              <a:ext uri="{FF2B5EF4-FFF2-40B4-BE49-F238E27FC236}">
                <a16:creationId xmlns:a16="http://schemas.microsoft.com/office/drawing/2014/main" id="{F8C9DE6E-6844-1879-4170-C37D84E2AE10}"/>
              </a:ext>
            </a:extLst>
          </p:cNvPr>
          <p:cNvSpPr txBox="1"/>
          <p:nvPr/>
        </p:nvSpPr>
        <p:spPr>
          <a:xfrm>
            <a:off x="630236" y="5737878"/>
            <a:ext cx="11009093" cy="461665"/>
          </a:xfrm>
          <a:prstGeom prst="rect">
            <a:avLst/>
          </a:prstGeom>
        </p:spPr>
        <p:txBody>
          <a:bodyPr wrap="square">
            <a:spAutoFit/>
          </a:bodyPr>
          <a:lstStyle>
            <a:defPPr>
              <a:defRPr lang="es-ES"/>
            </a:defPPr>
            <a:lvl1pPr algn="r">
              <a:defRPr sz="1200" b="1" i="1">
                <a:solidFill>
                  <a:srgbClr val="424242"/>
                </a:solidFill>
                <a:latin typeface="HelveticaNeueLT Std" panose="020B0604020202020204" pitchFamily="34" charset="0"/>
              </a:defRPr>
            </a:lvl1pPr>
          </a:lstStyle>
          <a:p>
            <a:r>
              <a:rPr lang="en-US">
                <a:solidFill>
                  <a:schemeClr val="accent5">
                    <a:lumMod val="25000"/>
                  </a:schemeClr>
                </a:solidFill>
              </a:rPr>
              <a:t>Note: </a:t>
            </a:r>
            <a:r>
              <a:rPr lang="en-US" b="0">
                <a:solidFill>
                  <a:schemeClr val="accent5">
                    <a:lumMod val="25000"/>
                  </a:schemeClr>
                </a:solidFill>
              </a:rPr>
              <a:t>MOBA stands for Multiplayer Online Battle Arena </a:t>
            </a:r>
          </a:p>
          <a:p>
            <a:r>
              <a:rPr lang="en-US">
                <a:solidFill>
                  <a:schemeClr val="accent5">
                    <a:lumMod val="25000"/>
                  </a:schemeClr>
                </a:solidFill>
              </a:rPr>
              <a:t>Source: </a:t>
            </a:r>
            <a:r>
              <a:rPr lang="en-US" b="0">
                <a:solidFill>
                  <a:schemeClr val="accent5">
                    <a:lumMod val="25000"/>
                  </a:schemeClr>
                </a:solidFill>
              </a:rPr>
              <a:t>ACCIÓ, based on Digital 2023: Global Overview Report</a:t>
            </a:r>
          </a:p>
        </p:txBody>
      </p:sp>
    </p:spTree>
    <p:extLst>
      <p:ext uri="{BB962C8B-B14F-4D97-AF65-F5344CB8AC3E}">
        <p14:creationId xmlns:p14="http://schemas.microsoft.com/office/powerpoint/2010/main" val="3409199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9672343C-82B5-5F67-6070-6D94A808C456}"/>
              </a:ext>
            </a:extLst>
          </p:cNvPr>
          <p:cNvSpPr>
            <a:spLocks noGrp="1"/>
          </p:cNvSpPr>
          <p:nvPr>
            <p:ph type="title"/>
          </p:nvPr>
        </p:nvSpPr>
        <p:spPr/>
        <p:txBody>
          <a:bodyPr/>
          <a:lstStyle/>
          <a:p>
            <a:r>
              <a:rPr lang="en-US" sz="2000"/>
              <a:t>eSports have become a central component of the online video game culture</a:t>
            </a:r>
            <a:r>
              <a:rPr lang="en-US" sz="2000" i="1"/>
              <a:t> </a:t>
            </a:r>
            <a:r>
              <a:rPr lang="en-US" sz="2000"/>
              <a:t>(I)</a:t>
            </a:r>
          </a:p>
        </p:txBody>
      </p:sp>
      <p:sp>
        <p:nvSpPr>
          <p:cNvPr id="23" name="Rectangle 22">
            <a:extLst>
              <a:ext uri="{FF2B5EF4-FFF2-40B4-BE49-F238E27FC236}">
                <a16:creationId xmlns:a16="http://schemas.microsoft.com/office/drawing/2014/main" id="{67AB2804-1C52-837B-E39A-53F1B7735FD5}"/>
              </a:ext>
              <a:ext uri="{C183D7F6-B498-43B3-948B-1728B52AA6E4}">
                <adec:decorative xmlns:adec="http://schemas.microsoft.com/office/drawing/2017/decorative" xmlns="" val="1"/>
              </a:ext>
            </a:extLst>
          </p:cNvPr>
          <p:cNvSpPr/>
          <p:nvPr/>
        </p:nvSpPr>
        <p:spPr>
          <a:xfrm>
            <a:off x="622300" y="968375"/>
            <a:ext cx="10937969" cy="97529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pic>
        <p:nvPicPr>
          <p:cNvPr id="25" name="Imatge 24">
            <a:extLst>
              <a:ext uri="{FF2B5EF4-FFF2-40B4-BE49-F238E27FC236}">
                <a16:creationId xmlns:a16="http://schemas.microsoft.com/office/drawing/2014/main" id="{394C1787-8696-A8B0-D24F-7AA0B9C07EDD}"/>
              </a:ext>
              <a:ext uri="{C183D7F6-B498-43B3-948B-1728B52AA6E4}">
                <adec:decorative xmlns:adec="http://schemas.microsoft.com/office/drawing/2017/decorative" xmlns="" val="1"/>
              </a:ext>
            </a:extLst>
          </p:cNvPr>
          <p:cNvPicPr>
            <a:picLocks noChangeAspect="1"/>
          </p:cNvPicPr>
          <p:nvPr/>
        </p:nvPicPr>
        <p:blipFill>
          <a:blip r:embed="rId2"/>
          <a:stretch>
            <a:fillRect/>
          </a:stretch>
        </p:blipFill>
        <p:spPr>
          <a:xfrm>
            <a:off x="813310" y="1184772"/>
            <a:ext cx="540000" cy="540000"/>
          </a:xfrm>
          <a:prstGeom prst="rect">
            <a:avLst/>
          </a:prstGeom>
        </p:spPr>
      </p:pic>
      <p:sp>
        <p:nvSpPr>
          <p:cNvPr id="24" name="Contenidor de text 2">
            <a:extLst>
              <a:ext uri="{FF2B5EF4-FFF2-40B4-BE49-F238E27FC236}">
                <a16:creationId xmlns:a16="http://schemas.microsoft.com/office/drawing/2014/main" id="{97868DD2-5FA5-A3F1-036E-A9C68732D4F4}"/>
              </a:ext>
            </a:extLst>
          </p:cNvPr>
          <p:cNvSpPr txBox="1">
            <a:spLocks/>
          </p:cNvSpPr>
          <p:nvPr/>
        </p:nvSpPr>
        <p:spPr>
          <a:xfrm>
            <a:off x="1544320" y="1134786"/>
            <a:ext cx="9805166" cy="639973"/>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5">
                    <a:lumMod val="25000"/>
                  </a:schemeClr>
                </a:solidFill>
                <a:latin typeface="HelveticaNeueLT Std" panose="020B0604020202020204" pitchFamily="34" charset="0"/>
              </a:rPr>
              <a:t>eSports are </a:t>
            </a:r>
            <a:r>
              <a:rPr lang="en-US" b="1" dirty="0">
                <a:solidFill>
                  <a:srgbClr val="4A00D0"/>
                </a:solidFill>
                <a:latin typeface="HelveticaNeueLT Std" panose="020B0604020202020204" pitchFamily="34" charset="0"/>
              </a:rPr>
              <a:t>organized multi-player video game competitions involving professional players, either as individuals or in teams</a:t>
            </a:r>
            <a:r>
              <a:rPr lang="en-US" dirty="0">
                <a:solidFill>
                  <a:schemeClr val="accent5">
                    <a:lumMod val="25000"/>
                  </a:schemeClr>
                </a:solidFill>
                <a:latin typeface="HelveticaNeueLT Std" panose="020B0604020202020204" pitchFamily="34" charset="0"/>
              </a:rPr>
              <a:t>. The boom in the number of professional players and the increase in the popularity of live broadcasts of eSport events has led to the creation of tournaments and leagues.</a:t>
            </a:r>
          </a:p>
        </p:txBody>
      </p:sp>
      <p:sp>
        <p:nvSpPr>
          <p:cNvPr id="18" name="Redondear rectángulo de esquina del mismo lado 17">
            <a:extLst>
              <a:ext uri="{FF2B5EF4-FFF2-40B4-BE49-F238E27FC236}">
                <a16:creationId xmlns:a16="http://schemas.microsoft.com/office/drawing/2014/main" id="{B7BD65B7-CFAD-FEF3-05FD-9D1B30023FA2}"/>
              </a:ext>
              <a:ext uri="{C183D7F6-B498-43B3-948B-1728B52AA6E4}">
                <adec:decorative xmlns:adec="http://schemas.microsoft.com/office/drawing/2017/decorative" xmlns="" val="1"/>
              </a:ext>
            </a:extLst>
          </p:cNvPr>
          <p:cNvSpPr/>
          <p:nvPr/>
        </p:nvSpPr>
        <p:spPr>
          <a:xfrm rot="16200000">
            <a:off x="3009500" y="-250901"/>
            <a:ext cx="406000" cy="5180398"/>
          </a:xfrm>
          <a:prstGeom prst="round2SameRect">
            <a:avLst>
              <a:gd name="adj1" fmla="val 50000"/>
              <a:gd name="adj2" fmla="val 0"/>
            </a:avLst>
          </a:prstGeom>
          <a:gradFill>
            <a:gsLst>
              <a:gs pos="0">
                <a:srgbClr val="78003A"/>
              </a:gs>
              <a:gs pos="73000">
                <a:srgbClr val="78003A"/>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9" name="Marcador de texto 14">
            <a:extLst>
              <a:ext uri="{FF2B5EF4-FFF2-40B4-BE49-F238E27FC236}">
                <a16:creationId xmlns:a16="http://schemas.microsoft.com/office/drawing/2014/main" id="{82C25995-ED7B-8421-3B63-7A85077EF5FD}"/>
              </a:ext>
            </a:extLst>
          </p:cNvPr>
          <p:cNvSpPr txBox="1">
            <a:spLocks/>
          </p:cNvSpPr>
          <p:nvPr/>
        </p:nvSpPr>
        <p:spPr>
          <a:xfrm>
            <a:off x="740461" y="2234979"/>
            <a:ext cx="3774783" cy="215444"/>
          </a:xfrm>
          <a:prstGeom prst="rect">
            <a:avLst/>
          </a:prstGeom>
        </p:spPr>
        <p:txBody>
          <a:bodyPr wrap="square" lIns="0" tIns="0" rIns="0" bIns="0" numCol="1" spcCol="180000">
            <a:sp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a:solidFill>
                  <a:schemeClr val="bg1"/>
                </a:solidFill>
                <a:effectLst/>
                <a:latin typeface="HelveticaNeueLT Std" panose="020B0604020202020204" pitchFamily="34" charset="77"/>
                <a:ea typeface="+mn-ea"/>
                <a:cs typeface="+mn-cs"/>
              </a:defRPr>
            </a:lvl1pPr>
            <a:lvl2pPr marL="0" marR="0" indent="0" algn="l" defTabSz="914400" rtl="0" eaLnBrk="1" fontAlgn="auto" latinLnBrk="0" hangingPunct="1">
              <a:lnSpc>
                <a:spcPct val="100000"/>
              </a:lnSpc>
              <a:spcBef>
                <a:spcPts val="500"/>
              </a:spcBef>
              <a:spcAft>
                <a:spcPts val="500"/>
              </a:spcAft>
              <a:buClrTx/>
              <a:buSzTx/>
              <a:buFontTx/>
              <a:buNone/>
              <a:tabLst/>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Global eSport audience (in M)</a:t>
            </a:r>
          </a:p>
        </p:txBody>
      </p:sp>
      <p:graphicFrame>
        <p:nvGraphicFramePr>
          <p:cNvPr id="17" name="Gràfic 16">
            <a:extLst>
              <a:ext uri="{FF2B5EF4-FFF2-40B4-BE49-F238E27FC236}">
                <a16:creationId xmlns:a16="http://schemas.microsoft.com/office/drawing/2014/main" id="{093683FC-F2A5-16A4-3303-927A17C002E9}"/>
              </a:ext>
            </a:extLst>
          </p:cNvPr>
          <p:cNvGraphicFramePr>
            <a:graphicFrameLocks/>
          </p:cNvGraphicFramePr>
          <p:nvPr>
            <p:extLst>
              <p:ext uri="{D42A27DB-BD31-4B8C-83A1-F6EECF244321}">
                <p14:modId xmlns:p14="http://schemas.microsoft.com/office/powerpoint/2010/main" val="3615646632"/>
              </p:ext>
            </p:extLst>
          </p:nvPr>
        </p:nvGraphicFramePr>
        <p:xfrm>
          <a:off x="622299" y="2657171"/>
          <a:ext cx="5180400" cy="3213490"/>
        </p:xfrm>
        <a:graphic>
          <a:graphicData uri="http://schemas.openxmlformats.org/drawingml/2006/chart">
            <c:chart xmlns:c="http://schemas.openxmlformats.org/drawingml/2006/chart" xmlns:r="http://schemas.openxmlformats.org/officeDocument/2006/relationships" r:id="rId3"/>
          </a:graphicData>
        </a:graphic>
      </p:graphicFrame>
      <p:sp>
        <p:nvSpPr>
          <p:cNvPr id="27" name="Contenidor de text 2">
            <a:extLst>
              <a:ext uri="{FF2B5EF4-FFF2-40B4-BE49-F238E27FC236}">
                <a16:creationId xmlns:a16="http://schemas.microsoft.com/office/drawing/2014/main" id="{1479F4F8-8CCD-3DF7-22CC-0D724E3E7794}"/>
              </a:ext>
            </a:extLst>
          </p:cNvPr>
          <p:cNvSpPr txBox="1">
            <a:spLocks/>
          </p:cNvSpPr>
          <p:nvPr/>
        </p:nvSpPr>
        <p:spPr>
          <a:xfrm>
            <a:off x="6000192" y="2135674"/>
            <a:ext cx="5560076" cy="657272"/>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5">
                    <a:lumMod val="25000"/>
                  </a:schemeClr>
                </a:solidFill>
                <a:latin typeface="HelveticaNeueLT Std" panose="020B0604020202020204" pitchFamily="34" charset="0"/>
              </a:rPr>
              <a:t>The eSport market has surged in recent years and </a:t>
            </a:r>
            <a:r>
              <a:rPr lang="en-US" b="1" dirty="0">
                <a:latin typeface="HelveticaNeueLT Std" panose="020B0604020202020204" pitchFamily="34" charset="0"/>
              </a:rPr>
              <a:t>more and more viewers</a:t>
            </a:r>
            <a:r>
              <a:rPr lang="en-US" dirty="0">
                <a:solidFill>
                  <a:schemeClr val="accent5">
                    <a:lumMod val="25000"/>
                  </a:schemeClr>
                </a:solidFill>
                <a:latin typeface="HelveticaNeueLT Std" panose="020B0604020202020204" pitchFamily="34" charset="0"/>
              </a:rPr>
              <a:t> want to watch their favorite video games played by some of the best gamers in the world.</a:t>
            </a:r>
          </a:p>
        </p:txBody>
      </p:sp>
      <p:sp>
        <p:nvSpPr>
          <p:cNvPr id="100" name="Redondear rectángulo de esquina del mismo lado 44">
            <a:extLst>
              <a:ext uri="{FF2B5EF4-FFF2-40B4-BE49-F238E27FC236}">
                <a16:creationId xmlns:a16="http://schemas.microsoft.com/office/drawing/2014/main" id="{E2FC59D0-B61C-D8A6-869A-7A536E64599A}"/>
              </a:ext>
              <a:ext uri="{C183D7F6-B498-43B3-948B-1728B52AA6E4}">
                <adec:decorative xmlns:adec="http://schemas.microsoft.com/office/drawing/2017/decorative" xmlns="" val="1"/>
              </a:ext>
            </a:extLst>
          </p:cNvPr>
          <p:cNvSpPr/>
          <p:nvPr/>
        </p:nvSpPr>
        <p:spPr>
          <a:xfrm rot="16200000">
            <a:off x="8473471" y="491146"/>
            <a:ext cx="622967" cy="5560077"/>
          </a:xfrm>
          <a:prstGeom prst="round2SameRect">
            <a:avLst>
              <a:gd name="adj1" fmla="val 50000"/>
              <a:gd name="adj2" fmla="val 0"/>
            </a:avLst>
          </a:prstGeom>
          <a:noFill/>
          <a:ln w="25400">
            <a:gradFill>
              <a:gsLst>
                <a:gs pos="43000">
                  <a:srgbClr val="FF0000"/>
                </a:gs>
                <a:gs pos="0">
                  <a:srgbClr val="FF0000"/>
                </a:gs>
                <a:gs pos="94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1" name="Marcador de texto 14">
            <a:extLst>
              <a:ext uri="{FF2B5EF4-FFF2-40B4-BE49-F238E27FC236}">
                <a16:creationId xmlns:a16="http://schemas.microsoft.com/office/drawing/2014/main" id="{553174DF-C825-E6D6-613B-CACBCEDE8CF8}"/>
              </a:ext>
            </a:extLst>
          </p:cNvPr>
          <p:cNvSpPr txBox="1">
            <a:spLocks/>
          </p:cNvSpPr>
          <p:nvPr/>
        </p:nvSpPr>
        <p:spPr>
          <a:xfrm>
            <a:off x="6148149" y="3078874"/>
            <a:ext cx="4806000" cy="387798"/>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Tx/>
              <a:buNone/>
              <a:defRPr sz="1400" b="0" i="0" kern="1200">
                <a:solidFill>
                  <a:srgbClr val="FF0000"/>
                </a:solidFill>
                <a:latin typeface="HelveticaNeueLT Std" panose="020B0604020202020204" pitchFamily="34" charset="77"/>
                <a:ea typeface="+mn-ea"/>
                <a:cs typeface="+mn-cs"/>
              </a:defRPr>
            </a:lvl1pPr>
            <a:lvl2pPr marL="0" indent="0" algn="l" defTabSz="914400" rtl="0" eaLnBrk="1" latinLnBrk="0" hangingPunct="1">
              <a:lnSpc>
                <a:spcPct val="90000"/>
              </a:lnSpc>
              <a:spcBef>
                <a:spcPts val="500"/>
              </a:spcBef>
              <a:buFontTx/>
              <a:buNone/>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global eSport audience is expected to increase by 47.1% between 2020 and 2025</a:t>
            </a:r>
          </a:p>
        </p:txBody>
      </p:sp>
      <p:sp>
        <p:nvSpPr>
          <p:cNvPr id="102" name="Redondear rectángulo de esquina del mismo lado 44">
            <a:extLst>
              <a:ext uri="{FF2B5EF4-FFF2-40B4-BE49-F238E27FC236}">
                <a16:creationId xmlns:a16="http://schemas.microsoft.com/office/drawing/2014/main" id="{88791208-08EF-3665-13F8-48FC2E0022A7}"/>
              </a:ext>
              <a:ext uri="{C183D7F6-B498-43B3-948B-1728B52AA6E4}">
                <adec:decorative xmlns:adec="http://schemas.microsoft.com/office/drawing/2017/decorative" xmlns="" val="1"/>
              </a:ext>
            </a:extLst>
          </p:cNvPr>
          <p:cNvSpPr/>
          <p:nvPr/>
        </p:nvSpPr>
        <p:spPr>
          <a:xfrm rot="16200000">
            <a:off x="8482903" y="1213189"/>
            <a:ext cx="622967" cy="5560077"/>
          </a:xfrm>
          <a:prstGeom prst="round2SameRect">
            <a:avLst>
              <a:gd name="adj1" fmla="val 50000"/>
              <a:gd name="adj2" fmla="val 0"/>
            </a:avLst>
          </a:prstGeom>
          <a:noFill/>
          <a:ln w="25400">
            <a:gradFill>
              <a:gsLst>
                <a:gs pos="43000">
                  <a:srgbClr val="FF0000"/>
                </a:gs>
                <a:gs pos="0">
                  <a:srgbClr val="FF0000"/>
                </a:gs>
                <a:gs pos="94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3" name="Marcador de texto 14">
            <a:extLst>
              <a:ext uri="{FF2B5EF4-FFF2-40B4-BE49-F238E27FC236}">
                <a16:creationId xmlns:a16="http://schemas.microsoft.com/office/drawing/2014/main" id="{81C090C6-8C84-D548-61EE-A11D5AF4110F}"/>
              </a:ext>
            </a:extLst>
          </p:cNvPr>
          <p:cNvSpPr txBox="1">
            <a:spLocks/>
          </p:cNvSpPr>
          <p:nvPr/>
        </p:nvSpPr>
        <p:spPr>
          <a:xfrm>
            <a:off x="6157387" y="3800917"/>
            <a:ext cx="4806000" cy="387798"/>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Tx/>
              <a:buNone/>
              <a:defRPr sz="1400" b="0" i="0" kern="1200">
                <a:solidFill>
                  <a:srgbClr val="FF0000"/>
                </a:solidFill>
                <a:latin typeface="HelveticaNeueLT Std" panose="020B0604020202020204" pitchFamily="34" charset="77"/>
                <a:ea typeface="+mn-ea"/>
                <a:cs typeface="+mn-cs"/>
              </a:defRPr>
            </a:lvl1pPr>
            <a:lvl2pPr marL="0" indent="0" algn="l" defTabSz="914400" rtl="0" eaLnBrk="1" latinLnBrk="0" hangingPunct="1">
              <a:lnSpc>
                <a:spcPct val="90000"/>
              </a:lnSpc>
              <a:spcBef>
                <a:spcPts val="500"/>
              </a:spcBef>
              <a:buFontTx/>
              <a:buNone/>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eSport market in Europe grew by 16.5% between 2018 and 2020 (from 79 to 92 million viewers)</a:t>
            </a:r>
          </a:p>
        </p:txBody>
      </p:sp>
      <p:sp>
        <p:nvSpPr>
          <p:cNvPr id="110" name="Contenidor de text 2">
            <a:extLst>
              <a:ext uri="{FF2B5EF4-FFF2-40B4-BE49-F238E27FC236}">
                <a16:creationId xmlns:a16="http://schemas.microsoft.com/office/drawing/2014/main" id="{0F9F26DC-D07F-C0E9-5BD2-7F4A223D62AD}"/>
              </a:ext>
            </a:extLst>
          </p:cNvPr>
          <p:cNvSpPr txBox="1">
            <a:spLocks/>
          </p:cNvSpPr>
          <p:nvPr/>
        </p:nvSpPr>
        <p:spPr>
          <a:xfrm>
            <a:off x="6928757" y="4477714"/>
            <a:ext cx="4631511" cy="1077815"/>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latin typeface="HelveticaNeueLT Std" panose="020B0604020202020204" pitchFamily="34" charset="0"/>
              </a:rPr>
              <a:t>Twitch</a:t>
            </a:r>
            <a:r>
              <a:rPr lang="en-US">
                <a:solidFill>
                  <a:schemeClr val="accent5">
                    <a:lumMod val="25000"/>
                  </a:schemeClr>
                </a:solidFill>
                <a:latin typeface="HelveticaNeueLT Std" panose="020B0604020202020204" pitchFamily="34" charset="0"/>
              </a:rPr>
              <a:t> and </a:t>
            </a:r>
            <a:r>
              <a:rPr lang="en-US" b="1">
                <a:latin typeface="HelveticaNeueLT Std" panose="020B0604020202020204" pitchFamily="34" charset="0"/>
              </a:rPr>
              <a:t>YouTube</a:t>
            </a:r>
            <a:r>
              <a:rPr lang="en-US">
                <a:solidFill>
                  <a:schemeClr val="accent5">
                    <a:lumMod val="25000"/>
                  </a:schemeClr>
                </a:solidFill>
                <a:latin typeface="HelveticaNeueLT Std" panose="020B0604020202020204" pitchFamily="34" charset="0"/>
              </a:rPr>
              <a:t> were the main </a:t>
            </a:r>
            <a:r>
              <a:rPr lang="en-US" i="0">
                <a:solidFill>
                  <a:schemeClr val="accent5">
                    <a:lumMod val="25000"/>
                  </a:schemeClr>
                </a:solidFill>
                <a:latin typeface="HelveticaNeueLT Std" panose="020B0604020202020204" pitchFamily="34" charset="0"/>
              </a:rPr>
              <a:t>Gaming Video Content</a:t>
            </a:r>
            <a:r>
              <a:rPr lang="en-US">
                <a:solidFill>
                  <a:schemeClr val="accent5">
                    <a:lumMod val="25000"/>
                  </a:schemeClr>
                </a:solidFill>
                <a:latin typeface="HelveticaNeueLT Std" panose="020B0604020202020204" pitchFamily="34" charset="0"/>
              </a:rPr>
              <a:t> (GVC) platforms by worldwide share of turnover in 2020. Twitch accounted for 22% of the GVC turnover in the period under study, while YouTube accounted for 18%.</a:t>
            </a:r>
          </a:p>
        </p:txBody>
      </p:sp>
      <p:sp>
        <p:nvSpPr>
          <p:cNvPr id="26" name="CuadroTexto 32">
            <a:extLst>
              <a:ext uri="{FF2B5EF4-FFF2-40B4-BE49-F238E27FC236}">
                <a16:creationId xmlns:a16="http://schemas.microsoft.com/office/drawing/2014/main" id="{CF35BEED-EBD5-7FC5-8364-B0DFF8FA93C2}"/>
              </a:ext>
            </a:extLst>
          </p:cNvPr>
          <p:cNvSpPr txBox="1"/>
          <p:nvPr/>
        </p:nvSpPr>
        <p:spPr>
          <a:xfrm>
            <a:off x="626599" y="5795328"/>
            <a:ext cx="11009093" cy="276999"/>
          </a:xfrm>
          <a:prstGeom prst="rect">
            <a:avLst/>
          </a:prstGeom>
        </p:spPr>
        <p:txBody>
          <a:bodyPr wrap="square">
            <a:spAutoFit/>
          </a:bodyPr>
          <a:lstStyle>
            <a:defPPr>
              <a:defRPr lang="es-ES"/>
            </a:defPPr>
            <a:lvl1pPr algn="r">
              <a:defRPr sz="1200" b="1" i="1">
                <a:solidFill>
                  <a:srgbClr val="424242"/>
                </a:solidFill>
                <a:latin typeface="HelveticaNeueLT Std" panose="020B0604020202020204" pitchFamily="34" charset="0"/>
              </a:defRPr>
            </a:lvl1pPr>
          </a:lstStyle>
          <a:p>
            <a:r>
              <a:rPr lang="en-US">
                <a:solidFill>
                  <a:schemeClr val="accent5">
                    <a:lumMod val="25000"/>
                  </a:schemeClr>
                </a:solidFill>
              </a:rPr>
              <a:t>Source: </a:t>
            </a:r>
            <a:r>
              <a:rPr lang="en-US" sz="1200" b="0" i="1">
                <a:solidFill>
                  <a:schemeClr val="accent5">
                    <a:lumMod val="25000"/>
                  </a:schemeClr>
                </a:solidFill>
                <a:latin typeface="HelveticaNeueLT Std Lt" panose="020B0403020202020204" pitchFamily="34" charset="77"/>
              </a:rPr>
              <a:t>ACCIÓ, based on Statista, 2023</a:t>
            </a:r>
          </a:p>
        </p:txBody>
      </p:sp>
      <p:grpSp>
        <p:nvGrpSpPr>
          <p:cNvPr id="4" name="Agrupa 3">
            <a:extLst>
              <a:ext uri="{FF2B5EF4-FFF2-40B4-BE49-F238E27FC236}">
                <a16:creationId xmlns:a16="http://schemas.microsoft.com/office/drawing/2014/main" id="{4DA69165-9DC3-9644-B67F-B6CEEF4ED7A4}"/>
              </a:ext>
              <a:ext uri="{C183D7F6-B498-43B3-948B-1728B52AA6E4}">
                <adec:decorative xmlns:adec="http://schemas.microsoft.com/office/drawing/2017/decorative" xmlns="" val="1"/>
              </a:ext>
            </a:extLst>
          </p:cNvPr>
          <p:cNvGrpSpPr/>
          <p:nvPr/>
        </p:nvGrpSpPr>
        <p:grpSpPr>
          <a:xfrm>
            <a:off x="6260915" y="4544510"/>
            <a:ext cx="520417" cy="941705"/>
            <a:chOff x="6353444" y="4544510"/>
            <a:chExt cx="520417" cy="941705"/>
          </a:xfrm>
        </p:grpSpPr>
        <p:pic>
          <p:nvPicPr>
            <p:cNvPr id="1026" name="Picture 2">
              <a:extLst>
                <a:ext uri="{FF2B5EF4-FFF2-40B4-BE49-F238E27FC236}">
                  <a16:creationId xmlns:a16="http://schemas.microsoft.com/office/drawing/2014/main" id="{4D3CDB0C-CEDA-9437-A4CA-A6B836BE8B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3444" y="5126215"/>
              <a:ext cx="520417"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DED8611-E9F7-3EF4-7CAA-900877CD67B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765" t="-918" r="13735" b="54060"/>
            <a:stretch/>
          </p:blipFill>
          <p:spPr bwMode="auto">
            <a:xfrm>
              <a:off x="6407459" y="4544510"/>
              <a:ext cx="412386" cy="468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43902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42">
            <a:extLst>
              <a:ext uri="{FF2B5EF4-FFF2-40B4-BE49-F238E27FC236}">
                <a16:creationId xmlns:a16="http://schemas.microsoft.com/office/drawing/2014/main" id="{CEE376BA-59BA-9298-1CED-F829B0FB6344}"/>
              </a:ext>
              <a:ext uri="{C183D7F6-B498-43B3-948B-1728B52AA6E4}">
                <adec:decorative xmlns:adec="http://schemas.microsoft.com/office/drawing/2017/decorative" xmlns="" val="1"/>
              </a:ext>
            </a:extLst>
          </p:cNvPr>
          <p:cNvSpPr/>
          <p:nvPr/>
        </p:nvSpPr>
        <p:spPr>
          <a:xfrm>
            <a:off x="6096000" y="1491873"/>
            <a:ext cx="5465762" cy="1676426"/>
          </a:xfrm>
          <a:prstGeom prst="rect">
            <a:avLst/>
          </a:prstGeom>
          <a:solidFill>
            <a:schemeClr val="accent3">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20" name="Rectangle 13">
            <a:extLst>
              <a:ext uri="{FF2B5EF4-FFF2-40B4-BE49-F238E27FC236}">
                <a16:creationId xmlns:a16="http://schemas.microsoft.com/office/drawing/2014/main" id="{5AFBA7F4-9A8F-4030-EBE1-A1A539570CBB}"/>
              </a:ext>
              <a:ext uri="{C183D7F6-B498-43B3-948B-1728B52AA6E4}">
                <adec:decorative xmlns:adec="http://schemas.microsoft.com/office/drawing/2017/decorative" xmlns="" val="1"/>
              </a:ext>
            </a:extLst>
          </p:cNvPr>
          <p:cNvSpPr/>
          <p:nvPr/>
        </p:nvSpPr>
        <p:spPr>
          <a:xfrm>
            <a:off x="6103941" y="3581495"/>
            <a:ext cx="5457822" cy="196549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2" name="Títol 1">
            <a:extLst>
              <a:ext uri="{FF2B5EF4-FFF2-40B4-BE49-F238E27FC236}">
                <a16:creationId xmlns:a16="http://schemas.microsoft.com/office/drawing/2014/main" id="{9672343C-82B5-5F67-6070-6D94A808C456}"/>
              </a:ext>
            </a:extLst>
          </p:cNvPr>
          <p:cNvSpPr>
            <a:spLocks noGrp="1"/>
          </p:cNvSpPr>
          <p:nvPr>
            <p:ph type="title"/>
          </p:nvPr>
        </p:nvSpPr>
        <p:spPr/>
        <p:txBody>
          <a:bodyPr/>
          <a:lstStyle/>
          <a:p>
            <a:r>
              <a:rPr lang="en-US" sz="2000" dirty="0"/>
              <a:t>eSports have become a central component of the online video game culture</a:t>
            </a:r>
            <a:r>
              <a:rPr lang="en-US" sz="2000" i="1" dirty="0"/>
              <a:t> </a:t>
            </a:r>
            <a:r>
              <a:rPr lang="en-US" sz="2000" dirty="0"/>
              <a:t>(II)</a:t>
            </a:r>
          </a:p>
        </p:txBody>
      </p:sp>
      <p:sp>
        <p:nvSpPr>
          <p:cNvPr id="4" name="Redondear rectángulo de esquina del mismo lado 17">
            <a:extLst>
              <a:ext uri="{FF2B5EF4-FFF2-40B4-BE49-F238E27FC236}">
                <a16:creationId xmlns:a16="http://schemas.microsoft.com/office/drawing/2014/main" id="{E0601A63-2AB7-56D8-8F81-A397602A45BD}"/>
              </a:ext>
              <a:ext uri="{C183D7F6-B498-43B3-948B-1728B52AA6E4}">
                <adec:decorative xmlns:adec="http://schemas.microsoft.com/office/drawing/2017/decorative" xmlns="" val="1"/>
              </a:ext>
            </a:extLst>
          </p:cNvPr>
          <p:cNvSpPr/>
          <p:nvPr/>
        </p:nvSpPr>
        <p:spPr>
          <a:xfrm rot="16200000">
            <a:off x="3015266" y="-1416653"/>
            <a:ext cx="406000" cy="5176059"/>
          </a:xfrm>
          <a:prstGeom prst="round2SameRect">
            <a:avLst>
              <a:gd name="adj1" fmla="val 50000"/>
              <a:gd name="adj2" fmla="val 0"/>
            </a:avLst>
          </a:prstGeom>
          <a:gradFill>
            <a:gsLst>
              <a:gs pos="0">
                <a:srgbClr val="78003A"/>
              </a:gs>
              <a:gs pos="73000">
                <a:srgbClr val="78003A"/>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Marcador de texto 14">
            <a:extLst>
              <a:ext uri="{FF2B5EF4-FFF2-40B4-BE49-F238E27FC236}">
                <a16:creationId xmlns:a16="http://schemas.microsoft.com/office/drawing/2014/main" id="{05030366-0CF1-9563-CC8E-77B190CC4FED}"/>
              </a:ext>
            </a:extLst>
          </p:cNvPr>
          <p:cNvSpPr txBox="1">
            <a:spLocks/>
          </p:cNvSpPr>
          <p:nvPr/>
        </p:nvSpPr>
        <p:spPr>
          <a:xfrm>
            <a:off x="748398" y="1067058"/>
            <a:ext cx="4173845" cy="215444"/>
          </a:xfrm>
          <a:prstGeom prst="rect">
            <a:avLst/>
          </a:prstGeom>
        </p:spPr>
        <p:txBody>
          <a:bodyPr wrap="square" lIns="0" tIns="0" rIns="0" bIns="0" numCol="1" spcCol="180000">
            <a:sp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a:solidFill>
                  <a:schemeClr val="bg1"/>
                </a:solidFill>
                <a:effectLst/>
                <a:latin typeface="HelveticaNeueLT Std" panose="020B0604020202020204" pitchFamily="34" charset="77"/>
                <a:ea typeface="+mn-ea"/>
                <a:cs typeface="+mn-cs"/>
              </a:defRPr>
            </a:lvl1pPr>
            <a:lvl2pPr marL="0" marR="0" indent="0" algn="l" defTabSz="914400" rtl="0" eaLnBrk="1" fontAlgn="auto" latinLnBrk="0" hangingPunct="1">
              <a:lnSpc>
                <a:spcPct val="100000"/>
              </a:lnSpc>
              <a:spcBef>
                <a:spcPts val="500"/>
              </a:spcBef>
              <a:spcAft>
                <a:spcPts val="500"/>
              </a:spcAft>
              <a:buClrTx/>
              <a:buSzTx/>
              <a:buFontTx/>
              <a:buNone/>
              <a:tabLst/>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Global eSport turnover (in €M)</a:t>
            </a:r>
          </a:p>
        </p:txBody>
      </p:sp>
      <p:graphicFrame>
        <p:nvGraphicFramePr>
          <p:cNvPr id="10" name="Gràfic 9" descr="Chart showing the evolution of the global esport turnover in the 2020-2025 period.">
            <a:extLst>
              <a:ext uri="{FF2B5EF4-FFF2-40B4-BE49-F238E27FC236}">
                <a16:creationId xmlns:a16="http://schemas.microsoft.com/office/drawing/2014/main" id="{77753FCD-7ED0-089B-96ED-381DEF682BFB}"/>
              </a:ext>
            </a:extLst>
          </p:cNvPr>
          <p:cNvGraphicFramePr>
            <a:graphicFrameLocks/>
          </p:cNvGraphicFramePr>
          <p:nvPr>
            <p:extLst>
              <p:ext uri="{D42A27DB-BD31-4B8C-83A1-F6EECF244321}">
                <p14:modId xmlns:p14="http://schemas.microsoft.com/office/powerpoint/2010/main" val="3501804821"/>
              </p:ext>
            </p:extLst>
          </p:nvPr>
        </p:nvGraphicFramePr>
        <p:xfrm>
          <a:off x="630236" y="1490400"/>
          <a:ext cx="5180400" cy="3081600"/>
        </p:xfrm>
        <a:graphic>
          <a:graphicData uri="http://schemas.openxmlformats.org/drawingml/2006/chart">
            <c:chart xmlns:c="http://schemas.openxmlformats.org/drawingml/2006/chart" xmlns:r="http://schemas.openxmlformats.org/officeDocument/2006/relationships" r:id="rId2"/>
          </a:graphicData>
        </a:graphic>
      </p:graphicFrame>
      <p:sp>
        <p:nvSpPr>
          <p:cNvPr id="9" name="Contenidor de text 2">
            <a:extLst>
              <a:ext uri="{FF2B5EF4-FFF2-40B4-BE49-F238E27FC236}">
                <a16:creationId xmlns:a16="http://schemas.microsoft.com/office/drawing/2014/main" id="{8AACCB66-92B3-2D66-7F6E-ACCD3A037496}"/>
              </a:ext>
            </a:extLst>
          </p:cNvPr>
          <p:cNvSpPr txBox="1">
            <a:spLocks/>
          </p:cNvSpPr>
          <p:nvPr/>
        </p:nvSpPr>
        <p:spPr>
          <a:xfrm>
            <a:off x="630236" y="4669156"/>
            <a:ext cx="5176060" cy="876512"/>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HelveticaNeueLT Std" panose="020B0604020202020204" pitchFamily="34" charset="0"/>
              </a:rPr>
              <a:t>The global eSport turnover is expected to grow by 87.4% between 2020 and 2025.</a:t>
            </a:r>
            <a:r>
              <a:rPr lang="en-US" dirty="0">
                <a:latin typeface="HelveticaNeueLT Std" panose="020B0604020202020204" pitchFamily="34" charset="0"/>
              </a:rPr>
              <a:t> </a:t>
            </a:r>
            <a:r>
              <a:rPr lang="en-US" dirty="0">
                <a:solidFill>
                  <a:schemeClr val="accent5">
                    <a:lumMod val="25000"/>
                  </a:schemeClr>
                </a:solidFill>
                <a:latin typeface="HelveticaNeueLT Std" panose="020B0604020202020204" pitchFamily="34" charset="0"/>
              </a:rPr>
              <a:t>In 2022, sponsorships and media rights were the segments with the largest proportion of the total turnover (1,384 million dollars).</a:t>
            </a:r>
          </a:p>
        </p:txBody>
      </p:sp>
      <p:sp>
        <p:nvSpPr>
          <p:cNvPr id="3" name="Redondear rectángulo de esquina del mismo lado 17">
            <a:extLst>
              <a:ext uri="{FF2B5EF4-FFF2-40B4-BE49-F238E27FC236}">
                <a16:creationId xmlns:a16="http://schemas.microsoft.com/office/drawing/2014/main" id="{7CDE8846-5025-6E38-F45F-0A3AC82BEDC0}"/>
              </a:ext>
              <a:ext uri="{C183D7F6-B498-43B3-948B-1728B52AA6E4}">
                <adec:decorative xmlns:adec="http://schemas.microsoft.com/office/drawing/2017/decorative" xmlns="" val="1"/>
              </a:ext>
            </a:extLst>
          </p:cNvPr>
          <p:cNvSpPr/>
          <p:nvPr/>
        </p:nvSpPr>
        <p:spPr>
          <a:xfrm rot="16200000">
            <a:off x="8488970" y="-1416653"/>
            <a:ext cx="406000" cy="5176059"/>
          </a:xfrm>
          <a:prstGeom prst="round2SameRect">
            <a:avLst>
              <a:gd name="adj1" fmla="val 50000"/>
              <a:gd name="adj2" fmla="val 0"/>
            </a:avLst>
          </a:prstGeom>
          <a:gradFill>
            <a:gsLst>
              <a:gs pos="0">
                <a:srgbClr val="78003A"/>
              </a:gs>
              <a:gs pos="73000">
                <a:srgbClr val="78003A"/>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Marcador de texto 14">
            <a:extLst>
              <a:ext uri="{FF2B5EF4-FFF2-40B4-BE49-F238E27FC236}">
                <a16:creationId xmlns:a16="http://schemas.microsoft.com/office/drawing/2014/main" id="{2A2CD721-218B-E155-E752-FD61A7B76862}"/>
              </a:ext>
            </a:extLst>
          </p:cNvPr>
          <p:cNvSpPr txBox="1">
            <a:spLocks/>
          </p:cNvSpPr>
          <p:nvPr/>
        </p:nvSpPr>
        <p:spPr>
          <a:xfrm>
            <a:off x="6222102" y="1067058"/>
            <a:ext cx="4173845" cy="215444"/>
          </a:xfrm>
          <a:prstGeom prst="rect">
            <a:avLst/>
          </a:prstGeom>
        </p:spPr>
        <p:txBody>
          <a:bodyPr wrap="square" lIns="0" tIns="0" rIns="0" bIns="0" numCol="1" spcCol="180000">
            <a:sp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a:solidFill>
                  <a:schemeClr val="bg1"/>
                </a:solidFill>
                <a:effectLst/>
                <a:latin typeface="HelveticaNeueLT Std" panose="020B0604020202020204" pitchFamily="34" charset="77"/>
                <a:ea typeface="+mn-ea"/>
                <a:cs typeface="+mn-cs"/>
              </a:defRPr>
            </a:lvl1pPr>
            <a:lvl2pPr marL="0" marR="0" indent="0" algn="l" defTabSz="914400" rtl="0" eaLnBrk="1" fontAlgn="auto" latinLnBrk="0" hangingPunct="1">
              <a:lnSpc>
                <a:spcPct val="100000"/>
              </a:lnSpc>
              <a:spcBef>
                <a:spcPts val="500"/>
              </a:spcBef>
              <a:spcAft>
                <a:spcPts val="500"/>
              </a:spcAft>
              <a:buClrTx/>
              <a:buSzTx/>
              <a:buFontTx/>
              <a:buNone/>
              <a:tabLst/>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Global eSport turnover in 2021</a:t>
            </a:r>
          </a:p>
        </p:txBody>
      </p:sp>
      <p:pic>
        <p:nvPicPr>
          <p:cNvPr id="16" name="Imatge 15">
            <a:extLst>
              <a:ext uri="{FF2B5EF4-FFF2-40B4-BE49-F238E27FC236}">
                <a16:creationId xmlns:a16="http://schemas.microsoft.com/office/drawing/2014/main" id="{ABBC38B4-7F22-F3A7-1A8E-07630FA3DB75}"/>
              </a:ext>
              <a:ext uri="{C183D7F6-B498-43B3-948B-1728B52AA6E4}">
                <adec:decorative xmlns:adec="http://schemas.microsoft.com/office/drawing/2017/decorative" xmlns="" val="1"/>
              </a:ext>
            </a:extLst>
          </p:cNvPr>
          <p:cNvPicPr>
            <a:picLocks noChangeAspect="1"/>
          </p:cNvPicPr>
          <p:nvPr/>
        </p:nvPicPr>
        <p:blipFill>
          <a:blip r:embed="rId3"/>
          <a:srcRect/>
          <a:stretch/>
        </p:blipFill>
        <p:spPr>
          <a:xfrm>
            <a:off x="6840961" y="1944232"/>
            <a:ext cx="360000" cy="360000"/>
          </a:xfrm>
          <a:prstGeom prst="rect">
            <a:avLst/>
          </a:prstGeom>
        </p:spPr>
      </p:pic>
      <p:sp>
        <p:nvSpPr>
          <p:cNvPr id="8" name="Rectangle 42">
            <a:extLst>
              <a:ext uri="{FF2B5EF4-FFF2-40B4-BE49-F238E27FC236}">
                <a16:creationId xmlns:a16="http://schemas.microsoft.com/office/drawing/2014/main" id="{09190599-D158-C010-5BC4-12276EADE7D9}"/>
              </a:ext>
              <a:ext uri="{C183D7F6-B498-43B3-948B-1728B52AA6E4}">
                <adec:decorative xmlns:adec="http://schemas.microsoft.com/office/drawing/2017/decorative" xmlns="" val="1"/>
              </a:ext>
            </a:extLst>
          </p:cNvPr>
          <p:cNvSpPr/>
          <p:nvPr/>
        </p:nvSpPr>
        <p:spPr>
          <a:xfrm>
            <a:off x="6173983" y="2384612"/>
            <a:ext cx="5309795" cy="709473"/>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pic>
        <p:nvPicPr>
          <p:cNvPr id="17" name="Imatge 16">
            <a:extLst>
              <a:ext uri="{FF2B5EF4-FFF2-40B4-BE49-F238E27FC236}">
                <a16:creationId xmlns:a16="http://schemas.microsoft.com/office/drawing/2014/main" id="{49CAC099-45E3-E801-A86F-78CA69B5CB65}"/>
              </a:ext>
              <a:ext uri="{C183D7F6-B498-43B3-948B-1728B52AA6E4}">
                <adec:decorative xmlns:adec="http://schemas.microsoft.com/office/drawing/2017/decorative" xmlns="" val="1"/>
              </a:ext>
            </a:extLst>
          </p:cNvPr>
          <p:cNvPicPr>
            <a:picLocks noChangeAspect="1"/>
          </p:cNvPicPr>
          <p:nvPr/>
        </p:nvPicPr>
        <p:blipFill>
          <a:blip r:embed="rId4"/>
          <a:srcRect/>
          <a:stretch/>
        </p:blipFill>
        <p:spPr>
          <a:xfrm>
            <a:off x="8635450" y="1941693"/>
            <a:ext cx="360000" cy="360000"/>
          </a:xfrm>
          <a:prstGeom prst="rect">
            <a:avLst/>
          </a:prstGeom>
        </p:spPr>
      </p:pic>
      <p:sp>
        <p:nvSpPr>
          <p:cNvPr id="47" name="Contenidor de text 2">
            <a:extLst>
              <a:ext uri="{FF2B5EF4-FFF2-40B4-BE49-F238E27FC236}">
                <a16:creationId xmlns:a16="http://schemas.microsoft.com/office/drawing/2014/main" id="{23071911-57E0-6533-2720-A7FEAD2999B9}"/>
              </a:ext>
            </a:extLst>
          </p:cNvPr>
          <p:cNvSpPr txBox="1">
            <a:spLocks/>
          </p:cNvSpPr>
          <p:nvPr/>
        </p:nvSpPr>
        <p:spPr>
          <a:xfrm>
            <a:off x="6103941" y="1600397"/>
            <a:ext cx="5457818" cy="194577"/>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b="1">
                <a:solidFill>
                  <a:srgbClr val="4A00D0"/>
                </a:solidFill>
                <a:latin typeface="HelveticaNeueLT Std" panose="020B0604020202020204" pitchFamily="34" charset="0"/>
              </a:rPr>
              <a:t>The combined turnover of the 3 main regions totaled $808.90 M</a:t>
            </a:r>
          </a:p>
        </p:txBody>
      </p:sp>
      <p:sp>
        <p:nvSpPr>
          <p:cNvPr id="41" name="Contenidor de text 2">
            <a:extLst>
              <a:ext uri="{FF2B5EF4-FFF2-40B4-BE49-F238E27FC236}">
                <a16:creationId xmlns:a16="http://schemas.microsoft.com/office/drawing/2014/main" id="{9203D28B-C355-CA23-8D2F-E5B9FEA1A053}"/>
              </a:ext>
            </a:extLst>
          </p:cNvPr>
          <p:cNvSpPr txBox="1">
            <a:spLocks/>
          </p:cNvSpPr>
          <p:nvPr/>
        </p:nvSpPr>
        <p:spPr>
          <a:xfrm>
            <a:off x="6480961" y="2489527"/>
            <a:ext cx="1080000" cy="520083"/>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solidFill>
                  <a:schemeClr val="tx2"/>
                </a:solidFill>
                <a:latin typeface="HelveticaNeueLT Std" panose="020B0604020202020204" pitchFamily="34" charset="0"/>
              </a:rPr>
              <a:t>China</a:t>
            </a:r>
          </a:p>
          <a:p>
            <a:pPr algn="ctr"/>
            <a:r>
              <a:rPr lang="en-US">
                <a:solidFill>
                  <a:schemeClr val="accent5">
                    <a:lumMod val="25000"/>
                  </a:schemeClr>
                </a:solidFill>
                <a:latin typeface="HelveticaNeueLT Std" panose="020B0604020202020204" pitchFamily="34" charset="0"/>
              </a:rPr>
              <a:t>$360.10 M</a:t>
            </a:r>
          </a:p>
        </p:txBody>
      </p:sp>
      <p:sp>
        <p:nvSpPr>
          <p:cNvPr id="43" name="Contenidor de text 2">
            <a:extLst>
              <a:ext uri="{FF2B5EF4-FFF2-40B4-BE49-F238E27FC236}">
                <a16:creationId xmlns:a16="http://schemas.microsoft.com/office/drawing/2014/main" id="{D17E1B28-3ECC-F427-CF98-CE5C205EE80E}"/>
              </a:ext>
            </a:extLst>
          </p:cNvPr>
          <p:cNvSpPr txBox="1">
            <a:spLocks/>
          </p:cNvSpPr>
          <p:nvPr/>
        </p:nvSpPr>
        <p:spPr>
          <a:xfrm>
            <a:off x="8062306" y="2484032"/>
            <a:ext cx="1566433" cy="523998"/>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chemeClr val="tx2"/>
                </a:solidFill>
                <a:latin typeface="HelveticaNeueLT Std" panose="020B0604020202020204" pitchFamily="34" charset="0"/>
              </a:rPr>
              <a:t>United States</a:t>
            </a:r>
          </a:p>
          <a:p>
            <a:pPr algn="ctr"/>
            <a:r>
              <a:rPr lang="en-US" dirty="0">
                <a:solidFill>
                  <a:schemeClr val="accent5">
                    <a:lumMod val="25000"/>
                  </a:schemeClr>
                </a:solidFill>
                <a:latin typeface="HelveticaNeueLT Std" panose="020B0604020202020204" pitchFamily="34" charset="0"/>
              </a:rPr>
              <a:t>$243 M</a:t>
            </a:r>
          </a:p>
        </p:txBody>
      </p:sp>
      <p:sp>
        <p:nvSpPr>
          <p:cNvPr id="46" name="Contenidor de text 2">
            <a:extLst>
              <a:ext uri="{FF2B5EF4-FFF2-40B4-BE49-F238E27FC236}">
                <a16:creationId xmlns:a16="http://schemas.microsoft.com/office/drawing/2014/main" id="{633D9B4A-CC28-E089-5753-663B7461CF1B}"/>
              </a:ext>
            </a:extLst>
          </p:cNvPr>
          <p:cNvSpPr txBox="1">
            <a:spLocks/>
          </p:cNvSpPr>
          <p:nvPr/>
        </p:nvSpPr>
        <p:spPr>
          <a:xfrm>
            <a:off x="9793210" y="2483420"/>
            <a:ext cx="1634400" cy="523998"/>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solidFill>
                  <a:schemeClr val="tx2"/>
                </a:solidFill>
                <a:latin typeface="HelveticaNeueLT Std" panose="020B0604020202020204" pitchFamily="34" charset="0"/>
              </a:rPr>
              <a:t>Western Europe</a:t>
            </a:r>
          </a:p>
          <a:p>
            <a:pPr algn="ctr"/>
            <a:r>
              <a:rPr lang="en-US">
                <a:solidFill>
                  <a:schemeClr val="accent5">
                    <a:lumMod val="25000"/>
                  </a:schemeClr>
                </a:solidFill>
                <a:latin typeface="HelveticaNeueLT Std" panose="020B0604020202020204" pitchFamily="34" charset="0"/>
              </a:rPr>
              <a:t>$205.80 M</a:t>
            </a:r>
          </a:p>
        </p:txBody>
      </p:sp>
      <p:cxnSp>
        <p:nvCxnSpPr>
          <p:cNvPr id="51" name="Connector recte 50">
            <a:extLst>
              <a:ext uri="{FF2B5EF4-FFF2-40B4-BE49-F238E27FC236}">
                <a16:creationId xmlns:a16="http://schemas.microsoft.com/office/drawing/2014/main" id="{A98594D0-325E-D48D-09E6-4FFEA439D919}"/>
              </a:ext>
              <a:ext uri="{C183D7F6-B498-43B3-948B-1728B52AA6E4}">
                <adec:decorative xmlns:adec="http://schemas.microsoft.com/office/drawing/2017/decorative" xmlns="" val="1"/>
              </a:ext>
            </a:extLst>
          </p:cNvPr>
          <p:cNvCxnSpPr>
            <a:cxnSpLocks/>
          </p:cNvCxnSpPr>
          <p:nvPr/>
        </p:nvCxnSpPr>
        <p:spPr>
          <a:xfrm>
            <a:off x="7917739" y="2460889"/>
            <a:ext cx="0" cy="564250"/>
          </a:xfrm>
          <a:prstGeom prst="line">
            <a:avLst/>
          </a:prstGeom>
          <a:ln>
            <a:solidFill>
              <a:srgbClr val="4A00D0"/>
            </a:solidFill>
          </a:ln>
        </p:spPr>
        <p:style>
          <a:lnRef idx="1">
            <a:schemeClr val="dk1"/>
          </a:lnRef>
          <a:fillRef idx="0">
            <a:schemeClr val="dk1"/>
          </a:fillRef>
          <a:effectRef idx="0">
            <a:schemeClr val="dk1"/>
          </a:effectRef>
          <a:fontRef idx="minor">
            <a:schemeClr val="tx1"/>
          </a:fontRef>
        </p:style>
      </p:cxnSp>
      <p:cxnSp>
        <p:nvCxnSpPr>
          <p:cNvPr id="58" name="Connector recte 57">
            <a:extLst>
              <a:ext uri="{FF2B5EF4-FFF2-40B4-BE49-F238E27FC236}">
                <a16:creationId xmlns:a16="http://schemas.microsoft.com/office/drawing/2014/main" id="{BF8CB914-3F07-3DF1-74B5-3BA119625428}"/>
              </a:ext>
              <a:ext uri="{C183D7F6-B498-43B3-948B-1728B52AA6E4}">
                <adec:decorative xmlns:adec="http://schemas.microsoft.com/office/drawing/2017/decorative" xmlns="" val="1"/>
              </a:ext>
            </a:extLst>
          </p:cNvPr>
          <p:cNvCxnSpPr>
            <a:cxnSpLocks/>
          </p:cNvCxnSpPr>
          <p:nvPr/>
        </p:nvCxnSpPr>
        <p:spPr>
          <a:xfrm>
            <a:off x="9711068" y="2460889"/>
            <a:ext cx="0" cy="564250"/>
          </a:xfrm>
          <a:prstGeom prst="line">
            <a:avLst/>
          </a:prstGeom>
          <a:ln>
            <a:solidFill>
              <a:srgbClr val="4A00D0"/>
            </a:solidFill>
          </a:ln>
        </p:spPr>
        <p:style>
          <a:lnRef idx="1">
            <a:schemeClr val="dk1"/>
          </a:lnRef>
          <a:fillRef idx="0">
            <a:schemeClr val="dk1"/>
          </a:fillRef>
          <a:effectRef idx="0">
            <a:schemeClr val="dk1"/>
          </a:effectRef>
          <a:fontRef idx="minor">
            <a:schemeClr val="tx1"/>
          </a:fontRef>
        </p:style>
      </p:cxnSp>
      <p:sp>
        <p:nvSpPr>
          <p:cNvPr id="32" name="Contenidor de text 2">
            <a:extLst>
              <a:ext uri="{FF2B5EF4-FFF2-40B4-BE49-F238E27FC236}">
                <a16:creationId xmlns:a16="http://schemas.microsoft.com/office/drawing/2014/main" id="{23D966F4-E696-A358-13A6-2BEC46847027}"/>
              </a:ext>
            </a:extLst>
          </p:cNvPr>
          <p:cNvSpPr txBox="1">
            <a:spLocks/>
          </p:cNvSpPr>
          <p:nvPr/>
        </p:nvSpPr>
        <p:spPr>
          <a:xfrm>
            <a:off x="6103941" y="3292036"/>
            <a:ext cx="5457818" cy="252000"/>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solidFill>
                  <a:schemeClr val="tx1"/>
                </a:solidFill>
                <a:latin typeface="HelveticaNeueLT Std" panose="020B0604020202020204" pitchFamily="34" charset="0"/>
              </a:rPr>
              <a:t>Companies with the largest share of the global eSport market in 2021</a:t>
            </a:r>
          </a:p>
          <a:p>
            <a:endParaRPr lang="ca-ES" sz="1200" dirty="0">
              <a:solidFill>
                <a:schemeClr val="accent5">
                  <a:lumMod val="25000"/>
                </a:schemeClr>
              </a:solidFill>
              <a:latin typeface="HelveticaNeueLT Std" panose="020B0604020202020204" pitchFamily="34" charset="0"/>
            </a:endParaRPr>
          </a:p>
        </p:txBody>
      </p:sp>
      <p:grpSp>
        <p:nvGrpSpPr>
          <p:cNvPr id="1040" name="Agrupa 1039">
            <a:extLst>
              <a:ext uri="{FF2B5EF4-FFF2-40B4-BE49-F238E27FC236}">
                <a16:creationId xmlns:a16="http://schemas.microsoft.com/office/drawing/2014/main" id="{D871AA22-D545-C603-5291-76B13FF5ED1B}"/>
              </a:ext>
              <a:ext uri="{C183D7F6-B498-43B3-948B-1728B52AA6E4}">
                <adec:decorative xmlns:adec="http://schemas.microsoft.com/office/drawing/2017/decorative" xmlns="" val="1"/>
              </a:ext>
            </a:extLst>
          </p:cNvPr>
          <p:cNvGrpSpPr/>
          <p:nvPr/>
        </p:nvGrpSpPr>
        <p:grpSpPr>
          <a:xfrm>
            <a:off x="6440109" y="3680032"/>
            <a:ext cx="3408961" cy="1764646"/>
            <a:chOff x="6440109" y="3680032"/>
            <a:chExt cx="3408961" cy="1764646"/>
          </a:xfrm>
        </p:grpSpPr>
        <p:pic>
          <p:nvPicPr>
            <p:cNvPr id="33" name="Picture 10">
              <a:extLst>
                <a:ext uri="{FF2B5EF4-FFF2-40B4-BE49-F238E27FC236}">
                  <a16:creationId xmlns:a16="http://schemas.microsoft.com/office/drawing/2014/main" id="{FF0CFAF2-E9F0-9146-AA69-D79DC18CDA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0831" y="3680032"/>
              <a:ext cx="492801" cy="2772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odern Times Group - Wikipedia">
              <a:extLst>
                <a:ext uri="{FF2B5EF4-FFF2-40B4-BE49-F238E27FC236}">
                  <a16:creationId xmlns:a16="http://schemas.microsoft.com/office/drawing/2014/main" id="{B6565167-0F86-A867-9C26-D30A9FF790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0300" y="4096373"/>
              <a:ext cx="414588" cy="18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Imatge 33" descr="Image containing font, graphics, graphic design, typography  Auto-generated description">
              <a:extLst>
                <a:ext uri="{FF2B5EF4-FFF2-40B4-BE49-F238E27FC236}">
                  <a16:creationId xmlns:a16="http://schemas.microsoft.com/office/drawing/2014/main" id="{4CD04571-9BCA-E58A-71A2-7F0063BED38F}"/>
                </a:ext>
              </a:extLst>
            </p:cNvPr>
            <p:cNvPicPr>
              <a:picLocks noChangeAspect="1"/>
            </p:cNvPicPr>
            <p:nvPr/>
          </p:nvPicPr>
          <p:blipFill>
            <a:blip r:embed="rId7"/>
            <a:stretch>
              <a:fillRect/>
            </a:stretch>
          </p:blipFill>
          <p:spPr>
            <a:xfrm>
              <a:off x="6440109" y="4524709"/>
              <a:ext cx="670808" cy="90000"/>
            </a:xfrm>
            <a:prstGeom prst="rect">
              <a:avLst/>
            </a:prstGeom>
          </p:spPr>
        </p:pic>
        <p:pic>
          <p:nvPicPr>
            <p:cNvPr id="1028" name="Picture 4">
              <a:extLst>
                <a:ext uri="{FF2B5EF4-FFF2-40B4-BE49-F238E27FC236}">
                  <a16:creationId xmlns:a16="http://schemas.microsoft.com/office/drawing/2014/main" id="{C12E641D-7B2C-2567-0BD1-0670AFFC6A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85364" y="4850822"/>
              <a:ext cx="580298" cy="162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8">
              <a:extLst>
                <a:ext uri="{FF2B5EF4-FFF2-40B4-BE49-F238E27FC236}">
                  <a16:creationId xmlns:a16="http://schemas.microsoft.com/office/drawing/2014/main" id="{0A62C931-68CC-F16B-04B0-D1288104EC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7625" y="5167478"/>
              <a:ext cx="277200" cy="2772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Logo Nintendo PNG transparent - StickPNG">
              <a:extLst>
                <a:ext uri="{FF2B5EF4-FFF2-40B4-BE49-F238E27FC236}">
                  <a16:creationId xmlns:a16="http://schemas.microsoft.com/office/drawing/2014/main" id="{9DD7B08A-B644-32BA-13F0-9EBE3C479B8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193" t="17936" r="2187" b="17687"/>
            <a:stretch/>
          </p:blipFill>
          <p:spPr bwMode="auto">
            <a:xfrm>
              <a:off x="9140791" y="3725582"/>
              <a:ext cx="708279" cy="18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eam SoloMid - Wikipedia, the free encyclopedia">
              <a:extLst>
                <a:ext uri="{FF2B5EF4-FFF2-40B4-BE49-F238E27FC236}">
                  <a16:creationId xmlns:a16="http://schemas.microsoft.com/office/drawing/2014/main" id="{33C3EB4E-3B28-4C6E-8988-B271F103F6B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51539" y="4052282"/>
              <a:ext cx="277200" cy="2772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9 - Wikipedia, the free encyclopedia">
              <a:extLst>
                <a:ext uri="{FF2B5EF4-FFF2-40B4-BE49-F238E27FC236}">
                  <a16:creationId xmlns:a16="http://schemas.microsoft.com/office/drawing/2014/main" id="{C1F5EF1A-4146-AE9B-868C-5371C3E57C1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96782" y="4431562"/>
              <a:ext cx="402196" cy="2772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6">
              <a:extLst>
                <a:ext uri="{FF2B5EF4-FFF2-40B4-BE49-F238E27FC236}">
                  <a16:creationId xmlns:a16="http://schemas.microsoft.com/office/drawing/2014/main" id="{3C2CD82A-81A5-BE10-321A-3C45B071E28F}"/>
                </a:ext>
                <a:ext uri="{C183D7F6-B498-43B3-948B-1728B52AA6E4}">
                  <adec:decorative xmlns:adec="http://schemas.microsoft.com/office/drawing/2017/decorative" xmlns="" val="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41586" y="4808565"/>
              <a:ext cx="300010" cy="2520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Riot Games - Wikipedia">
              <a:extLst>
                <a:ext uri="{FF2B5EF4-FFF2-40B4-BE49-F238E27FC236}">
                  <a16:creationId xmlns:a16="http://schemas.microsoft.com/office/drawing/2014/main" id="{C4A50C3D-F30B-FC52-1E22-F52233779B5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27877" y="5211369"/>
              <a:ext cx="544081" cy="18000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3" name="Connector recte 12">
            <a:extLst>
              <a:ext uri="{FF2B5EF4-FFF2-40B4-BE49-F238E27FC236}">
                <a16:creationId xmlns:a16="http://schemas.microsoft.com/office/drawing/2014/main" id="{2F97B57D-D847-E60E-3848-C594E5E6763A}"/>
              </a:ext>
              <a:ext uri="{C183D7F6-B498-43B3-948B-1728B52AA6E4}">
                <adec:decorative xmlns:adec="http://schemas.microsoft.com/office/drawing/2017/decorative" xmlns="" val="1"/>
              </a:ext>
            </a:extLst>
          </p:cNvPr>
          <p:cNvCxnSpPr>
            <a:cxnSpLocks/>
          </p:cNvCxnSpPr>
          <p:nvPr/>
        </p:nvCxnSpPr>
        <p:spPr>
          <a:xfrm flipH="1">
            <a:off x="8828880" y="3659358"/>
            <a:ext cx="0" cy="1793187"/>
          </a:xfrm>
          <a:prstGeom prst="line">
            <a:avLst/>
          </a:prstGeom>
          <a:ln>
            <a:solidFill>
              <a:srgbClr val="4A00D0"/>
            </a:solidFill>
          </a:ln>
        </p:spPr>
        <p:style>
          <a:lnRef idx="1">
            <a:schemeClr val="accent1"/>
          </a:lnRef>
          <a:fillRef idx="0">
            <a:schemeClr val="accent1"/>
          </a:fillRef>
          <a:effectRef idx="0">
            <a:schemeClr val="accent1"/>
          </a:effectRef>
          <a:fontRef idx="minor">
            <a:schemeClr val="tx1"/>
          </a:fontRef>
        </p:style>
      </p:cxnSp>
      <p:sp>
        <p:nvSpPr>
          <p:cNvPr id="25" name="QuadreDeText 24">
            <a:extLst>
              <a:ext uri="{FF2B5EF4-FFF2-40B4-BE49-F238E27FC236}">
                <a16:creationId xmlns:a16="http://schemas.microsoft.com/office/drawing/2014/main" id="{8163D169-0929-D691-6242-5B69271E1321}"/>
              </a:ext>
            </a:extLst>
          </p:cNvPr>
          <p:cNvSpPr txBox="1"/>
          <p:nvPr/>
        </p:nvSpPr>
        <p:spPr>
          <a:xfrm>
            <a:off x="6173689" y="3687368"/>
            <a:ext cx="259534" cy="261610"/>
          </a:xfrm>
          <a:prstGeom prst="rect">
            <a:avLst/>
          </a:prstGeom>
          <a:noFill/>
        </p:spPr>
        <p:txBody>
          <a:bodyPr wrap="square" rtlCol="0">
            <a:spAutoFit/>
          </a:bodyPr>
          <a:lstStyle/>
          <a:p>
            <a:r>
              <a:rPr lang="en-US" sz="1100" b="1">
                <a:solidFill>
                  <a:srgbClr val="4A00D0"/>
                </a:solidFill>
                <a:latin typeface="HelveticaNeueLT Std" panose="020B0604020202020204"/>
              </a:rPr>
              <a:t>1</a:t>
            </a:r>
          </a:p>
        </p:txBody>
      </p:sp>
      <p:sp>
        <p:nvSpPr>
          <p:cNvPr id="27" name="QuadreDeText 26">
            <a:extLst>
              <a:ext uri="{FF2B5EF4-FFF2-40B4-BE49-F238E27FC236}">
                <a16:creationId xmlns:a16="http://schemas.microsoft.com/office/drawing/2014/main" id="{DCB44339-DF8E-79D4-75F6-8CDC2C44FE54}"/>
              </a:ext>
            </a:extLst>
          </p:cNvPr>
          <p:cNvSpPr txBox="1"/>
          <p:nvPr/>
        </p:nvSpPr>
        <p:spPr>
          <a:xfrm>
            <a:off x="7121241" y="3603528"/>
            <a:ext cx="1044000" cy="430887"/>
          </a:xfrm>
          <a:prstGeom prst="rect">
            <a:avLst/>
          </a:prstGeom>
          <a:noFill/>
        </p:spPr>
        <p:txBody>
          <a:bodyPr wrap="square" rtlCol="0">
            <a:spAutoFit/>
          </a:bodyPr>
          <a:lstStyle/>
          <a:p>
            <a:r>
              <a:rPr lang="en-US" sz="1100" b="1">
                <a:solidFill>
                  <a:srgbClr val="4A00D0"/>
                </a:solidFill>
                <a:latin typeface="HelveticaNeueLT Std" panose="020B0604020202020204"/>
              </a:rPr>
              <a:t>Activision Blizzard</a:t>
            </a:r>
          </a:p>
        </p:txBody>
      </p:sp>
      <p:sp>
        <p:nvSpPr>
          <p:cNvPr id="28" name="QuadreDeText 27">
            <a:extLst>
              <a:ext uri="{FF2B5EF4-FFF2-40B4-BE49-F238E27FC236}">
                <a16:creationId xmlns:a16="http://schemas.microsoft.com/office/drawing/2014/main" id="{0645BCD6-42BB-E6DD-A1F5-399974B606DA}"/>
              </a:ext>
            </a:extLst>
          </p:cNvPr>
          <p:cNvSpPr txBox="1"/>
          <p:nvPr/>
        </p:nvSpPr>
        <p:spPr>
          <a:xfrm>
            <a:off x="8065046" y="3688447"/>
            <a:ext cx="744906" cy="261610"/>
          </a:xfrm>
          <a:prstGeom prst="rect">
            <a:avLst/>
          </a:prstGeom>
          <a:noFill/>
        </p:spPr>
        <p:txBody>
          <a:bodyPr wrap="square" rtlCol="0">
            <a:spAutoFit/>
          </a:bodyPr>
          <a:lstStyle/>
          <a:p>
            <a:pPr algn="ctr"/>
            <a:r>
              <a:rPr lang="en-US" sz="1100">
                <a:solidFill>
                  <a:schemeClr val="accent5">
                    <a:lumMod val="25000"/>
                  </a:schemeClr>
                </a:solidFill>
                <a:latin typeface="HelveticaNeueLT Std" panose="020B0604020202020204"/>
              </a:rPr>
              <a:t>21.85%</a:t>
            </a:r>
          </a:p>
        </p:txBody>
      </p:sp>
      <p:sp>
        <p:nvSpPr>
          <p:cNvPr id="29" name="QuadreDeText 28">
            <a:extLst>
              <a:ext uri="{FF2B5EF4-FFF2-40B4-BE49-F238E27FC236}">
                <a16:creationId xmlns:a16="http://schemas.microsoft.com/office/drawing/2014/main" id="{47741032-6614-155E-3C7C-A4364184407E}"/>
              </a:ext>
            </a:extLst>
          </p:cNvPr>
          <p:cNvSpPr txBox="1"/>
          <p:nvPr/>
        </p:nvSpPr>
        <p:spPr>
          <a:xfrm>
            <a:off x="6173688" y="4059763"/>
            <a:ext cx="259534" cy="261610"/>
          </a:xfrm>
          <a:prstGeom prst="rect">
            <a:avLst/>
          </a:prstGeom>
          <a:noFill/>
        </p:spPr>
        <p:txBody>
          <a:bodyPr wrap="square" rtlCol="0">
            <a:spAutoFit/>
          </a:bodyPr>
          <a:lstStyle/>
          <a:p>
            <a:r>
              <a:rPr lang="en-US" sz="1100" b="1">
                <a:solidFill>
                  <a:srgbClr val="4A00D0"/>
                </a:solidFill>
                <a:latin typeface="HelveticaNeueLT Std" panose="020B0604020202020204"/>
              </a:rPr>
              <a:t>2</a:t>
            </a:r>
          </a:p>
        </p:txBody>
      </p:sp>
      <p:sp>
        <p:nvSpPr>
          <p:cNvPr id="30" name="QuadreDeText 29">
            <a:extLst>
              <a:ext uri="{FF2B5EF4-FFF2-40B4-BE49-F238E27FC236}">
                <a16:creationId xmlns:a16="http://schemas.microsoft.com/office/drawing/2014/main" id="{E3FC4FC5-DB2A-403E-C3E5-C7798EE639A7}"/>
              </a:ext>
            </a:extLst>
          </p:cNvPr>
          <p:cNvSpPr txBox="1"/>
          <p:nvPr/>
        </p:nvSpPr>
        <p:spPr>
          <a:xfrm>
            <a:off x="7121967" y="4053869"/>
            <a:ext cx="1044000" cy="261610"/>
          </a:xfrm>
          <a:prstGeom prst="rect">
            <a:avLst/>
          </a:prstGeom>
          <a:noFill/>
        </p:spPr>
        <p:txBody>
          <a:bodyPr wrap="square" rtlCol="0">
            <a:spAutoFit/>
          </a:bodyPr>
          <a:lstStyle/>
          <a:p>
            <a:r>
              <a:rPr lang="en-US" sz="1100" b="1">
                <a:solidFill>
                  <a:srgbClr val="4A00D0"/>
                </a:solidFill>
                <a:latin typeface="HelveticaNeueLT Std" panose="020B0604020202020204"/>
              </a:rPr>
              <a:t>MTG</a:t>
            </a:r>
          </a:p>
        </p:txBody>
      </p:sp>
      <p:sp>
        <p:nvSpPr>
          <p:cNvPr id="31" name="QuadreDeText 30">
            <a:extLst>
              <a:ext uri="{FF2B5EF4-FFF2-40B4-BE49-F238E27FC236}">
                <a16:creationId xmlns:a16="http://schemas.microsoft.com/office/drawing/2014/main" id="{A4A168E3-CEA3-1934-5606-037E0E484181}"/>
              </a:ext>
            </a:extLst>
          </p:cNvPr>
          <p:cNvSpPr txBox="1"/>
          <p:nvPr/>
        </p:nvSpPr>
        <p:spPr>
          <a:xfrm>
            <a:off x="8066961" y="4063438"/>
            <a:ext cx="744909" cy="261610"/>
          </a:xfrm>
          <a:prstGeom prst="rect">
            <a:avLst/>
          </a:prstGeom>
          <a:noFill/>
        </p:spPr>
        <p:txBody>
          <a:bodyPr wrap="square" rtlCol="0">
            <a:spAutoFit/>
          </a:bodyPr>
          <a:lstStyle/>
          <a:p>
            <a:pPr algn="ctr"/>
            <a:r>
              <a:rPr lang="en-US" sz="1100">
                <a:solidFill>
                  <a:schemeClr val="accent5">
                    <a:lumMod val="25000"/>
                  </a:schemeClr>
                </a:solidFill>
                <a:latin typeface="HelveticaNeueLT Std" panose="020B0604020202020204"/>
              </a:rPr>
              <a:t>14.15%</a:t>
            </a:r>
          </a:p>
        </p:txBody>
      </p:sp>
      <p:sp>
        <p:nvSpPr>
          <p:cNvPr id="37" name="QuadreDeText 36">
            <a:extLst>
              <a:ext uri="{FF2B5EF4-FFF2-40B4-BE49-F238E27FC236}">
                <a16:creationId xmlns:a16="http://schemas.microsoft.com/office/drawing/2014/main" id="{77FF5776-895D-6B3C-2142-DD3F1BAD8D7B}"/>
              </a:ext>
            </a:extLst>
          </p:cNvPr>
          <p:cNvSpPr txBox="1"/>
          <p:nvPr/>
        </p:nvSpPr>
        <p:spPr>
          <a:xfrm>
            <a:off x="6173689" y="4431562"/>
            <a:ext cx="259534" cy="261610"/>
          </a:xfrm>
          <a:prstGeom prst="rect">
            <a:avLst/>
          </a:prstGeom>
          <a:noFill/>
        </p:spPr>
        <p:txBody>
          <a:bodyPr wrap="square" rtlCol="0">
            <a:spAutoFit/>
          </a:bodyPr>
          <a:lstStyle/>
          <a:p>
            <a:r>
              <a:rPr lang="en-US" sz="1100" b="1">
                <a:solidFill>
                  <a:srgbClr val="4A00D0"/>
                </a:solidFill>
                <a:latin typeface="HelveticaNeueLT Std" panose="020B0604020202020204"/>
              </a:rPr>
              <a:t>3</a:t>
            </a:r>
          </a:p>
        </p:txBody>
      </p:sp>
      <p:sp>
        <p:nvSpPr>
          <p:cNvPr id="40" name="QuadreDeText 39">
            <a:extLst>
              <a:ext uri="{FF2B5EF4-FFF2-40B4-BE49-F238E27FC236}">
                <a16:creationId xmlns:a16="http://schemas.microsoft.com/office/drawing/2014/main" id="{07E9C6FE-D335-2797-746F-8219CE0BFE02}"/>
              </a:ext>
            </a:extLst>
          </p:cNvPr>
          <p:cNvSpPr txBox="1"/>
          <p:nvPr/>
        </p:nvSpPr>
        <p:spPr>
          <a:xfrm>
            <a:off x="7121967" y="4428529"/>
            <a:ext cx="1044000" cy="261610"/>
          </a:xfrm>
          <a:prstGeom prst="rect">
            <a:avLst/>
          </a:prstGeom>
          <a:noFill/>
        </p:spPr>
        <p:txBody>
          <a:bodyPr wrap="square" rtlCol="0">
            <a:spAutoFit/>
          </a:bodyPr>
          <a:lstStyle/>
          <a:p>
            <a:r>
              <a:rPr lang="en-US" sz="1100" b="1">
                <a:solidFill>
                  <a:srgbClr val="4A00D0"/>
                </a:solidFill>
                <a:latin typeface="HelveticaNeueLT Std" panose="020B0604020202020204"/>
              </a:rPr>
              <a:t>Tencent</a:t>
            </a:r>
          </a:p>
        </p:txBody>
      </p:sp>
      <p:sp>
        <p:nvSpPr>
          <p:cNvPr id="42" name="QuadreDeText 41">
            <a:extLst>
              <a:ext uri="{FF2B5EF4-FFF2-40B4-BE49-F238E27FC236}">
                <a16:creationId xmlns:a16="http://schemas.microsoft.com/office/drawing/2014/main" id="{660B926D-A182-5B45-36C5-AA878C027D81}"/>
              </a:ext>
            </a:extLst>
          </p:cNvPr>
          <p:cNvSpPr txBox="1"/>
          <p:nvPr/>
        </p:nvSpPr>
        <p:spPr>
          <a:xfrm>
            <a:off x="8063128" y="4429302"/>
            <a:ext cx="744909" cy="261610"/>
          </a:xfrm>
          <a:prstGeom prst="rect">
            <a:avLst/>
          </a:prstGeom>
          <a:noFill/>
        </p:spPr>
        <p:txBody>
          <a:bodyPr wrap="square" rtlCol="0">
            <a:spAutoFit/>
          </a:bodyPr>
          <a:lstStyle/>
          <a:p>
            <a:pPr algn="ctr"/>
            <a:r>
              <a:rPr lang="en-US" sz="1100">
                <a:solidFill>
                  <a:schemeClr val="accent5">
                    <a:lumMod val="25000"/>
                  </a:schemeClr>
                </a:solidFill>
                <a:latin typeface="HelveticaNeueLT Std" panose="020B0604020202020204"/>
              </a:rPr>
              <a:t>11.04%</a:t>
            </a:r>
          </a:p>
        </p:txBody>
      </p:sp>
      <p:sp>
        <p:nvSpPr>
          <p:cNvPr id="44" name="QuadreDeText 43">
            <a:extLst>
              <a:ext uri="{FF2B5EF4-FFF2-40B4-BE49-F238E27FC236}">
                <a16:creationId xmlns:a16="http://schemas.microsoft.com/office/drawing/2014/main" id="{1C6E85FB-F62C-127F-CAC4-AA4681CBE53D}"/>
              </a:ext>
            </a:extLst>
          </p:cNvPr>
          <p:cNvSpPr txBox="1"/>
          <p:nvPr/>
        </p:nvSpPr>
        <p:spPr>
          <a:xfrm>
            <a:off x="6173689" y="4802773"/>
            <a:ext cx="259534" cy="261610"/>
          </a:xfrm>
          <a:prstGeom prst="rect">
            <a:avLst/>
          </a:prstGeom>
          <a:noFill/>
        </p:spPr>
        <p:txBody>
          <a:bodyPr wrap="square" rtlCol="0">
            <a:spAutoFit/>
          </a:bodyPr>
          <a:lstStyle/>
          <a:p>
            <a:r>
              <a:rPr lang="en-US" sz="1100" b="1">
                <a:solidFill>
                  <a:srgbClr val="4A00D0"/>
                </a:solidFill>
                <a:latin typeface="HelveticaNeueLT Std" panose="020B0604020202020204"/>
              </a:rPr>
              <a:t>4</a:t>
            </a:r>
          </a:p>
        </p:txBody>
      </p:sp>
      <p:sp>
        <p:nvSpPr>
          <p:cNvPr id="45" name="QuadreDeText 44">
            <a:extLst>
              <a:ext uri="{FF2B5EF4-FFF2-40B4-BE49-F238E27FC236}">
                <a16:creationId xmlns:a16="http://schemas.microsoft.com/office/drawing/2014/main" id="{EB7A7D6E-4154-B2F8-292E-375A9E8BA841}"/>
              </a:ext>
            </a:extLst>
          </p:cNvPr>
          <p:cNvSpPr txBox="1"/>
          <p:nvPr/>
        </p:nvSpPr>
        <p:spPr>
          <a:xfrm>
            <a:off x="7121311" y="4714350"/>
            <a:ext cx="1044000" cy="430887"/>
          </a:xfrm>
          <a:prstGeom prst="rect">
            <a:avLst/>
          </a:prstGeom>
          <a:noFill/>
        </p:spPr>
        <p:txBody>
          <a:bodyPr wrap="square" rtlCol="0">
            <a:spAutoFit/>
          </a:bodyPr>
          <a:lstStyle/>
          <a:p>
            <a:r>
              <a:rPr lang="en-US" sz="1100" b="1">
                <a:solidFill>
                  <a:srgbClr val="4A00D0"/>
                </a:solidFill>
                <a:latin typeface="HelveticaNeueLT Std" panose="020B0604020202020204"/>
              </a:rPr>
              <a:t>Valve Corporation</a:t>
            </a:r>
          </a:p>
        </p:txBody>
      </p:sp>
      <p:sp>
        <p:nvSpPr>
          <p:cNvPr id="48" name="QuadreDeText 47">
            <a:extLst>
              <a:ext uri="{FF2B5EF4-FFF2-40B4-BE49-F238E27FC236}">
                <a16:creationId xmlns:a16="http://schemas.microsoft.com/office/drawing/2014/main" id="{444C6A03-9C13-5404-151A-5D35D8E09C7A}"/>
              </a:ext>
            </a:extLst>
          </p:cNvPr>
          <p:cNvSpPr txBox="1"/>
          <p:nvPr/>
        </p:nvSpPr>
        <p:spPr>
          <a:xfrm>
            <a:off x="8065044" y="4798988"/>
            <a:ext cx="744909" cy="261610"/>
          </a:xfrm>
          <a:prstGeom prst="rect">
            <a:avLst/>
          </a:prstGeom>
          <a:noFill/>
        </p:spPr>
        <p:txBody>
          <a:bodyPr wrap="square" rtlCol="0">
            <a:spAutoFit/>
          </a:bodyPr>
          <a:lstStyle/>
          <a:p>
            <a:pPr algn="ctr"/>
            <a:r>
              <a:rPr lang="en-US" sz="1100">
                <a:solidFill>
                  <a:schemeClr val="accent5">
                    <a:lumMod val="25000"/>
                  </a:schemeClr>
                </a:solidFill>
                <a:latin typeface="HelveticaNeueLT Std" panose="020B0604020202020204"/>
              </a:rPr>
              <a:t>8.03%</a:t>
            </a:r>
          </a:p>
        </p:txBody>
      </p:sp>
      <p:sp>
        <p:nvSpPr>
          <p:cNvPr id="49" name="QuadreDeText 48">
            <a:extLst>
              <a:ext uri="{FF2B5EF4-FFF2-40B4-BE49-F238E27FC236}">
                <a16:creationId xmlns:a16="http://schemas.microsoft.com/office/drawing/2014/main" id="{C3CFCB2A-8643-B2C8-03C0-85E6F4E678CE}"/>
              </a:ext>
            </a:extLst>
          </p:cNvPr>
          <p:cNvSpPr txBox="1"/>
          <p:nvPr/>
        </p:nvSpPr>
        <p:spPr>
          <a:xfrm>
            <a:off x="6173687" y="5173984"/>
            <a:ext cx="259534" cy="261610"/>
          </a:xfrm>
          <a:prstGeom prst="rect">
            <a:avLst/>
          </a:prstGeom>
          <a:noFill/>
        </p:spPr>
        <p:txBody>
          <a:bodyPr wrap="square" rtlCol="0">
            <a:spAutoFit/>
          </a:bodyPr>
          <a:lstStyle/>
          <a:p>
            <a:r>
              <a:rPr lang="en-US" sz="1100" b="1">
                <a:solidFill>
                  <a:srgbClr val="4A00D0"/>
                </a:solidFill>
                <a:latin typeface="HelveticaNeueLT Std" panose="020B0604020202020204"/>
              </a:rPr>
              <a:t>5</a:t>
            </a:r>
          </a:p>
        </p:txBody>
      </p:sp>
      <p:sp>
        <p:nvSpPr>
          <p:cNvPr id="50" name="QuadreDeText 49">
            <a:extLst>
              <a:ext uri="{FF2B5EF4-FFF2-40B4-BE49-F238E27FC236}">
                <a16:creationId xmlns:a16="http://schemas.microsoft.com/office/drawing/2014/main" id="{39D6F13B-47E2-B5CF-4369-B106EF478EDF}"/>
              </a:ext>
            </a:extLst>
          </p:cNvPr>
          <p:cNvSpPr txBox="1"/>
          <p:nvPr/>
        </p:nvSpPr>
        <p:spPr>
          <a:xfrm>
            <a:off x="7119230" y="5171889"/>
            <a:ext cx="1044000" cy="261610"/>
          </a:xfrm>
          <a:prstGeom prst="rect">
            <a:avLst/>
          </a:prstGeom>
          <a:noFill/>
        </p:spPr>
        <p:txBody>
          <a:bodyPr wrap="square" rtlCol="0">
            <a:spAutoFit/>
          </a:bodyPr>
          <a:lstStyle/>
          <a:p>
            <a:r>
              <a:rPr lang="en-US" sz="1100" b="1">
                <a:solidFill>
                  <a:srgbClr val="4A00D0"/>
                </a:solidFill>
                <a:latin typeface="HelveticaNeueLT Std" panose="020B0604020202020204"/>
              </a:rPr>
              <a:t>EA</a:t>
            </a:r>
          </a:p>
        </p:txBody>
      </p:sp>
      <p:sp>
        <p:nvSpPr>
          <p:cNvPr id="52" name="QuadreDeText 51">
            <a:extLst>
              <a:ext uri="{FF2B5EF4-FFF2-40B4-BE49-F238E27FC236}">
                <a16:creationId xmlns:a16="http://schemas.microsoft.com/office/drawing/2014/main" id="{DD362530-44A9-6C4F-22A4-F77CC81B02B0}"/>
              </a:ext>
            </a:extLst>
          </p:cNvPr>
          <p:cNvSpPr txBox="1"/>
          <p:nvPr/>
        </p:nvSpPr>
        <p:spPr>
          <a:xfrm>
            <a:off x="8062307" y="5171889"/>
            <a:ext cx="744909" cy="261610"/>
          </a:xfrm>
          <a:prstGeom prst="rect">
            <a:avLst/>
          </a:prstGeom>
          <a:noFill/>
        </p:spPr>
        <p:txBody>
          <a:bodyPr wrap="square" rtlCol="0">
            <a:spAutoFit/>
          </a:bodyPr>
          <a:lstStyle/>
          <a:p>
            <a:pPr algn="ctr"/>
            <a:r>
              <a:rPr lang="en-US" sz="1100">
                <a:solidFill>
                  <a:schemeClr val="accent5">
                    <a:lumMod val="25000"/>
                  </a:schemeClr>
                </a:solidFill>
                <a:latin typeface="HelveticaNeueLT Std" panose="020B0604020202020204"/>
              </a:rPr>
              <a:t>3.78%</a:t>
            </a:r>
          </a:p>
        </p:txBody>
      </p:sp>
      <p:sp>
        <p:nvSpPr>
          <p:cNvPr id="61" name="QuadreDeText 60">
            <a:extLst>
              <a:ext uri="{FF2B5EF4-FFF2-40B4-BE49-F238E27FC236}">
                <a16:creationId xmlns:a16="http://schemas.microsoft.com/office/drawing/2014/main" id="{5FFBDE9B-ADE3-03CE-83ED-027127B8CCE3}"/>
              </a:ext>
            </a:extLst>
          </p:cNvPr>
          <p:cNvSpPr txBox="1"/>
          <p:nvPr/>
        </p:nvSpPr>
        <p:spPr>
          <a:xfrm>
            <a:off x="8893974" y="3686043"/>
            <a:ext cx="259534" cy="261610"/>
          </a:xfrm>
          <a:prstGeom prst="rect">
            <a:avLst/>
          </a:prstGeom>
          <a:noFill/>
        </p:spPr>
        <p:txBody>
          <a:bodyPr wrap="square" rtlCol="0">
            <a:spAutoFit/>
          </a:bodyPr>
          <a:lstStyle/>
          <a:p>
            <a:r>
              <a:rPr lang="en-US" sz="1100" b="1">
                <a:solidFill>
                  <a:srgbClr val="4A00D0"/>
                </a:solidFill>
                <a:latin typeface="HelveticaNeueLT Std" panose="020B0604020202020204"/>
              </a:rPr>
              <a:t>6</a:t>
            </a:r>
          </a:p>
        </p:txBody>
      </p:sp>
      <p:sp>
        <p:nvSpPr>
          <p:cNvPr id="1039" name="QuadreDeText 1038">
            <a:extLst>
              <a:ext uri="{FF2B5EF4-FFF2-40B4-BE49-F238E27FC236}">
                <a16:creationId xmlns:a16="http://schemas.microsoft.com/office/drawing/2014/main" id="{6E80EFEE-191A-A512-ED32-F811A2E06F24}"/>
              </a:ext>
            </a:extLst>
          </p:cNvPr>
          <p:cNvSpPr txBox="1"/>
          <p:nvPr/>
        </p:nvSpPr>
        <p:spPr>
          <a:xfrm>
            <a:off x="9842252" y="3684777"/>
            <a:ext cx="1047928" cy="261610"/>
          </a:xfrm>
          <a:prstGeom prst="rect">
            <a:avLst/>
          </a:prstGeom>
          <a:noFill/>
        </p:spPr>
        <p:txBody>
          <a:bodyPr wrap="square" rtlCol="0">
            <a:spAutoFit/>
          </a:bodyPr>
          <a:lstStyle/>
          <a:p>
            <a:r>
              <a:rPr lang="en-US" sz="1100" b="1">
                <a:solidFill>
                  <a:srgbClr val="4A00D0"/>
                </a:solidFill>
                <a:latin typeface="HelveticaNeueLT Std" panose="020B0604020202020204"/>
              </a:rPr>
              <a:t>Nintendo</a:t>
            </a:r>
          </a:p>
        </p:txBody>
      </p:sp>
      <p:sp>
        <p:nvSpPr>
          <p:cNvPr id="62" name="QuadreDeText 61">
            <a:extLst>
              <a:ext uri="{FF2B5EF4-FFF2-40B4-BE49-F238E27FC236}">
                <a16:creationId xmlns:a16="http://schemas.microsoft.com/office/drawing/2014/main" id="{3E3F41AE-7C78-5B7C-CEC5-A106514AB604}"/>
              </a:ext>
            </a:extLst>
          </p:cNvPr>
          <p:cNvSpPr txBox="1"/>
          <p:nvPr/>
        </p:nvSpPr>
        <p:spPr>
          <a:xfrm>
            <a:off x="10785331" y="3687122"/>
            <a:ext cx="744906" cy="261610"/>
          </a:xfrm>
          <a:prstGeom prst="rect">
            <a:avLst/>
          </a:prstGeom>
          <a:noFill/>
        </p:spPr>
        <p:txBody>
          <a:bodyPr wrap="square" rtlCol="0">
            <a:spAutoFit/>
          </a:bodyPr>
          <a:lstStyle/>
          <a:p>
            <a:pPr algn="ctr"/>
            <a:r>
              <a:rPr lang="en-US" sz="1100">
                <a:solidFill>
                  <a:schemeClr val="accent5">
                    <a:lumMod val="25000"/>
                  </a:schemeClr>
                </a:solidFill>
                <a:latin typeface="HelveticaNeueLT Std" panose="020B0604020202020204"/>
              </a:rPr>
              <a:t>2.82%</a:t>
            </a:r>
          </a:p>
        </p:txBody>
      </p:sp>
      <p:sp>
        <p:nvSpPr>
          <p:cNvPr id="63" name="QuadreDeText 62">
            <a:extLst>
              <a:ext uri="{FF2B5EF4-FFF2-40B4-BE49-F238E27FC236}">
                <a16:creationId xmlns:a16="http://schemas.microsoft.com/office/drawing/2014/main" id="{C54545BA-221E-284C-2036-80B05FE5283A}"/>
              </a:ext>
            </a:extLst>
          </p:cNvPr>
          <p:cNvSpPr txBox="1"/>
          <p:nvPr/>
        </p:nvSpPr>
        <p:spPr>
          <a:xfrm>
            <a:off x="8893973" y="4058438"/>
            <a:ext cx="259534" cy="261610"/>
          </a:xfrm>
          <a:prstGeom prst="rect">
            <a:avLst/>
          </a:prstGeom>
          <a:noFill/>
        </p:spPr>
        <p:txBody>
          <a:bodyPr wrap="square" rtlCol="0">
            <a:spAutoFit/>
          </a:bodyPr>
          <a:lstStyle/>
          <a:p>
            <a:r>
              <a:rPr lang="en-US" sz="1100" b="1">
                <a:solidFill>
                  <a:srgbClr val="4A00D0"/>
                </a:solidFill>
                <a:latin typeface="HelveticaNeueLT Std" panose="020B0604020202020204"/>
              </a:rPr>
              <a:t>7</a:t>
            </a:r>
          </a:p>
        </p:txBody>
      </p:sp>
      <p:sp>
        <p:nvSpPr>
          <p:cNvPr id="1024" name="QuadreDeText 1023">
            <a:extLst>
              <a:ext uri="{FF2B5EF4-FFF2-40B4-BE49-F238E27FC236}">
                <a16:creationId xmlns:a16="http://schemas.microsoft.com/office/drawing/2014/main" id="{043121D0-2BC9-9F6D-9BA0-AB05A8FF1110}"/>
              </a:ext>
            </a:extLst>
          </p:cNvPr>
          <p:cNvSpPr txBox="1"/>
          <p:nvPr/>
        </p:nvSpPr>
        <p:spPr>
          <a:xfrm>
            <a:off x="9842252" y="4052544"/>
            <a:ext cx="1044000" cy="261610"/>
          </a:xfrm>
          <a:prstGeom prst="rect">
            <a:avLst/>
          </a:prstGeom>
          <a:noFill/>
        </p:spPr>
        <p:txBody>
          <a:bodyPr wrap="square" rtlCol="0">
            <a:spAutoFit/>
          </a:bodyPr>
          <a:lstStyle/>
          <a:p>
            <a:r>
              <a:rPr lang="en-US" sz="1100" b="1">
                <a:solidFill>
                  <a:srgbClr val="4A00D0"/>
                </a:solidFill>
                <a:latin typeface="HelveticaNeueLT Std" panose="020B0604020202020204"/>
              </a:rPr>
              <a:t>TSM</a:t>
            </a:r>
          </a:p>
        </p:txBody>
      </p:sp>
      <p:sp>
        <p:nvSpPr>
          <p:cNvPr id="1025" name="QuadreDeText 1024">
            <a:extLst>
              <a:ext uri="{FF2B5EF4-FFF2-40B4-BE49-F238E27FC236}">
                <a16:creationId xmlns:a16="http://schemas.microsoft.com/office/drawing/2014/main" id="{4FFC7ED6-C3F5-2342-A65E-F61857500E6B}"/>
              </a:ext>
            </a:extLst>
          </p:cNvPr>
          <p:cNvSpPr txBox="1"/>
          <p:nvPr/>
        </p:nvSpPr>
        <p:spPr>
          <a:xfrm>
            <a:off x="10787246" y="4062113"/>
            <a:ext cx="744909" cy="261610"/>
          </a:xfrm>
          <a:prstGeom prst="rect">
            <a:avLst/>
          </a:prstGeom>
          <a:noFill/>
        </p:spPr>
        <p:txBody>
          <a:bodyPr wrap="square" rtlCol="0">
            <a:spAutoFit/>
          </a:bodyPr>
          <a:lstStyle/>
          <a:p>
            <a:pPr algn="ctr"/>
            <a:r>
              <a:rPr lang="en-US" sz="1100">
                <a:solidFill>
                  <a:schemeClr val="accent5">
                    <a:lumMod val="25000"/>
                  </a:schemeClr>
                </a:solidFill>
                <a:latin typeface="HelveticaNeueLT Std" panose="020B0604020202020204"/>
              </a:rPr>
              <a:t>2.10%</a:t>
            </a:r>
          </a:p>
        </p:txBody>
      </p:sp>
      <p:sp>
        <p:nvSpPr>
          <p:cNvPr id="1027" name="QuadreDeText 1026">
            <a:extLst>
              <a:ext uri="{FF2B5EF4-FFF2-40B4-BE49-F238E27FC236}">
                <a16:creationId xmlns:a16="http://schemas.microsoft.com/office/drawing/2014/main" id="{C797C4BD-7CBB-4FBA-E322-0B7E2875B721}"/>
              </a:ext>
            </a:extLst>
          </p:cNvPr>
          <p:cNvSpPr txBox="1"/>
          <p:nvPr/>
        </p:nvSpPr>
        <p:spPr>
          <a:xfrm>
            <a:off x="8893974" y="4430237"/>
            <a:ext cx="259534" cy="261610"/>
          </a:xfrm>
          <a:prstGeom prst="rect">
            <a:avLst/>
          </a:prstGeom>
          <a:noFill/>
        </p:spPr>
        <p:txBody>
          <a:bodyPr wrap="square" rtlCol="0">
            <a:spAutoFit/>
          </a:bodyPr>
          <a:lstStyle/>
          <a:p>
            <a:r>
              <a:rPr lang="en-US" sz="1100" b="1">
                <a:solidFill>
                  <a:srgbClr val="4A00D0"/>
                </a:solidFill>
                <a:latin typeface="HelveticaNeueLT Std" panose="020B0604020202020204"/>
              </a:rPr>
              <a:t>8</a:t>
            </a:r>
          </a:p>
        </p:txBody>
      </p:sp>
      <p:sp>
        <p:nvSpPr>
          <p:cNvPr id="1029" name="QuadreDeText 1028">
            <a:extLst>
              <a:ext uri="{FF2B5EF4-FFF2-40B4-BE49-F238E27FC236}">
                <a16:creationId xmlns:a16="http://schemas.microsoft.com/office/drawing/2014/main" id="{098C5691-D3AC-7C71-4959-6D4E1E514B06}"/>
              </a:ext>
            </a:extLst>
          </p:cNvPr>
          <p:cNvSpPr txBox="1"/>
          <p:nvPr/>
        </p:nvSpPr>
        <p:spPr>
          <a:xfrm>
            <a:off x="9842252" y="4427204"/>
            <a:ext cx="1044000" cy="261610"/>
          </a:xfrm>
          <a:prstGeom prst="rect">
            <a:avLst/>
          </a:prstGeom>
          <a:noFill/>
        </p:spPr>
        <p:txBody>
          <a:bodyPr wrap="square" rtlCol="0">
            <a:spAutoFit/>
          </a:bodyPr>
          <a:lstStyle/>
          <a:p>
            <a:r>
              <a:rPr lang="en-US" sz="1100" b="1">
                <a:solidFill>
                  <a:srgbClr val="4A00D0"/>
                </a:solidFill>
                <a:latin typeface="HelveticaNeueLT Std" panose="020B0604020202020204"/>
              </a:rPr>
              <a:t>Cloud9</a:t>
            </a:r>
          </a:p>
        </p:txBody>
      </p:sp>
      <p:sp>
        <p:nvSpPr>
          <p:cNvPr id="1031" name="QuadreDeText 1030">
            <a:extLst>
              <a:ext uri="{FF2B5EF4-FFF2-40B4-BE49-F238E27FC236}">
                <a16:creationId xmlns:a16="http://schemas.microsoft.com/office/drawing/2014/main" id="{8AABD7A8-5BA1-6B20-AC4C-99E3366A7E27}"/>
              </a:ext>
            </a:extLst>
          </p:cNvPr>
          <p:cNvSpPr txBox="1"/>
          <p:nvPr/>
        </p:nvSpPr>
        <p:spPr>
          <a:xfrm>
            <a:off x="10783413" y="4427977"/>
            <a:ext cx="744909" cy="261610"/>
          </a:xfrm>
          <a:prstGeom prst="rect">
            <a:avLst/>
          </a:prstGeom>
          <a:noFill/>
        </p:spPr>
        <p:txBody>
          <a:bodyPr wrap="square" rtlCol="0">
            <a:spAutoFit/>
          </a:bodyPr>
          <a:lstStyle/>
          <a:p>
            <a:pPr algn="ctr"/>
            <a:r>
              <a:rPr lang="en-US" sz="1100">
                <a:solidFill>
                  <a:schemeClr val="accent5">
                    <a:lumMod val="25000"/>
                  </a:schemeClr>
                </a:solidFill>
                <a:latin typeface="HelveticaNeueLT Std" panose="020B0604020202020204"/>
              </a:rPr>
              <a:t>1.96%</a:t>
            </a:r>
          </a:p>
        </p:txBody>
      </p:sp>
      <p:sp>
        <p:nvSpPr>
          <p:cNvPr id="1033" name="QuadreDeText 1032">
            <a:extLst>
              <a:ext uri="{FF2B5EF4-FFF2-40B4-BE49-F238E27FC236}">
                <a16:creationId xmlns:a16="http://schemas.microsoft.com/office/drawing/2014/main" id="{2E450B23-E30E-BDFA-F5B3-FE1F63E864BA}"/>
              </a:ext>
            </a:extLst>
          </p:cNvPr>
          <p:cNvSpPr txBox="1"/>
          <p:nvPr/>
        </p:nvSpPr>
        <p:spPr>
          <a:xfrm>
            <a:off x="8893974" y="4801448"/>
            <a:ext cx="259534" cy="261610"/>
          </a:xfrm>
          <a:prstGeom prst="rect">
            <a:avLst/>
          </a:prstGeom>
          <a:noFill/>
        </p:spPr>
        <p:txBody>
          <a:bodyPr wrap="square" rtlCol="0">
            <a:spAutoFit/>
          </a:bodyPr>
          <a:lstStyle/>
          <a:p>
            <a:r>
              <a:rPr lang="en-US" sz="1100" b="1">
                <a:solidFill>
                  <a:srgbClr val="4A00D0"/>
                </a:solidFill>
                <a:latin typeface="HelveticaNeueLT Std" panose="020B0604020202020204"/>
              </a:rPr>
              <a:t>9</a:t>
            </a:r>
          </a:p>
        </p:txBody>
      </p:sp>
      <p:sp>
        <p:nvSpPr>
          <p:cNvPr id="1034" name="QuadreDeText 1033">
            <a:extLst>
              <a:ext uri="{FF2B5EF4-FFF2-40B4-BE49-F238E27FC236}">
                <a16:creationId xmlns:a16="http://schemas.microsoft.com/office/drawing/2014/main" id="{12A4B0AB-0254-83E9-CF6A-8AE6B1B78C21}"/>
              </a:ext>
            </a:extLst>
          </p:cNvPr>
          <p:cNvSpPr txBox="1"/>
          <p:nvPr/>
        </p:nvSpPr>
        <p:spPr>
          <a:xfrm>
            <a:off x="9841596" y="4713025"/>
            <a:ext cx="1044000" cy="430887"/>
          </a:xfrm>
          <a:prstGeom prst="rect">
            <a:avLst/>
          </a:prstGeom>
          <a:noFill/>
        </p:spPr>
        <p:txBody>
          <a:bodyPr wrap="square" rtlCol="0">
            <a:spAutoFit/>
          </a:bodyPr>
          <a:lstStyle/>
          <a:p>
            <a:r>
              <a:rPr lang="en-US" sz="1100" b="1">
                <a:solidFill>
                  <a:srgbClr val="4A00D0"/>
                </a:solidFill>
                <a:latin typeface="HelveticaNeueLT Std" panose="020B0604020202020204"/>
              </a:rPr>
              <a:t>Take-Two Interactive</a:t>
            </a:r>
          </a:p>
        </p:txBody>
      </p:sp>
      <p:sp>
        <p:nvSpPr>
          <p:cNvPr id="1035" name="QuadreDeText 1034">
            <a:extLst>
              <a:ext uri="{FF2B5EF4-FFF2-40B4-BE49-F238E27FC236}">
                <a16:creationId xmlns:a16="http://schemas.microsoft.com/office/drawing/2014/main" id="{FF951E46-435D-27ED-08C8-43133346A72D}"/>
              </a:ext>
            </a:extLst>
          </p:cNvPr>
          <p:cNvSpPr txBox="1"/>
          <p:nvPr/>
        </p:nvSpPr>
        <p:spPr>
          <a:xfrm>
            <a:off x="10785329" y="4797663"/>
            <a:ext cx="744909" cy="261610"/>
          </a:xfrm>
          <a:prstGeom prst="rect">
            <a:avLst/>
          </a:prstGeom>
          <a:noFill/>
        </p:spPr>
        <p:txBody>
          <a:bodyPr wrap="square" rtlCol="0">
            <a:spAutoFit/>
          </a:bodyPr>
          <a:lstStyle/>
          <a:p>
            <a:pPr algn="ctr"/>
            <a:r>
              <a:rPr lang="en-US" sz="1100">
                <a:solidFill>
                  <a:schemeClr val="accent5">
                    <a:lumMod val="25000"/>
                  </a:schemeClr>
                </a:solidFill>
                <a:latin typeface="HelveticaNeueLT Std" panose="020B0604020202020204"/>
              </a:rPr>
              <a:t>1.87%</a:t>
            </a:r>
          </a:p>
        </p:txBody>
      </p:sp>
      <p:sp>
        <p:nvSpPr>
          <p:cNvPr id="1036" name="QuadreDeText 1035">
            <a:extLst>
              <a:ext uri="{FF2B5EF4-FFF2-40B4-BE49-F238E27FC236}">
                <a16:creationId xmlns:a16="http://schemas.microsoft.com/office/drawing/2014/main" id="{BC7507BF-2281-5737-078B-5EA4DAA6E027}"/>
              </a:ext>
            </a:extLst>
          </p:cNvPr>
          <p:cNvSpPr txBox="1"/>
          <p:nvPr/>
        </p:nvSpPr>
        <p:spPr>
          <a:xfrm>
            <a:off x="8893972" y="5172659"/>
            <a:ext cx="357144" cy="261610"/>
          </a:xfrm>
          <a:prstGeom prst="rect">
            <a:avLst/>
          </a:prstGeom>
          <a:noFill/>
        </p:spPr>
        <p:txBody>
          <a:bodyPr wrap="square" rtlCol="0">
            <a:spAutoFit/>
          </a:bodyPr>
          <a:lstStyle/>
          <a:p>
            <a:r>
              <a:rPr lang="en-US" sz="1100" b="1">
                <a:solidFill>
                  <a:srgbClr val="4A00D0"/>
                </a:solidFill>
                <a:latin typeface="HelveticaNeueLT Std" panose="020B0604020202020204"/>
              </a:rPr>
              <a:t>10</a:t>
            </a:r>
          </a:p>
        </p:txBody>
      </p:sp>
      <p:sp>
        <p:nvSpPr>
          <p:cNvPr id="1037" name="QuadreDeText 1036">
            <a:extLst>
              <a:ext uri="{FF2B5EF4-FFF2-40B4-BE49-F238E27FC236}">
                <a16:creationId xmlns:a16="http://schemas.microsoft.com/office/drawing/2014/main" id="{2D79BA6B-6EB1-1110-A515-C654B96220D4}"/>
              </a:ext>
            </a:extLst>
          </p:cNvPr>
          <p:cNvSpPr txBox="1"/>
          <p:nvPr/>
        </p:nvSpPr>
        <p:spPr>
          <a:xfrm>
            <a:off x="9839515" y="5170564"/>
            <a:ext cx="1044000" cy="261610"/>
          </a:xfrm>
          <a:prstGeom prst="rect">
            <a:avLst/>
          </a:prstGeom>
          <a:noFill/>
        </p:spPr>
        <p:txBody>
          <a:bodyPr wrap="square" rtlCol="0">
            <a:spAutoFit/>
          </a:bodyPr>
          <a:lstStyle/>
          <a:p>
            <a:r>
              <a:rPr lang="en-US" sz="1100" b="1">
                <a:solidFill>
                  <a:srgbClr val="4A00D0"/>
                </a:solidFill>
                <a:latin typeface="HelveticaNeueLT Std" panose="020B0604020202020204"/>
              </a:rPr>
              <a:t>Riot Games</a:t>
            </a:r>
          </a:p>
        </p:txBody>
      </p:sp>
      <p:sp>
        <p:nvSpPr>
          <p:cNvPr id="1038" name="QuadreDeText 1037">
            <a:extLst>
              <a:ext uri="{FF2B5EF4-FFF2-40B4-BE49-F238E27FC236}">
                <a16:creationId xmlns:a16="http://schemas.microsoft.com/office/drawing/2014/main" id="{CC44398D-4391-DB9E-EDB8-FA42171D88F1}"/>
              </a:ext>
            </a:extLst>
          </p:cNvPr>
          <p:cNvSpPr txBox="1"/>
          <p:nvPr/>
        </p:nvSpPr>
        <p:spPr>
          <a:xfrm>
            <a:off x="10782592" y="5170564"/>
            <a:ext cx="744909" cy="261610"/>
          </a:xfrm>
          <a:prstGeom prst="rect">
            <a:avLst/>
          </a:prstGeom>
          <a:noFill/>
        </p:spPr>
        <p:txBody>
          <a:bodyPr wrap="square" rtlCol="0">
            <a:spAutoFit/>
          </a:bodyPr>
          <a:lstStyle/>
          <a:p>
            <a:pPr algn="ctr"/>
            <a:r>
              <a:rPr lang="en-US" sz="1100">
                <a:solidFill>
                  <a:schemeClr val="accent5">
                    <a:lumMod val="25000"/>
                  </a:schemeClr>
                </a:solidFill>
                <a:latin typeface="HelveticaNeueLT Std" panose="020B0604020202020204"/>
              </a:rPr>
              <a:t>1.40%</a:t>
            </a:r>
          </a:p>
        </p:txBody>
      </p:sp>
      <p:sp>
        <p:nvSpPr>
          <p:cNvPr id="26" name="CuadroTexto 32">
            <a:extLst>
              <a:ext uri="{FF2B5EF4-FFF2-40B4-BE49-F238E27FC236}">
                <a16:creationId xmlns:a16="http://schemas.microsoft.com/office/drawing/2014/main" id="{CF35BEED-EBD5-7FC5-8364-B0DFF8FA93C2}"/>
              </a:ext>
            </a:extLst>
          </p:cNvPr>
          <p:cNvSpPr txBox="1"/>
          <p:nvPr/>
        </p:nvSpPr>
        <p:spPr>
          <a:xfrm>
            <a:off x="626599" y="5795328"/>
            <a:ext cx="11009093" cy="276999"/>
          </a:xfrm>
          <a:prstGeom prst="rect">
            <a:avLst/>
          </a:prstGeom>
        </p:spPr>
        <p:txBody>
          <a:bodyPr wrap="square">
            <a:spAutoFit/>
          </a:bodyPr>
          <a:lstStyle>
            <a:defPPr>
              <a:defRPr lang="es-ES"/>
            </a:defPPr>
            <a:lvl1pPr algn="r">
              <a:defRPr sz="1200" b="1" i="1">
                <a:solidFill>
                  <a:srgbClr val="424242"/>
                </a:solidFill>
                <a:latin typeface="HelveticaNeueLT Std" panose="020B0604020202020204" pitchFamily="34" charset="0"/>
              </a:defRPr>
            </a:lvl1pPr>
          </a:lstStyle>
          <a:p>
            <a:r>
              <a:rPr lang="en-US">
                <a:solidFill>
                  <a:schemeClr val="accent5">
                    <a:lumMod val="25000"/>
                  </a:schemeClr>
                </a:solidFill>
              </a:rPr>
              <a:t>Source: </a:t>
            </a:r>
            <a:r>
              <a:rPr lang="en-US" sz="1200" b="0" i="1">
                <a:solidFill>
                  <a:schemeClr val="accent5">
                    <a:lumMod val="25000"/>
                  </a:schemeClr>
                </a:solidFill>
                <a:latin typeface="HelveticaNeueLT Std Lt" panose="020B0403020202020204" pitchFamily="34" charset="77"/>
              </a:rPr>
              <a:t>ACCIÓ, based on Statista, 2023</a:t>
            </a:r>
          </a:p>
        </p:txBody>
      </p:sp>
    </p:spTree>
    <p:extLst>
      <p:ext uri="{BB962C8B-B14F-4D97-AF65-F5344CB8AC3E}">
        <p14:creationId xmlns:p14="http://schemas.microsoft.com/office/powerpoint/2010/main" val="2439879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846AE5B1-F6BE-FFA0-48A7-4C405B9074BB}"/>
              </a:ext>
            </a:extLst>
          </p:cNvPr>
          <p:cNvSpPr>
            <a:spLocks noGrp="1"/>
          </p:cNvSpPr>
          <p:nvPr>
            <p:ph type="title"/>
          </p:nvPr>
        </p:nvSpPr>
        <p:spPr>
          <a:xfrm>
            <a:off x="707053" y="1739524"/>
            <a:ext cx="4912697" cy="1077218"/>
          </a:xfrm>
        </p:spPr>
        <p:txBody>
          <a:bodyPr/>
          <a:lstStyle/>
          <a:p>
            <a:r>
              <a:rPr lang="en-US"/>
              <a:t>2. The video game industry in Catalonia</a:t>
            </a:r>
          </a:p>
        </p:txBody>
      </p:sp>
    </p:spTree>
    <p:extLst>
      <p:ext uri="{BB962C8B-B14F-4D97-AF65-F5344CB8AC3E}">
        <p14:creationId xmlns:p14="http://schemas.microsoft.com/office/powerpoint/2010/main" val="1874053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4C226672-2355-9DF9-85A5-66137205F1BA}"/>
              </a:ext>
            </a:extLst>
          </p:cNvPr>
          <p:cNvSpPr>
            <a:spLocks noGrp="1"/>
          </p:cNvSpPr>
          <p:nvPr>
            <p:ph type="title"/>
          </p:nvPr>
        </p:nvSpPr>
        <p:spPr/>
        <p:txBody>
          <a:bodyPr/>
          <a:lstStyle/>
          <a:p>
            <a:r>
              <a:rPr lang="en-US" sz="2000"/>
              <a:t>The huge potential of Catalan video games is acknowledged both at home and abroad</a:t>
            </a:r>
          </a:p>
        </p:txBody>
      </p:sp>
      <p:sp>
        <p:nvSpPr>
          <p:cNvPr id="4" name="Redondear rectángulo de esquina del mismo lado 71">
            <a:extLst>
              <a:ext uri="{FF2B5EF4-FFF2-40B4-BE49-F238E27FC236}">
                <a16:creationId xmlns:a16="http://schemas.microsoft.com/office/drawing/2014/main" id="{AC9652D4-5F3B-A7E2-D377-C1DD755AB90F}"/>
              </a:ext>
              <a:ext uri="{C183D7F6-B498-43B3-948B-1728B52AA6E4}">
                <adec:decorative xmlns:adec="http://schemas.microsoft.com/office/drawing/2017/decorative" xmlns="" val="1"/>
              </a:ext>
            </a:extLst>
          </p:cNvPr>
          <p:cNvSpPr/>
          <p:nvPr/>
        </p:nvSpPr>
        <p:spPr>
          <a:xfrm rot="16200000">
            <a:off x="832029" y="754881"/>
            <a:ext cx="1530002" cy="1949448"/>
          </a:xfrm>
          <a:prstGeom prst="round2SameRect">
            <a:avLst>
              <a:gd name="adj1" fmla="val 50000"/>
              <a:gd name="adj2" fmla="val 0"/>
            </a:avLst>
          </a:prstGeom>
          <a:blipFill dpi="0" rotWithShape="0">
            <a:blip r:embed="rId2"/>
            <a:srcRect/>
            <a:stretch>
              <a:fillRect l="-9136" r="-91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Redondear rectángulo de esquina del mismo lado 71">
            <a:extLst>
              <a:ext uri="{FF2B5EF4-FFF2-40B4-BE49-F238E27FC236}">
                <a16:creationId xmlns:a16="http://schemas.microsoft.com/office/drawing/2014/main" id="{91ED15B1-4B05-17B8-1A86-4EE3DB85A038}"/>
              </a:ext>
              <a:ext uri="{C183D7F6-B498-43B3-948B-1728B52AA6E4}">
                <adec:decorative xmlns:adec="http://schemas.microsoft.com/office/drawing/2017/decorative" xmlns="" val="1"/>
              </a:ext>
            </a:extLst>
          </p:cNvPr>
          <p:cNvSpPr/>
          <p:nvPr/>
        </p:nvSpPr>
        <p:spPr>
          <a:xfrm rot="16200000">
            <a:off x="778282" y="2432784"/>
            <a:ext cx="1637487" cy="1949448"/>
          </a:xfrm>
          <a:prstGeom prst="round2SameRect">
            <a:avLst>
              <a:gd name="adj1" fmla="val 50000"/>
              <a:gd name="adj2" fmla="val 0"/>
            </a:avLst>
          </a:prstGeom>
          <a:blipFill dpi="0" rotWithShape="0">
            <a:blip r:embed="rId3"/>
            <a:srcRect/>
            <a:stretch>
              <a:fillRect l="-18676" r="-1867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Redondear rectángulo de esquina del mismo lado 71">
            <a:extLst>
              <a:ext uri="{FF2B5EF4-FFF2-40B4-BE49-F238E27FC236}">
                <a16:creationId xmlns:a16="http://schemas.microsoft.com/office/drawing/2014/main" id="{62AC4356-D676-72EE-D057-320E2AC5991A}"/>
              </a:ext>
              <a:ext uri="{C183D7F6-B498-43B3-948B-1728B52AA6E4}">
                <adec:decorative xmlns:adec="http://schemas.microsoft.com/office/drawing/2017/decorative" xmlns="" val="1"/>
              </a:ext>
            </a:extLst>
          </p:cNvPr>
          <p:cNvSpPr/>
          <p:nvPr/>
        </p:nvSpPr>
        <p:spPr>
          <a:xfrm rot="16200000">
            <a:off x="967027" y="3970173"/>
            <a:ext cx="1259999" cy="1949448"/>
          </a:xfrm>
          <a:prstGeom prst="round2SameRect">
            <a:avLst>
              <a:gd name="adj1" fmla="val 50000"/>
              <a:gd name="adj2" fmla="val 0"/>
            </a:avLst>
          </a:prstGeom>
          <a:blipFill dpi="0" rotWithShape="0">
            <a:blip r:embed="rId4"/>
            <a:srcRect/>
            <a:stretch>
              <a:fillRect t="-2921" b="-29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 name="Redondear rectángulo de esquina del mismo lado 5">
            <a:extLst>
              <a:ext uri="{FF2B5EF4-FFF2-40B4-BE49-F238E27FC236}">
                <a16:creationId xmlns:a16="http://schemas.microsoft.com/office/drawing/2014/main" id="{70FB3D31-2187-4DC2-13F1-B973F44F5CF1}"/>
              </a:ext>
              <a:ext uri="{C183D7F6-B498-43B3-948B-1728B52AA6E4}">
                <adec:decorative xmlns:adec="http://schemas.microsoft.com/office/drawing/2017/decorative" xmlns="" val="1"/>
              </a:ext>
            </a:extLst>
          </p:cNvPr>
          <p:cNvSpPr/>
          <p:nvPr/>
        </p:nvSpPr>
        <p:spPr>
          <a:xfrm rot="16200000">
            <a:off x="6354326" y="-2720765"/>
            <a:ext cx="1530000" cy="8900740"/>
          </a:xfrm>
          <a:prstGeom prst="round2SameRect">
            <a:avLst>
              <a:gd name="adj1" fmla="val 0"/>
              <a:gd name="adj2" fmla="val 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7" name="24 CuadroTexto">
            <a:extLst>
              <a:ext uri="{FF2B5EF4-FFF2-40B4-BE49-F238E27FC236}">
                <a16:creationId xmlns:a16="http://schemas.microsoft.com/office/drawing/2014/main" id="{D7EDEEDB-96CC-738D-42C5-E06DF4118268}"/>
              </a:ext>
            </a:extLst>
          </p:cNvPr>
          <p:cNvSpPr txBox="1"/>
          <p:nvPr/>
        </p:nvSpPr>
        <p:spPr>
          <a:xfrm>
            <a:off x="2791337" y="1016591"/>
            <a:ext cx="6017844" cy="307777"/>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accent5">
                    <a:lumMod val="25000"/>
                  </a:schemeClr>
                </a:solidFill>
                <a:latin typeface="HelveticaNeueLT Std" panose="020B0604020202020204" pitchFamily="34" charset="0"/>
              </a:rPr>
              <a:t>The Catalan ecosystem: competitive and innovative for video games</a:t>
            </a:r>
          </a:p>
        </p:txBody>
      </p:sp>
      <p:cxnSp>
        <p:nvCxnSpPr>
          <p:cNvPr id="18" name="Connector recte 3">
            <a:extLst>
              <a:ext uri="{FF2B5EF4-FFF2-40B4-BE49-F238E27FC236}">
                <a16:creationId xmlns:a16="http://schemas.microsoft.com/office/drawing/2014/main" id="{41C063BC-6323-0674-ABBF-82DB836935AD}"/>
              </a:ext>
              <a:ext uri="{C183D7F6-B498-43B3-948B-1728B52AA6E4}">
                <adec:decorative xmlns:adec="http://schemas.microsoft.com/office/drawing/2017/decorative" xmlns="" val="1"/>
              </a:ext>
            </a:extLst>
          </p:cNvPr>
          <p:cNvCxnSpPr>
            <a:cxnSpLocks/>
          </p:cNvCxnSpPr>
          <p:nvPr/>
        </p:nvCxnSpPr>
        <p:spPr>
          <a:xfrm>
            <a:off x="2867409" y="1296160"/>
            <a:ext cx="8189562" cy="0"/>
          </a:xfrm>
          <a:prstGeom prst="line">
            <a:avLst/>
          </a:prstGeom>
          <a:ln w="19050">
            <a:solidFill>
              <a:srgbClr val="4A00D0"/>
            </a:solidFill>
          </a:ln>
        </p:spPr>
        <p:style>
          <a:lnRef idx="1">
            <a:schemeClr val="accent1"/>
          </a:lnRef>
          <a:fillRef idx="0">
            <a:schemeClr val="accent1"/>
          </a:fillRef>
          <a:effectRef idx="0">
            <a:schemeClr val="accent1"/>
          </a:effectRef>
          <a:fontRef idx="minor">
            <a:schemeClr val="tx1"/>
          </a:fontRef>
        </p:style>
      </p:cxnSp>
      <p:sp>
        <p:nvSpPr>
          <p:cNvPr id="34" name="Rectangle 7">
            <a:extLst>
              <a:ext uri="{FF2B5EF4-FFF2-40B4-BE49-F238E27FC236}">
                <a16:creationId xmlns:a16="http://schemas.microsoft.com/office/drawing/2014/main" id="{D46179DF-7355-AC3E-BB1E-3465746D75B9}"/>
              </a:ext>
            </a:extLst>
          </p:cNvPr>
          <p:cNvSpPr/>
          <p:nvPr/>
        </p:nvSpPr>
        <p:spPr>
          <a:xfrm>
            <a:off x="2867409" y="1378932"/>
            <a:ext cx="8534598" cy="1008000"/>
          </a:xfrm>
          <a:prstGeom prst="rect">
            <a:avLst/>
          </a:prstGeom>
          <a:noFill/>
        </p:spPr>
        <p:txBody>
          <a:bodyPr wrap="square">
            <a:noAutofit/>
          </a:bodyPr>
          <a:lstStyle/>
          <a:p>
            <a:pPr marL="171450" indent="-171450">
              <a:spcBef>
                <a:spcPts val="300"/>
              </a:spcBef>
              <a:spcAft>
                <a:spcPts val="300"/>
              </a:spcAft>
              <a:buClr>
                <a:schemeClr val="accent5">
                  <a:lumMod val="25000"/>
                </a:schemeClr>
              </a:buClr>
              <a:buSzPct val="150000"/>
              <a:buFont typeface="Arial" panose="020B0604020202020204" pitchFamily="34" charset="0"/>
              <a:buChar char="•"/>
              <a:defRPr/>
            </a:pPr>
            <a:r>
              <a:rPr lang="en-US" sz="1200">
                <a:solidFill>
                  <a:schemeClr val="accent5">
                    <a:lumMod val="25000"/>
                  </a:schemeClr>
                </a:solidFill>
                <a:latin typeface="HelveticaNeueLT Std" panose="020B0604020202020204" pitchFamily="34" charset="0"/>
                <a:ea typeface="ヒラギノ角ゴ Pro W3" pitchFamily="64" charset="-128"/>
              </a:rPr>
              <a:t>Catalonia is the</a:t>
            </a:r>
            <a:r>
              <a:rPr lang="en-US" sz="1200">
                <a:solidFill>
                  <a:srgbClr val="424242"/>
                </a:solidFill>
                <a:latin typeface="HelveticaNeueLT Std" panose="020B0604020202020204" pitchFamily="34" charset="0"/>
                <a:ea typeface="ヒラギノ角ゴ Pro W3" pitchFamily="64" charset="-128"/>
              </a:rPr>
              <a:t> </a:t>
            </a:r>
            <a:r>
              <a:rPr lang="en-US" sz="1200" b="1">
                <a:solidFill>
                  <a:srgbClr val="4A00D0"/>
                </a:solidFill>
                <a:latin typeface="HelveticaNeueLT Std" panose="020B0604020202020204" pitchFamily="34" charset="0"/>
                <a:ea typeface="ヒラギノ角ゴ Pro W3" pitchFamily="64" charset="-128"/>
              </a:rPr>
              <a:t>engine of the Spanish video game ecosystem</a:t>
            </a:r>
            <a:r>
              <a:rPr lang="en-US" sz="1200">
                <a:solidFill>
                  <a:schemeClr val="accent5">
                    <a:lumMod val="25000"/>
                  </a:schemeClr>
                </a:solidFill>
                <a:latin typeface="HelveticaNeueLT Std" panose="020B0604020202020204" pitchFamily="34" charset="0"/>
                <a:ea typeface="ヒラギノ角ゴ Pro W3" pitchFamily="64" charset="-128"/>
              </a:rPr>
              <a:t>, accounting for </a:t>
            </a:r>
            <a:r>
              <a:rPr lang="en-US" sz="1200" b="1">
                <a:solidFill>
                  <a:srgbClr val="4A00D0"/>
                </a:solidFill>
                <a:latin typeface="HelveticaNeueLT Std" panose="020B0604020202020204" pitchFamily="34" charset="0"/>
                <a:ea typeface="ヒラギノ角ゴ Pro W3" pitchFamily="64" charset="-128"/>
              </a:rPr>
              <a:t>52% of its turnover</a:t>
            </a:r>
            <a:r>
              <a:rPr lang="en-US" sz="1200">
                <a:solidFill>
                  <a:schemeClr val="accent5">
                    <a:lumMod val="25000"/>
                  </a:schemeClr>
                </a:solidFill>
                <a:latin typeface="HelveticaNeueLT Std" panose="020B0604020202020204" pitchFamily="34" charset="0"/>
                <a:ea typeface="ヒラギノ角ゴ Pro W3" pitchFamily="64" charset="-128"/>
              </a:rPr>
              <a:t>.</a:t>
            </a:r>
          </a:p>
          <a:p>
            <a:pPr marL="171450" indent="-171450">
              <a:spcBef>
                <a:spcPts val="300"/>
              </a:spcBef>
              <a:spcAft>
                <a:spcPts val="300"/>
              </a:spcAft>
              <a:buClr>
                <a:schemeClr val="accent5">
                  <a:lumMod val="25000"/>
                </a:schemeClr>
              </a:buClr>
              <a:buSzPct val="150000"/>
              <a:buFont typeface="Arial" panose="020B0604020202020204" pitchFamily="34" charset="0"/>
              <a:buChar char="•"/>
              <a:defRPr/>
            </a:pPr>
            <a:r>
              <a:rPr lang="en-US" sz="1200">
                <a:solidFill>
                  <a:schemeClr val="accent5">
                    <a:lumMod val="25000"/>
                  </a:schemeClr>
                </a:solidFill>
                <a:latin typeface="HelveticaNeueLT Std" panose="020B0604020202020204" pitchFamily="34" charset="0"/>
              </a:rPr>
              <a:t>The </a:t>
            </a:r>
            <a:r>
              <a:rPr lang="en-US" sz="1200" b="1">
                <a:solidFill>
                  <a:srgbClr val="4A00D0"/>
                </a:solidFill>
                <a:latin typeface="HelveticaNeueLT Std" panose="020B0604020202020204" pitchFamily="34" charset="0"/>
              </a:rPr>
              <a:t>turnover of Catalan video games</a:t>
            </a:r>
            <a:r>
              <a:rPr lang="en-US" sz="1200">
                <a:solidFill>
                  <a:schemeClr val="accent5">
                    <a:lumMod val="25000"/>
                  </a:schemeClr>
                </a:solidFill>
                <a:latin typeface="HelveticaNeueLT Std" panose="020B0604020202020204" pitchFamily="34" charset="0"/>
              </a:rPr>
              <a:t> underwent </a:t>
            </a:r>
            <a:r>
              <a:rPr lang="en-US" sz="1200" b="1">
                <a:solidFill>
                  <a:srgbClr val="4A00D0"/>
                </a:solidFill>
                <a:latin typeface="HelveticaNeueLT Std" panose="020B0604020202020204" pitchFamily="34" charset="0"/>
              </a:rPr>
              <a:t>20% year-on-year growth </a:t>
            </a:r>
            <a:r>
              <a:rPr lang="en-US" sz="1200">
                <a:solidFill>
                  <a:schemeClr val="accent5">
                    <a:lumMod val="25000"/>
                  </a:schemeClr>
                </a:solidFill>
                <a:latin typeface="HelveticaNeueLT Std" panose="020B0604020202020204" pitchFamily="34" charset="0"/>
              </a:rPr>
              <a:t>in 2021.</a:t>
            </a:r>
          </a:p>
          <a:p>
            <a:pPr marL="171450" indent="-171450">
              <a:spcBef>
                <a:spcPts val="300"/>
              </a:spcBef>
              <a:spcAft>
                <a:spcPts val="300"/>
              </a:spcAft>
              <a:buClr>
                <a:schemeClr val="accent5">
                  <a:lumMod val="25000"/>
                </a:schemeClr>
              </a:buClr>
              <a:buSzPct val="150000"/>
              <a:buFont typeface="Arial" panose="020B0604020202020204" pitchFamily="34" charset="0"/>
              <a:buChar char="•"/>
              <a:defRPr/>
            </a:pPr>
            <a:r>
              <a:rPr lang="en-US" sz="1200">
                <a:solidFill>
                  <a:schemeClr val="accent5">
                    <a:lumMod val="25000"/>
                  </a:schemeClr>
                </a:solidFill>
                <a:latin typeface="HelveticaNeueLT Std" panose="020B0604020202020204" pitchFamily="34" charset="0"/>
              </a:rPr>
              <a:t>Catalonia accounts for </a:t>
            </a:r>
            <a:r>
              <a:rPr lang="en-US" sz="1200" b="1">
                <a:solidFill>
                  <a:srgbClr val="4A00D0"/>
                </a:solidFill>
                <a:latin typeface="HelveticaNeueLT Std" panose="020B0604020202020204" pitchFamily="34" charset="0"/>
              </a:rPr>
              <a:t>approximately half of the workers and turnover recorded in Spain </a:t>
            </a:r>
            <a:r>
              <a:rPr lang="en-US" sz="1200">
                <a:solidFill>
                  <a:schemeClr val="accent5">
                    <a:lumMod val="25000"/>
                  </a:schemeClr>
                </a:solidFill>
                <a:latin typeface="HelveticaNeueLT Std" panose="020B0604020202020204" pitchFamily="34" charset="0"/>
              </a:rPr>
              <a:t>in 2021.</a:t>
            </a:r>
          </a:p>
          <a:p>
            <a:pPr marL="171450" indent="-171450">
              <a:spcBef>
                <a:spcPts val="300"/>
              </a:spcBef>
              <a:spcAft>
                <a:spcPts val="300"/>
              </a:spcAft>
              <a:buClr>
                <a:schemeClr val="accent5">
                  <a:lumMod val="25000"/>
                </a:schemeClr>
              </a:buClr>
              <a:buSzPct val="150000"/>
              <a:buFont typeface="Arial" panose="020B0604020202020204" pitchFamily="34" charset="0"/>
              <a:buChar char="•"/>
              <a:defRPr/>
            </a:pPr>
            <a:r>
              <a:rPr lang="en-US" sz="1200">
                <a:solidFill>
                  <a:schemeClr val="accent5">
                    <a:lumMod val="25000"/>
                  </a:schemeClr>
                </a:solidFill>
                <a:latin typeface="HelveticaNeueLT Std" panose="020B0604020202020204" pitchFamily="34" charset="0"/>
              </a:rPr>
              <a:t>In the 2017-2021 five-year period, the number of workers and the turnover grew by </a:t>
            </a:r>
            <a:r>
              <a:rPr lang="en-US" sz="1200" b="1">
                <a:solidFill>
                  <a:srgbClr val="4A00D0"/>
                </a:solidFill>
                <a:latin typeface="HelveticaNeueLT Std" panose="020B0604020202020204" pitchFamily="34" charset="0"/>
              </a:rPr>
              <a:t>42.5%</a:t>
            </a:r>
            <a:r>
              <a:rPr lang="en-US" sz="1200">
                <a:solidFill>
                  <a:schemeClr val="accent5">
                    <a:lumMod val="25000"/>
                  </a:schemeClr>
                </a:solidFill>
                <a:latin typeface="HelveticaNeueLT Std" panose="020B0604020202020204" pitchFamily="34" charset="0"/>
              </a:rPr>
              <a:t> and </a:t>
            </a:r>
            <a:r>
              <a:rPr lang="en-US" sz="1200" b="1">
                <a:solidFill>
                  <a:srgbClr val="4A00D0"/>
                </a:solidFill>
                <a:latin typeface="HelveticaNeueLT Std" panose="020B0604020202020204" pitchFamily="34" charset="0"/>
              </a:rPr>
              <a:t>79.8%</a:t>
            </a:r>
            <a:r>
              <a:rPr lang="en-US" sz="1200">
                <a:solidFill>
                  <a:schemeClr val="accent5">
                    <a:lumMod val="25000"/>
                  </a:schemeClr>
                </a:solidFill>
                <a:latin typeface="HelveticaNeueLT Std" panose="020B0604020202020204" pitchFamily="34" charset="0"/>
              </a:rPr>
              <a:t> respectively.</a:t>
            </a:r>
          </a:p>
        </p:txBody>
      </p:sp>
      <p:sp>
        <p:nvSpPr>
          <p:cNvPr id="8" name="Redondear rectángulo de esquina del mismo lado 5">
            <a:extLst>
              <a:ext uri="{FF2B5EF4-FFF2-40B4-BE49-F238E27FC236}">
                <a16:creationId xmlns:a16="http://schemas.microsoft.com/office/drawing/2014/main" id="{B5E137A5-807B-F356-B8B7-E80C10C9D5C5}"/>
              </a:ext>
              <a:ext uri="{C183D7F6-B498-43B3-948B-1728B52AA6E4}">
                <adec:decorative xmlns:adec="http://schemas.microsoft.com/office/drawing/2017/decorative" xmlns="" val="1"/>
              </a:ext>
            </a:extLst>
          </p:cNvPr>
          <p:cNvSpPr/>
          <p:nvPr/>
        </p:nvSpPr>
        <p:spPr>
          <a:xfrm rot="16200000">
            <a:off x="6300326" y="-1043118"/>
            <a:ext cx="1638000" cy="8900740"/>
          </a:xfrm>
          <a:prstGeom prst="round2SameRect">
            <a:avLst>
              <a:gd name="adj1" fmla="val 0"/>
              <a:gd name="adj2" fmla="val 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24 CuadroTexto">
            <a:extLst>
              <a:ext uri="{FF2B5EF4-FFF2-40B4-BE49-F238E27FC236}">
                <a16:creationId xmlns:a16="http://schemas.microsoft.com/office/drawing/2014/main" id="{2DC92121-B1D9-146E-755F-F2DA697767A6}"/>
              </a:ext>
            </a:extLst>
          </p:cNvPr>
          <p:cNvSpPr txBox="1"/>
          <p:nvPr/>
        </p:nvSpPr>
        <p:spPr>
          <a:xfrm>
            <a:off x="2791337" y="2639968"/>
            <a:ext cx="6017844" cy="307777"/>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accent5">
                    <a:lumMod val="25000"/>
                  </a:schemeClr>
                </a:solidFill>
                <a:latin typeface="HelveticaNeueLT Std" panose="020B0604020202020204" pitchFamily="34" charset="0"/>
              </a:rPr>
              <a:t>On the global radar for video game investment </a:t>
            </a:r>
          </a:p>
        </p:txBody>
      </p:sp>
      <p:cxnSp>
        <p:nvCxnSpPr>
          <p:cNvPr id="12" name="Connector recte 3">
            <a:extLst>
              <a:ext uri="{FF2B5EF4-FFF2-40B4-BE49-F238E27FC236}">
                <a16:creationId xmlns:a16="http://schemas.microsoft.com/office/drawing/2014/main" id="{5C45CC35-E077-A935-DA4F-4743EE7A4665}"/>
              </a:ext>
              <a:ext uri="{C183D7F6-B498-43B3-948B-1728B52AA6E4}">
                <adec:decorative xmlns:adec="http://schemas.microsoft.com/office/drawing/2017/decorative" xmlns="" val="1"/>
              </a:ext>
            </a:extLst>
          </p:cNvPr>
          <p:cNvCxnSpPr>
            <a:cxnSpLocks/>
          </p:cNvCxnSpPr>
          <p:nvPr/>
        </p:nvCxnSpPr>
        <p:spPr>
          <a:xfrm>
            <a:off x="2867409" y="2919537"/>
            <a:ext cx="8189562" cy="0"/>
          </a:xfrm>
          <a:prstGeom prst="line">
            <a:avLst/>
          </a:prstGeom>
          <a:ln w="19050">
            <a:solidFill>
              <a:srgbClr val="4A00D0"/>
            </a:solidFill>
          </a:ln>
        </p:spPr>
        <p:style>
          <a:lnRef idx="1">
            <a:schemeClr val="accent1"/>
          </a:lnRef>
          <a:fillRef idx="0">
            <a:schemeClr val="accent1"/>
          </a:fillRef>
          <a:effectRef idx="0">
            <a:schemeClr val="accent1"/>
          </a:effectRef>
          <a:fontRef idx="minor">
            <a:schemeClr val="tx1"/>
          </a:fontRef>
        </p:style>
      </p:cxnSp>
      <p:sp>
        <p:nvSpPr>
          <p:cNvPr id="13" name="Rectangle 7">
            <a:extLst>
              <a:ext uri="{FF2B5EF4-FFF2-40B4-BE49-F238E27FC236}">
                <a16:creationId xmlns:a16="http://schemas.microsoft.com/office/drawing/2014/main" id="{FD1CEC1F-DC0E-9120-CA49-9B02F96FB50F}"/>
              </a:ext>
            </a:extLst>
          </p:cNvPr>
          <p:cNvSpPr/>
          <p:nvPr/>
        </p:nvSpPr>
        <p:spPr>
          <a:xfrm>
            <a:off x="2867409" y="3004772"/>
            <a:ext cx="8534598" cy="1116000"/>
          </a:xfrm>
          <a:prstGeom prst="rect">
            <a:avLst/>
          </a:prstGeom>
          <a:noFill/>
        </p:spPr>
        <p:txBody>
          <a:bodyPr wrap="square">
            <a:noAutofit/>
          </a:bodyPr>
          <a:lstStyle/>
          <a:p>
            <a:pPr marL="171450" indent="-171450">
              <a:spcBef>
                <a:spcPts val="300"/>
              </a:spcBef>
              <a:spcAft>
                <a:spcPts val="300"/>
              </a:spcAft>
              <a:buClr>
                <a:schemeClr val="accent5">
                  <a:lumMod val="25000"/>
                </a:schemeClr>
              </a:buClr>
              <a:buSzPct val="150000"/>
              <a:buFont typeface="Arial" panose="020B0604020202020204" pitchFamily="34" charset="0"/>
              <a:buChar char="•"/>
              <a:defRPr/>
            </a:pPr>
            <a:r>
              <a:rPr lang="en-US" sz="1200">
                <a:solidFill>
                  <a:schemeClr val="accent5">
                    <a:lumMod val="25000"/>
                  </a:schemeClr>
                </a:solidFill>
                <a:latin typeface="HelveticaNeueLT Std" panose="020B0604020202020204" pitchFamily="34" charset="0"/>
                <a:ea typeface="ヒラギノ角ゴ Pro W3" pitchFamily="64" charset="-128"/>
              </a:rPr>
              <a:t>Catalonia is the </a:t>
            </a:r>
            <a:r>
              <a:rPr lang="en-US" sz="1200" b="1">
                <a:solidFill>
                  <a:srgbClr val="4A00D0"/>
                </a:solidFill>
                <a:latin typeface="HelveticaNeueLT Std" panose="020B0604020202020204" pitchFamily="34" charset="0"/>
                <a:ea typeface="ヒラギノ角ゴ Pro W3" pitchFamily="64" charset="-128"/>
              </a:rPr>
              <a:t>leading region in the European Union in terms of the number of FDI projects for video games</a:t>
            </a:r>
            <a:r>
              <a:rPr lang="en-US" sz="1200">
                <a:solidFill>
                  <a:schemeClr val="accent5">
                    <a:lumMod val="25000"/>
                  </a:schemeClr>
                </a:solidFill>
                <a:latin typeface="HelveticaNeueLT Std" panose="020B0604020202020204" pitchFamily="34" charset="0"/>
                <a:ea typeface="ヒラギノ角ゴ Pro W3" pitchFamily="64" charset="-128"/>
              </a:rPr>
              <a:t>, the second most important for jobs generated by FDI and the third most important with regard to volume of invested capital.</a:t>
            </a:r>
          </a:p>
          <a:p>
            <a:pPr marL="171450" indent="-171450">
              <a:spcBef>
                <a:spcPts val="300"/>
              </a:spcBef>
              <a:spcAft>
                <a:spcPts val="300"/>
              </a:spcAft>
              <a:buClr>
                <a:schemeClr val="accent5">
                  <a:lumMod val="25000"/>
                </a:schemeClr>
              </a:buClr>
              <a:buSzPct val="150000"/>
              <a:buFont typeface="Arial" panose="020B0604020202020204" pitchFamily="34" charset="0"/>
              <a:buChar char="•"/>
              <a:defRPr/>
            </a:pPr>
            <a:r>
              <a:rPr lang="en-US" sz="1200">
                <a:solidFill>
                  <a:schemeClr val="accent5">
                    <a:lumMod val="25000"/>
                  </a:schemeClr>
                </a:solidFill>
                <a:latin typeface="HelveticaNeueLT Std" panose="020B0604020202020204" pitchFamily="34" charset="0"/>
                <a:ea typeface="ヒラギノ角ゴ Pro W3" pitchFamily="64" charset="-128"/>
              </a:rPr>
              <a:t>In the 2018-2022 five-year period, Catalonia was the </a:t>
            </a:r>
            <a:r>
              <a:rPr lang="en-US" sz="1200" b="1">
                <a:solidFill>
                  <a:srgbClr val="4A00D0"/>
                </a:solidFill>
                <a:latin typeface="HelveticaNeueLT Std" panose="020B0604020202020204" pitchFamily="34" charset="0"/>
                <a:ea typeface="ヒラギノ角ゴ Pro W3" pitchFamily="64" charset="-128"/>
              </a:rPr>
              <a:t>third most important FDI destination region in the world for video games </a:t>
            </a:r>
            <a:r>
              <a:rPr lang="en-US" sz="1200">
                <a:solidFill>
                  <a:schemeClr val="accent5">
                    <a:lumMod val="25000"/>
                  </a:schemeClr>
                </a:solidFill>
                <a:latin typeface="HelveticaNeueLT Std" panose="020B0604020202020204" pitchFamily="34" charset="0"/>
                <a:ea typeface="ヒラギノ角ゴ Pro W3" pitchFamily="64" charset="-128"/>
              </a:rPr>
              <a:t>in terms of the number of projects. It has more projects alone than entire countries such as France, the Netherlands, China, Japan and Australia.</a:t>
            </a:r>
          </a:p>
          <a:p>
            <a:pPr marL="171450" indent="-171450">
              <a:spcBef>
                <a:spcPts val="300"/>
              </a:spcBef>
              <a:spcAft>
                <a:spcPts val="300"/>
              </a:spcAft>
              <a:buClr>
                <a:schemeClr val="accent5">
                  <a:lumMod val="25000"/>
                </a:schemeClr>
              </a:buClr>
              <a:buSzPct val="150000"/>
              <a:buFont typeface="Arial" panose="020B0604020202020204" pitchFamily="34" charset="0"/>
              <a:buChar char="•"/>
              <a:defRPr/>
            </a:pPr>
            <a:r>
              <a:rPr lang="en-US" sz="1200">
                <a:solidFill>
                  <a:schemeClr val="accent5">
                    <a:lumMod val="25000"/>
                  </a:schemeClr>
                </a:solidFill>
                <a:latin typeface="HelveticaNeueLT Std" panose="020B0604020202020204" pitchFamily="34" charset="0"/>
              </a:rPr>
              <a:t>Renowned companies such as </a:t>
            </a:r>
            <a:r>
              <a:rPr lang="en-US" sz="1200" b="1">
                <a:solidFill>
                  <a:srgbClr val="4A00D0"/>
                </a:solidFill>
                <a:latin typeface="HelveticaNeueLT Std" panose="020B0604020202020204" pitchFamily="34" charset="0"/>
              </a:rPr>
              <a:t>Rovio</a:t>
            </a:r>
            <a:r>
              <a:rPr lang="en-US" sz="1200">
                <a:solidFill>
                  <a:srgbClr val="424242"/>
                </a:solidFill>
                <a:latin typeface="HelveticaNeueLT Std" panose="020B0604020202020204" pitchFamily="34" charset="0"/>
              </a:rPr>
              <a:t>, </a:t>
            </a:r>
            <a:r>
              <a:rPr lang="en-US" sz="1200" b="1">
                <a:solidFill>
                  <a:srgbClr val="4A00D0"/>
                </a:solidFill>
                <a:latin typeface="HelveticaNeueLT Std" panose="020B0604020202020204" pitchFamily="34" charset="0"/>
              </a:rPr>
              <a:t>NetEase Games</a:t>
            </a:r>
            <a:r>
              <a:rPr lang="en-US" sz="1200">
                <a:solidFill>
                  <a:srgbClr val="4A00D0"/>
                </a:solidFill>
                <a:latin typeface="HelveticaNeueLT Std" panose="020B0604020202020204" pitchFamily="34" charset="0"/>
              </a:rPr>
              <a:t> </a:t>
            </a:r>
            <a:r>
              <a:rPr lang="en-US" sz="1200">
                <a:solidFill>
                  <a:schemeClr val="accent5">
                    <a:lumMod val="25000"/>
                  </a:schemeClr>
                </a:solidFill>
                <a:latin typeface="HelveticaNeueLT Std" panose="020B0604020202020204" pitchFamily="34" charset="0"/>
              </a:rPr>
              <a:t>and</a:t>
            </a:r>
            <a:r>
              <a:rPr lang="en-US" sz="1200">
                <a:solidFill>
                  <a:srgbClr val="424242"/>
                </a:solidFill>
                <a:latin typeface="HelveticaNeueLT Std" panose="020B0604020202020204" pitchFamily="34" charset="0"/>
              </a:rPr>
              <a:t> </a:t>
            </a:r>
            <a:r>
              <a:rPr lang="en-US" sz="1200" b="1">
                <a:solidFill>
                  <a:srgbClr val="4A00D0"/>
                </a:solidFill>
                <a:latin typeface="HelveticaNeueLT Std" panose="020B0604020202020204" pitchFamily="34" charset="0"/>
              </a:rPr>
              <a:t>Infinity Ward</a:t>
            </a:r>
            <a:r>
              <a:rPr lang="en-US" sz="1200">
                <a:solidFill>
                  <a:srgbClr val="4A00D0"/>
                </a:solidFill>
                <a:latin typeface="HelveticaNeueLT Std" panose="020B0604020202020204" pitchFamily="34" charset="0"/>
              </a:rPr>
              <a:t> </a:t>
            </a:r>
            <a:r>
              <a:rPr lang="en-US" sz="1200">
                <a:solidFill>
                  <a:schemeClr val="accent5">
                    <a:lumMod val="25000"/>
                  </a:schemeClr>
                </a:solidFill>
                <a:latin typeface="HelveticaNeueLT Std" panose="020B0604020202020204" pitchFamily="34" charset="0"/>
              </a:rPr>
              <a:t>have set up their headquarters in Catalonia in 2023.</a:t>
            </a:r>
          </a:p>
        </p:txBody>
      </p:sp>
      <p:sp>
        <p:nvSpPr>
          <p:cNvPr id="28" name="Redondear rectángulo de esquina del mismo lado 5">
            <a:extLst>
              <a:ext uri="{FF2B5EF4-FFF2-40B4-BE49-F238E27FC236}">
                <a16:creationId xmlns:a16="http://schemas.microsoft.com/office/drawing/2014/main" id="{A622964E-C05A-E474-1C19-53B119B7F59D}"/>
              </a:ext>
              <a:ext uri="{C183D7F6-B498-43B3-948B-1728B52AA6E4}">
                <adec:decorative xmlns:adec="http://schemas.microsoft.com/office/drawing/2017/decorative" xmlns="" val="1"/>
              </a:ext>
            </a:extLst>
          </p:cNvPr>
          <p:cNvSpPr/>
          <p:nvPr/>
        </p:nvSpPr>
        <p:spPr>
          <a:xfrm rot="16200000">
            <a:off x="6489329" y="494527"/>
            <a:ext cx="1260000" cy="8900740"/>
          </a:xfrm>
          <a:prstGeom prst="round2SameRect">
            <a:avLst>
              <a:gd name="adj1" fmla="val 0"/>
              <a:gd name="adj2" fmla="val 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9" name="24 CuadroTexto">
            <a:extLst>
              <a:ext uri="{FF2B5EF4-FFF2-40B4-BE49-F238E27FC236}">
                <a16:creationId xmlns:a16="http://schemas.microsoft.com/office/drawing/2014/main" id="{B2F8FB45-9400-F452-12E8-3840EE3C18C9}"/>
              </a:ext>
            </a:extLst>
          </p:cNvPr>
          <p:cNvSpPr txBox="1"/>
          <p:nvPr/>
        </p:nvSpPr>
        <p:spPr>
          <a:xfrm>
            <a:off x="2791337" y="4369071"/>
            <a:ext cx="6017844" cy="307777"/>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accent5">
                    <a:lumMod val="25000"/>
                  </a:schemeClr>
                </a:solidFill>
                <a:latin typeface="HelveticaNeueLT Std" panose="020B0604020202020204" pitchFamily="34" charset="0"/>
              </a:rPr>
              <a:t>A local and international talent hub in a highly creative environment</a:t>
            </a:r>
          </a:p>
        </p:txBody>
      </p:sp>
      <p:cxnSp>
        <p:nvCxnSpPr>
          <p:cNvPr id="30" name="Connector recte 3">
            <a:extLst>
              <a:ext uri="{FF2B5EF4-FFF2-40B4-BE49-F238E27FC236}">
                <a16:creationId xmlns:a16="http://schemas.microsoft.com/office/drawing/2014/main" id="{7C8AB052-949C-8F8A-8C86-A95DBE4D12F2}"/>
              </a:ext>
              <a:ext uri="{C183D7F6-B498-43B3-948B-1728B52AA6E4}">
                <adec:decorative xmlns:adec="http://schemas.microsoft.com/office/drawing/2017/decorative" xmlns="" val="1"/>
              </a:ext>
            </a:extLst>
          </p:cNvPr>
          <p:cNvCxnSpPr>
            <a:cxnSpLocks/>
          </p:cNvCxnSpPr>
          <p:nvPr/>
        </p:nvCxnSpPr>
        <p:spPr>
          <a:xfrm>
            <a:off x="2867409" y="4648640"/>
            <a:ext cx="8189562" cy="0"/>
          </a:xfrm>
          <a:prstGeom prst="line">
            <a:avLst/>
          </a:prstGeom>
          <a:ln w="19050">
            <a:solidFill>
              <a:srgbClr val="4A00D0"/>
            </a:solidFill>
          </a:ln>
        </p:spPr>
        <p:style>
          <a:lnRef idx="1">
            <a:schemeClr val="accent1"/>
          </a:lnRef>
          <a:fillRef idx="0">
            <a:schemeClr val="accent1"/>
          </a:fillRef>
          <a:effectRef idx="0">
            <a:schemeClr val="accent1"/>
          </a:effectRef>
          <a:fontRef idx="minor">
            <a:schemeClr val="tx1"/>
          </a:fontRef>
        </p:style>
      </p:cxnSp>
      <p:sp>
        <p:nvSpPr>
          <p:cNvPr id="35" name="Rectangle 7">
            <a:extLst>
              <a:ext uri="{FF2B5EF4-FFF2-40B4-BE49-F238E27FC236}">
                <a16:creationId xmlns:a16="http://schemas.microsoft.com/office/drawing/2014/main" id="{E45214CE-42FF-06C9-0EA2-DD70C1D7D9DA}"/>
              </a:ext>
            </a:extLst>
          </p:cNvPr>
          <p:cNvSpPr/>
          <p:nvPr/>
        </p:nvSpPr>
        <p:spPr>
          <a:xfrm>
            <a:off x="2867414" y="4729669"/>
            <a:ext cx="8702282" cy="756000"/>
          </a:xfrm>
          <a:prstGeom prst="rect">
            <a:avLst/>
          </a:prstGeom>
          <a:noFill/>
        </p:spPr>
        <p:txBody>
          <a:bodyPr wrap="square">
            <a:noAutofit/>
          </a:bodyPr>
          <a:lstStyle/>
          <a:p>
            <a:pPr marL="171450" indent="-171450">
              <a:spcBef>
                <a:spcPts val="300"/>
              </a:spcBef>
              <a:spcAft>
                <a:spcPts val="300"/>
              </a:spcAft>
              <a:buClr>
                <a:schemeClr val="accent5">
                  <a:lumMod val="25000"/>
                </a:schemeClr>
              </a:buClr>
              <a:buSzPct val="150000"/>
              <a:buFont typeface="Arial" panose="020B0604020202020204" pitchFamily="34" charset="0"/>
              <a:buChar char="•"/>
              <a:defRPr/>
            </a:pPr>
            <a:r>
              <a:rPr lang="en-US" sz="1200" dirty="0">
                <a:solidFill>
                  <a:srgbClr val="424242"/>
                </a:solidFill>
                <a:latin typeface="HelveticaNeueLT Std" panose="020B0604020202020204" pitchFamily="34" charset="0"/>
                <a:ea typeface="ヒラギノ角ゴ Pro W3" pitchFamily="64" charset="-128"/>
              </a:rPr>
              <a:t>Barcelona is the </a:t>
            </a:r>
            <a:r>
              <a:rPr lang="en-US" sz="1200" b="1" dirty="0">
                <a:solidFill>
                  <a:srgbClr val="4A00D0"/>
                </a:solidFill>
                <a:latin typeface="HelveticaNeueLT Std" panose="020B0604020202020204" pitchFamily="34" charset="0"/>
                <a:ea typeface="ヒラギノ角ゴ Pro W3" pitchFamily="64" charset="-128"/>
              </a:rPr>
              <a:t>ninth most popular city in the world to work in for foreigners </a:t>
            </a:r>
            <a:r>
              <a:rPr lang="en-US" sz="1200" dirty="0">
                <a:solidFill>
                  <a:schemeClr val="accent5">
                    <a:lumMod val="25000"/>
                  </a:schemeClr>
                </a:solidFill>
                <a:latin typeface="HelveticaNeueLT Std" panose="020B0604020202020204" pitchFamily="34" charset="0"/>
                <a:ea typeface="ヒラギノ角ゴ Pro W3" pitchFamily="64" charset="-128"/>
              </a:rPr>
              <a:t>(</a:t>
            </a:r>
            <a:r>
              <a:rPr lang="en-US" sz="1200" i="1" dirty="0">
                <a:solidFill>
                  <a:schemeClr val="accent5">
                    <a:lumMod val="25000"/>
                  </a:schemeClr>
                </a:solidFill>
                <a:latin typeface="HelveticaNeueLT Std" panose="020B0604020202020204" pitchFamily="34" charset="0"/>
                <a:ea typeface="ヒラギノ角ゴ Pro W3" pitchFamily="64" charset="-128"/>
              </a:rPr>
              <a:t>Decoding Global Talent</a:t>
            </a:r>
            <a:r>
              <a:rPr lang="en-US" sz="1200" dirty="0">
                <a:solidFill>
                  <a:schemeClr val="accent5">
                    <a:lumMod val="25000"/>
                  </a:schemeClr>
                </a:solidFill>
                <a:latin typeface="HelveticaNeueLT Std" panose="020B0604020202020204" pitchFamily="34" charset="0"/>
                <a:ea typeface="ヒラギノ角ゴ Pro W3" pitchFamily="64" charset="-128"/>
              </a:rPr>
              <a:t>, BCG 2021).</a:t>
            </a:r>
          </a:p>
          <a:p>
            <a:pPr marL="171450" indent="-171450">
              <a:spcBef>
                <a:spcPts val="300"/>
              </a:spcBef>
              <a:spcAft>
                <a:spcPts val="300"/>
              </a:spcAft>
              <a:buClr>
                <a:schemeClr val="accent5">
                  <a:lumMod val="25000"/>
                </a:schemeClr>
              </a:buClr>
              <a:buSzPct val="150000"/>
              <a:buFont typeface="Arial" panose="020B0604020202020204" pitchFamily="34" charset="0"/>
              <a:buChar char="•"/>
              <a:defRPr/>
            </a:pPr>
            <a:r>
              <a:rPr lang="en-US" sz="1200" dirty="0">
                <a:solidFill>
                  <a:srgbClr val="424242"/>
                </a:solidFill>
                <a:latin typeface="HelveticaNeueLT Std" panose="020B0604020202020204" pitchFamily="34" charset="0"/>
                <a:ea typeface="ヒラギノ角ゴ Pro W3" pitchFamily="64" charset="-128"/>
              </a:rPr>
              <a:t>Barcelona is the </a:t>
            </a:r>
            <a:r>
              <a:rPr lang="en-US" sz="1200" b="1" dirty="0">
                <a:solidFill>
                  <a:srgbClr val="4A00D0"/>
                </a:solidFill>
                <a:latin typeface="HelveticaNeueLT Std" panose="020B0604020202020204" pitchFamily="34" charset="0"/>
                <a:ea typeface="ヒラギノ角ゴ Pro W3" pitchFamily="64" charset="-128"/>
              </a:rPr>
              <a:t>sixth best city in Europe for arts, culture and entertainment </a:t>
            </a:r>
            <a:r>
              <a:rPr lang="en-US" sz="1200" dirty="0">
                <a:solidFill>
                  <a:srgbClr val="424242"/>
                </a:solidFill>
                <a:latin typeface="HelveticaNeueLT Std" panose="020B0604020202020204" pitchFamily="34" charset="0"/>
                <a:ea typeface="ヒラギノ角ゴ Pro W3" pitchFamily="64" charset="-128"/>
              </a:rPr>
              <a:t>(</a:t>
            </a:r>
            <a:r>
              <a:rPr lang="en-US" sz="1200" i="1" dirty="0">
                <a:solidFill>
                  <a:srgbClr val="424242"/>
                </a:solidFill>
                <a:latin typeface="HelveticaNeueLT Std" panose="020B0604020202020204" pitchFamily="34" charset="0"/>
                <a:ea typeface="ヒラギノ角ゴ Pro W3" pitchFamily="64" charset="-128"/>
              </a:rPr>
              <a:t>Resonance Consultancy</a:t>
            </a:r>
            <a:r>
              <a:rPr lang="en-US" sz="1200" dirty="0">
                <a:solidFill>
                  <a:srgbClr val="424242"/>
                </a:solidFill>
                <a:latin typeface="HelveticaNeueLT Std" panose="020B0604020202020204" pitchFamily="34" charset="0"/>
                <a:ea typeface="ヒラギノ角ゴ Pro W3" pitchFamily="64" charset="-128"/>
              </a:rPr>
              <a:t>, 2023).</a:t>
            </a:r>
          </a:p>
          <a:p>
            <a:pPr marL="171450" indent="-171450">
              <a:spcBef>
                <a:spcPts val="300"/>
              </a:spcBef>
              <a:spcAft>
                <a:spcPts val="300"/>
              </a:spcAft>
              <a:buClr>
                <a:schemeClr val="accent5">
                  <a:lumMod val="25000"/>
                </a:schemeClr>
              </a:buClr>
              <a:buSzPct val="150000"/>
              <a:buFont typeface="Arial" panose="020B0604020202020204" pitchFamily="34" charset="0"/>
              <a:buChar char="•"/>
              <a:defRPr/>
            </a:pPr>
            <a:r>
              <a:rPr lang="en-US" sz="1200" dirty="0">
                <a:solidFill>
                  <a:srgbClr val="424242"/>
                </a:solidFill>
                <a:latin typeface="HelveticaNeueLT Std" panose="020B0604020202020204" pitchFamily="34" charset="0"/>
                <a:ea typeface="ヒラギノ角ゴ Pro W3" pitchFamily="64" charset="-128"/>
              </a:rPr>
              <a:t>Barcelona is the </a:t>
            </a:r>
            <a:r>
              <a:rPr lang="en-US" sz="1200" b="1" dirty="0">
                <a:solidFill>
                  <a:srgbClr val="4A00D0"/>
                </a:solidFill>
                <a:latin typeface="HelveticaNeueLT Std" panose="020B0604020202020204" pitchFamily="34" charset="0"/>
                <a:ea typeface="ヒラギノ角ゴ Pro W3" pitchFamily="64" charset="-128"/>
              </a:rPr>
              <a:t>leading non-capital city in the EU for attracting people, capital and global companies</a:t>
            </a:r>
            <a:r>
              <a:rPr lang="en-US" sz="1200" dirty="0">
                <a:solidFill>
                  <a:srgbClr val="424242"/>
                </a:solidFill>
                <a:latin typeface="HelveticaNeueLT Std" panose="020B0604020202020204" pitchFamily="34" charset="0"/>
                <a:ea typeface="ヒラギノ角ゴ Pro W3" pitchFamily="64" charset="-128"/>
              </a:rPr>
              <a:t> (</a:t>
            </a:r>
            <a:r>
              <a:rPr lang="en-US" sz="1200" i="1" dirty="0">
                <a:solidFill>
                  <a:srgbClr val="424242"/>
                </a:solidFill>
                <a:latin typeface="HelveticaNeueLT Std" panose="020B0604020202020204" pitchFamily="34" charset="0"/>
                <a:ea typeface="ヒラギノ角ゴ Pro W3" pitchFamily="64" charset="-128"/>
              </a:rPr>
              <a:t>GPCI</a:t>
            </a:r>
            <a:r>
              <a:rPr lang="en-US" sz="1200" dirty="0">
                <a:solidFill>
                  <a:srgbClr val="424242"/>
                </a:solidFill>
                <a:latin typeface="HelveticaNeueLT Std" panose="020B0604020202020204" pitchFamily="34" charset="0"/>
                <a:ea typeface="ヒラギノ角ゴ Pro W3" pitchFamily="64" charset="-128"/>
              </a:rPr>
              <a:t>, 2022).</a:t>
            </a:r>
          </a:p>
        </p:txBody>
      </p:sp>
      <p:sp>
        <p:nvSpPr>
          <p:cNvPr id="59" name="CuadroTexto 32">
            <a:extLst>
              <a:ext uri="{FF2B5EF4-FFF2-40B4-BE49-F238E27FC236}">
                <a16:creationId xmlns:a16="http://schemas.microsoft.com/office/drawing/2014/main" id="{CCB60F9C-7F25-E270-BF49-8BCE5AD13657}"/>
              </a:ext>
            </a:extLst>
          </p:cNvPr>
          <p:cNvSpPr txBox="1"/>
          <p:nvPr/>
        </p:nvSpPr>
        <p:spPr>
          <a:xfrm>
            <a:off x="626599" y="5795328"/>
            <a:ext cx="11009093" cy="276999"/>
          </a:xfrm>
          <a:prstGeom prst="rect">
            <a:avLst/>
          </a:prstGeom>
        </p:spPr>
        <p:txBody>
          <a:bodyPr wrap="square">
            <a:spAutoFit/>
          </a:bodyPr>
          <a:lstStyle>
            <a:defPPr>
              <a:defRPr lang="es-ES"/>
            </a:defPPr>
            <a:lvl1pPr algn="r">
              <a:defRPr sz="1200" b="1" i="1">
                <a:solidFill>
                  <a:srgbClr val="424242"/>
                </a:solidFill>
                <a:latin typeface="HelveticaNeueLT Std" panose="020B0604020202020204" pitchFamily="34" charset="0"/>
              </a:defRPr>
            </a:lvl1pPr>
          </a:lstStyle>
          <a:p>
            <a:r>
              <a:rPr lang="en-US">
                <a:solidFill>
                  <a:schemeClr val="accent5">
                    <a:lumMod val="25000"/>
                  </a:schemeClr>
                </a:solidFill>
              </a:rPr>
              <a:t>Source: </a:t>
            </a:r>
            <a:r>
              <a:rPr lang="en-US" b="0">
                <a:solidFill>
                  <a:schemeClr val="accent5">
                    <a:lumMod val="25000"/>
                  </a:schemeClr>
                </a:solidFill>
              </a:rPr>
              <a:t>ACCIÓ</a:t>
            </a:r>
          </a:p>
        </p:txBody>
      </p:sp>
    </p:spTree>
    <p:extLst>
      <p:ext uri="{BB962C8B-B14F-4D97-AF65-F5344CB8AC3E}">
        <p14:creationId xmlns:p14="http://schemas.microsoft.com/office/powerpoint/2010/main" val="1036124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3">
            <a:extLst>
              <a:ext uri="{FF2B5EF4-FFF2-40B4-BE49-F238E27FC236}">
                <a16:creationId xmlns:a16="http://schemas.microsoft.com/office/drawing/2014/main" id="{C3C0E1F8-91C5-1699-D145-8073FDA4FAF1}"/>
              </a:ext>
              <a:ext uri="{C183D7F6-B498-43B3-948B-1728B52AA6E4}">
                <adec:decorative xmlns:adec="http://schemas.microsoft.com/office/drawing/2017/decorative" xmlns="" val="1"/>
              </a:ext>
            </a:extLst>
          </p:cNvPr>
          <p:cNvSpPr/>
          <p:nvPr/>
        </p:nvSpPr>
        <p:spPr>
          <a:xfrm>
            <a:off x="1824943" y="4229482"/>
            <a:ext cx="2353733" cy="133363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37" name="Rectangle 13">
            <a:extLst>
              <a:ext uri="{FF2B5EF4-FFF2-40B4-BE49-F238E27FC236}">
                <a16:creationId xmlns:a16="http://schemas.microsoft.com/office/drawing/2014/main" id="{3A667DBA-D931-4DE8-9E10-A41699C4ED06}"/>
              </a:ext>
              <a:ext uri="{C183D7F6-B498-43B3-948B-1728B52AA6E4}">
                <adec:decorative xmlns:adec="http://schemas.microsoft.com/office/drawing/2017/decorative" xmlns="" val="1"/>
              </a:ext>
            </a:extLst>
          </p:cNvPr>
          <p:cNvSpPr/>
          <p:nvPr/>
        </p:nvSpPr>
        <p:spPr>
          <a:xfrm>
            <a:off x="1825891" y="961559"/>
            <a:ext cx="2353733" cy="326792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35" name="Rectangle 13">
            <a:extLst>
              <a:ext uri="{FF2B5EF4-FFF2-40B4-BE49-F238E27FC236}">
                <a16:creationId xmlns:a16="http://schemas.microsoft.com/office/drawing/2014/main" id="{CB1B44EB-853D-5AF1-8694-5174CCEDC62E}"/>
              </a:ext>
              <a:ext uri="{C183D7F6-B498-43B3-948B-1728B52AA6E4}">
                <adec:decorative xmlns:adec="http://schemas.microsoft.com/office/drawing/2017/decorative" xmlns="" val="1"/>
              </a:ext>
            </a:extLst>
          </p:cNvPr>
          <p:cNvSpPr/>
          <p:nvPr/>
        </p:nvSpPr>
        <p:spPr>
          <a:xfrm>
            <a:off x="9215966" y="964658"/>
            <a:ext cx="2353733" cy="45990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33" name="Rectangle 13">
            <a:extLst>
              <a:ext uri="{FF2B5EF4-FFF2-40B4-BE49-F238E27FC236}">
                <a16:creationId xmlns:a16="http://schemas.microsoft.com/office/drawing/2014/main" id="{B2644E1E-127B-30A8-D745-1A4B1249B05F}"/>
              </a:ext>
              <a:ext uri="{C183D7F6-B498-43B3-948B-1728B52AA6E4}">
                <adec:decorative xmlns:adec="http://schemas.microsoft.com/office/drawing/2017/decorative" xmlns="" val="1"/>
              </a:ext>
            </a:extLst>
          </p:cNvPr>
          <p:cNvSpPr/>
          <p:nvPr/>
        </p:nvSpPr>
        <p:spPr>
          <a:xfrm>
            <a:off x="5519551" y="964658"/>
            <a:ext cx="2353733" cy="460041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2" name="Títol 1">
            <a:extLst>
              <a:ext uri="{FF2B5EF4-FFF2-40B4-BE49-F238E27FC236}">
                <a16:creationId xmlns:a16="http://schemas.microsoft.com/office/drawing/2014/main" id="{4C226672-2355-9DF9-85A5-66137205F1BA}"/>
              </a:ext>
            </a:extLst>
          </p:cNvPr>
          <p:cNvSpPr>
            <a:spLocks noGrp="1"/>
          </p:cNvSpPr>
          <p:nvPr>
            <p:ph type="title"/>
          </p:nvPr>
        </p:nvSpPr>
        <p:spPr/>
        <p:txBody>
          <a:bodyPr/>
          <a:lstStyle/>
          <a:p>
            <a:r>
              <a:rPr lang="en-US" sz="2000"/>
              <a:t>Almost 200 companies and studios make up the video game industry in Catalonia</a:t>
            </a:r>
          </a:p>
        </p:txBody>
      </p:sp>
      <p:pic>
        <p:nvPicPr>
          <p:cNvPr id="4" name="Imagen 3">
            <a:extLst>
              <a:ext uri="{FF2B5EF4-FFF2-40B4-BE49-F238E27FC236}">
                <a16:creationId xmlns:a16="http://schemas.microsoft.com/office/drawing/2014/main" id="{777567A9-3DDC-EEAE-E6C2-13E75ED994C4}"/>
              </a:ext>
              <a:ext uri="{C183D7F6-B498-43B3-948B-1728B52AA6E4}">
                <adec:decorative xmlns:adec="http://schemas.microsoft.com/office/drawing/2017/decorative" xmlns="" val="1"/>
              </a:ext>
            </a:extLst>
          </p:cNvPr>
          <p:cNvPicPr>
            <a:picLocks noChangeAspect="1"/>
          </p:cNvPicPr>
          <p:nvPr/>
        </p:nvPicPr>
        <p:blipFill rotWithShape="1">
          <a:blip r:embed="rId2"/>
          <a:srcRect l="8687" r="8687" b="1039"/>
          <a:stretch/>
        </p:blipFill>
        <p:spPr>
          <a:xfrm>
            <a:off x="616244" y="962320"/>
            <a:ext cx="1209788" cy="4601416"/>
          </a:xfrm>
          <a:prstGeom prst="rect">
            <a:avLst/>
          </a:prstGeom>
        </p:spPr>
      </p:pic>
      <p:pic>
        <p:nvPicPr>
          <p:cNvPr id="7" name="Imagen 6">
            <a:extLst>
              <a:ext uri="{FF2B5EF4-FFF2-40B4-BE49-F238E27FC236}">
                <a16:creationId xmlns:a16="http://schemas.microsoft.com/office/drawing/2014/main" id="{4A9740E3-2FF2-2FDF-7C02-9E8DFA0C17EF}"/>
              </a:ext>
              <a:ext uri="{C183D7F6-B498-43B3-948B-1728B52AA6E4}">
                <adec:decorative xmlns:adec="http://schemas.microsoft.com/office/drawing/2017/decorative" xmlns="" val="1"/>
              </a:ext>
            </a:extLst>
          </p:cNvPr>
          <p:cNvPicPr>
            <a:picLocks noChangeAspect="1"/>
          </p:cNvPicPr>
          <p:nvPr/>
        </p:nvPicPr>
        <p:blipFill>
          <a:blip r:embed="rId3"/>
          <a:srcRect l="697" r="697"/>
          <a:stretch/>
        </p:blipFill>
        <p:spPr>
          <a:xfrm>
            <a:off x="4315882" y="962320"/>
            <a:ext cx="1207880" cy="4600800"/>
          </a:xfrm>
          <a:prstGeom prst="rect">
            <a:avLst/>
          </a:prstGeom>
        </p:spPr>
      </p:pic>
      <p:sp>
        <p:nvSpPr>
          <p:cNvPr id="9" name="Marcador de texto 2">
            <a:extLst>
              <a:ext uri="{FF2B5EF4-FFF2-40B4-BE49-F238E27FC236}">
                <a16:creationId xmlns:a16="http://schemas.microsoft.com/office/drawing/2014/main" id="{28EC39B7-D289-7020-058B-F174B575DC2F}"/>
              </a:ext>
            </a:extLst>
          </p:cNvPr>
          <p:cNvSpPr txBox="1">
            <a:spLocks/>
          </p:cNvSpPr>
          <p:nvPr/>
        </p:nvSpPr>
        <p:spPr>
          <a:xfrm>
            <a:off x="1832041" y="1695901"/>
            <a:ext cx="2353139" cy="1800000"/>
          </a:xfrm>
          <a:prstGeom prst="rect">
            <a:avLst/>
          </a:prstGeom>
        </p:spPr>
        <p:txBody>
          <a:bodyPr wrap="square" lIns="0" tIns="0" rIns="0" bIns="0" numCol="1" spcCol="54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Aft>
                <a:spcPts val="1000"/>
              </a:spcAft>
              <a:buClr>
                <a:schemeClr val="tx1"/>
              </a:buClr>
            </a:pPr>
            <a:r>
              <a:rPr lang="en-US" sz="3600" b="1">
                <a:solidFill>
                  <a:srgbClr val="4A00D0"/>
                </a:solidFill>
                <a:latin typeface="HelveticaNeueLT Std Lt" panose="020B0403020202020204" pitchFamily="34" charset="0"/>
              </a:rPr>
              <a:t>196</a:t>
            </a:r>
            <a:r>
              <a:rPr lang="en-US" sz="3600" b="1">
                <a:solidFill>
                  <a:srgbClr val="FF0000"/>
                </a:solidFill>
                <a:latin typeface="HelveticaNeueLT Std Lt" panose="020B0403020202020204" pitchFamily="34" charset="0"/>
              </a:rPr>
              <a:t>     </a:t>
            </a:r>
            <a:r>
              <a:rPr lang="en-US" sz="1800" b="1">
                <a:solidFill>
                  <a:schemeClr val="accent5">
                    <a:lumMod val="25000"/>
                  </a:schemeClr>
                </a:solidFill>
                <a:latin typeface="HelveticaNeueLT Std Lt" panose="020B0403020202020204" pitchFamily="34" charset="0"/>
              </a:rPr>
              <a:t>companies and studies</a:t>
            </a:r>
          </a:p>
          <a:p>
            <a:pPr lvl="1" algn="ctr">
              <a:spcAft>
                <a:spcPts val="1000"/>
              </a:spcAft>
              <a:buClr>
                <a:schemeClr val="tx1"/>
              </a:buClr>
            </a:pPr>
            <a:r>
              <a:rPr lang="en-US" sz="1600" b="1">
                <a:solidFill>
                  <a:srgbClr val="4A00D0"/>
                </a:solidFill>
                <a:latin typeface="HelveticaNeueLT Std Lt" panose="020B0403020202020204" pitchFamily="34" charset="0"/>
              </a:rPr>
              <a:t>▼2%</a:t>
            </a:r>
          </a:p>
          <a:p>
            <a:pPr lvl="1" algn="ctr">
              <a:spcAft>
                <a:spcPts val="1000"/>
              </a:spcAft>
              <a:buClr>
                <a:schemeClr val="tx1"/>
              </a:buClr>
            </a:pPr>
            <a:endParaRPr lang="ca-ES" sz="500" b="1" dirty="0">
              <a:solidFill>
                <a:schemeClr val="bg2">
                  <a:lumMod val="25000"/>
                </a:schemeClr>
              </a:solidFill>
              <a:latin typeface="HelveticaNeueLT Std Lt" panose="020B0403020202020204" pitchFamily="34" charset="0"/>
            </a:endParaRPr>
          </a:p>
          <a:p>
            <a:pPr lvl="1" algn="ctr">
              <a:spcAft>
                <a:spcPts val="1000"/>
              </a:spcAft>
              <a:buClr>
                <a:schemeClr val="tx1"/>
              </a:buClr>
            </a:pPr>
            <a:r>
              <a:rPr lang="en-US" b="1">
                <a:solidFill>
                  <a:srgbClr val="4A00D0"/>
                </a:solidFill>
                <a:latin typeface="HelveticaNeueLT Std Lt" panose="020B0403020202020204" pitchFamily="34" charset="0"/>
              </a:rPr>
              <a:t>26%</a:t>
            </a:r>
            <a:r>
              <a:rPr lang="en-US" b="1">
                <a:solidFill>
                  <a:schemeClr val="bg2">
                    <a:lumMod val="25000"/>
                  </a:schemeClr>
                </a:solidFill>
                <a:latin typeface="HelveticaNeueLT Std Lt" panose="020B0403020202020204" pitchFamily="34" charset="0"/>
              </a:rPr>
              <a:t> </a:t>
            </a:r>
            <a:r>
              <a:rPr lang="en-US" b="1">
                <a:solidFill>
                  <a:schemeClr val="accent5">
                    <a:lumMod val="25000"/>
                  </a:schemeClr>
                </a:solidFill>
                <a:latin typeface="HelveticaNeueLT Std Lt" panose="020B0403020202020204" pitchFamily="34" charset="0"/>
              </a:rPr>
              <a:t>of Spain</a:t>
            </a:r>
          </a:p>
        </p:txBody>
      </p:sp>
      <p:sp>
        <p:nvSpPr>
          <p:cNvPr id="26" name="Marcador de texto 2">
            <a:extLst>
              <a:ext uri="{FF2B5EF4-FFF2-40B4-BE49-F238E27FC236}">
                <a16:creationId xmlns:a16="http://schemas.microsoft.com/office/drawing/2014/main" id="{2C53DE05-3DCA-4F4D-252F-7993FEAAADC8}"/>
              </a:ext>
            </a:extLst>
          </p:cNvPr>
          <p:cNvSpPr txBox="1">
            <a:spLocks/>
          </p:cNvSpPr>
          <p:nvPr/>
        </p:nvSpPr>
        <p:spPr>
          <a:xfrm>
            <a:off x="1824943" y="4334280"/>
            <a:ext cx="2351926" cy="1129808"/>
          </a:xfrm>
          <a:prstGeom prst="rect">
            <a:avLst/>
          </a:prstGeom>
        </p:spPr>
        <p:txBody>
          <a:bodyPr wrap="square" lIns="0" tIns="0" rIns="0" bIns="0" numCol="1" spcCol="54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Aft>
                <a:spcPts val="1000"/>
              </a:spcAft>
              <a:buClr>
                <a:schemeClr val="tx1"/>
              </a:buClr>
            </a:pPr>
            <a:r>
              <a:rPr kumimoji="0" lang="en-US" sz="1500" i="0" u="none" strike="noStrike" cap="none" normalizeH="0" baseline="0" noProof="0" dirty="0">
                <a:ln>
                  <a:noFill/>
                </a:ln>
                <a:solidFill>
                  <a:schemeClr val="accent5">
                    <a:lumMod val="25000"/>
                  </a:schemeClr>
                </a:solidFill>
                <a:uLnTx/>
                <a:uFillTx/>
                <a:latin typeface="HelveticaNeueLT Std Lt" panose="020B0403020202020204" pitchFamily="34" charset="0"/>
                <a:ea typeface="+mn-ea"/>
                <a:cs typeface="+mn-cs"/>
              </a:rPr>
              <a:t>Active companies: </a:t>
            </a:r>
            <a:r>
              <a:rPr lang="en-US" sz="1500" b="1" dirty="0">
                <a:solidFill>
                  <a:srgbClr val="4A00D0"/>
                </a:solidFill>
                <a:latin typeface="HelveticaNeueLT Std Lt" panose="020B0403020202020204" pitchFamily="34" charset="0"/>
                <a:ea typeface="+mn-ea"/>
                <a:cs typeface="+mn-cs"/>
              </a:rPr>
              <a:t>132</a:t>
            </a:r>
          </a:p>
          <a:p>
            <a:pPr lvl="1" algn="ctr">
              <a:spcAft>
                <a:spcPts val="1000"/>
              </a:spcAft>
              <a:buClr>
                <a:schemeClr val="tx1"/>
              </a:buClr>
            </a:pPr>
            <a:r>
              <a:rPr lang="en-US" sz="1200" b="1" dirty="0">
                <a:solidFill>
                  <a:srgbClr val="4A00D0"/>
                </a:solidFill>
                <a:latin typeface="HelveticaNeueLT Std Lt" panose="020B0403020202020204" pitchFamily="34" charset="0"/>
              </a:rPr>
              <a:t>▲7%</a:t>
            </a:r>
          </a:p>
          <a:p>
            <a:pPr lvl="1" algn="ctr">
              <a:spcAft>
                <a:spcPts val="1000"/>
              </a:spcAft>
              <a:buClr>
                <a:schemeClr val="tx1"/>
              </a:buClr>
            </a:pPr>
            <a:endParaRPr lang="ca-ES" sz="400" b="1" dirty="0">
              <a:solidFill>
                <a:srgbClr val="4A00D0"/>
              </a:solidFill>
              <a:latin typeface="HelveticaNeueLT Std Lt" panose="020B0403020202020204" pitchFamily="34" charset="0"/>
            </a:endParaRPr>
          </a:p>
          <a:p>
            <a:pPr lvl="1" algn="ctr">
              <a:spcAft>
                <a:spcPts val="1000"/>
              </a:spcAft>
              <a:buClr>
                <a:schemeClr val="tx1"/>
              </a:buClr>
            </a:pPr>
            <a:r>
              <a:rPr lang="en-US" dirty="0">
                <a:solidFill>
                  <a:schemeClr val="accent5">
                    <a:lumMod val="25000"/>
                  </a:schemeClr>
                </a:solidFill>
                <a:latin typeface="HelveticaNeueLT Std Lt" panose="020B0403020202020204" pitchFamily="34" charset="0"/>
              </a:rPr>
              <a:t>Non-incorporated studios: </a:t>
            </a:r>
            <a:r>
              <a:rPr lang="en-US" b="1" dirty="0">
                <a:solidFill>
                  <a:srgbClr val="4A00D0"/>
                </a:solidFill>
                <a:latin typeface="HelveticaNeueLT Std Lt" panose="020B0403020202020204" pitchFamily="34" charset="0"/>
              </a:rPr>
              <a:t>64</a:t>
            </a:r>
          </a:p>
        </p:txBody>
      </p:sp>
      <p:pic>
        <p:nvPicPr>
          <p:cNvPr id="12" name="Imagen 11">
            <a:extLst>
              <a:ext uri="{FF2B5EF4-FFF2-40B4-BE49-F238E27FC236}">
                <a16:creationId xmlns:a16="http://schemas.microsoft.com/office/drawing/2014/main" id="{860F0F15-054C-C60C-B223-EB21A299A9E1}"/>
              </a:ext>
              <a:ext uri="{C183D7F6-B498-43B3-948B-1728B52AA6E4}">
                <adec:decorative xmlns:adec="http://schemas.microsoft.com/office/drawing/2017/decorative" xmlns="" val="1"/>
              </a:ext>
            </a:extLst>
          </p:cNvPr>
          <p:cNvPicPr>
            <a:picLocks noChangeAspect="1"/>
          </p:cNvPicPr>
          <p:nvPr/>
        </p:nvPicPr>
        <p:blipFill rotWithShape="1">
          <a:blip r:embed="rId4"/>
          <a:srcRect r="22973"/>
          <a:stretch/>
        </p:blipFill>
        <p:spPr>
          <a:xfrm>
            <a:off x="8009464" y="962319"/>
            <a:ext cx="1208333" cy="4600800"/>
          </a:xfrm>
          <a:prstGeom prst="rect">
            <a:avLst/>
          </a:prstGeom>
        </p:spPr>
      </p:pic>
      <p:cxnSp>
        <p:nvCxnSpPr>
          <p:cNvPr id="17" name="Conector recto 16">
            <a:extLst>
              <a:ext uri="{FF2B5EF4-FFF2-40B4-BE49-F238E27FC236}">
                <a16:creationId xmlns:a16="http://schemas.microsoft.com/office/drawing/2014/main" id="{5C6ED7C1-17A4-4406-7CF4-0AB9746D7F53}"/>
              </a:ext>
              <a:ext uri="{C183D7F6-B498-43B3-948B-1728B52AA6E4}">
                <adec:decorative xmlns:adec="http://schemas.microsoft.com/office/drawing/2017/decorative" xmlns="" val="1"/>
              </a:ext>
            </a:extLst>
          </p:cNvPr>
          <p:cNvCxnSpPr>
            <a:cxnSpLocks/>
          </p:cNvCxnSpPr>
          <p:nvPr/>
        </p:nvCxnSpPr>
        <p:spPr>
          <a:xfrm>
            <a:off x="1829777" y="4232185"/>
            <a:ext cx="2354400" cy="395"/>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24" name="Marcador de texto 2">
            <a:extLst>
              <a:ext uri="{FF2B5EF4-FFF2-40B4-BE49-F238E27FC236}">
                <a16:creationId xmlns:a16="http://schemas.microsoft.com/office/drawing/2014/main" id="{E3D34766-A195-35B0-D7E0-EFD9B42D8AF3}"/>
              </a:ext>
            </a:extLst>
          </p:cNvPr>
          <p:cNvSpPr txBox="1">
            <a:spLocks/>
          </p:cNvSpPr>
          <p:nvPr/>
        </p:nvSpPr>
        <p:spPr>
          <a:xfrm>
            <a:off x="5520145" y="2453613"/>
            <a:ext cx="2353139" cy="1800310"/>
          </a:xfrm>
          <a:prstGeom prst="rect">
            <a:avLst/>
          </a:prstGeom>
        </p:spPr>
        <p:txBody>
          <a:bodyPr wrap="square" lIns="0" tIns="0" rIns="0" bIns="0" numCol="1" spcCol="54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Aft>
                <a:spcPts val="1000"/>
              </a:spcAft>
              <a:buClr>
                <a:schemeClr val="tx1"/>
              </a:buClr>
            </a:pPr>
            <a:r>
              <a:rPr lang="en-US" sz="3600" b="1" dirty="0">
                <a:solidFill>
                  <a:srgbClr val="4A00D0"/>
                </a:solidFill>
                <a:latin typeface="HelveticaNeueLT Std Lt" panose="020B0403020202020204" pitchFamily="34" charset="0"/>
              </a:rPr>
              <a:t>€660 M </a:t>
            </a:r>
            <a:r>
              <a:rPr lang="en-US" sz="1800" b="1" dirty="0">
                <a:solidFill>
                  <a:schemeClr val="accent5">
                    <a:lumMod val="25000"/>
                  </a:schemeClr>
                </a:solidFill>
                <a:latin typeface="HelveticaNeueLT Std Lt" panose="020B0403020202020204" pitchFamily="34" charset="0"/>
              </a:rPr>
              <a:t>    </a:t>
            </a:r>
            <a:br>
              <a:rPr lang="en-US" sz="1800" b="1" dirty="0">
                <a:solidFill>
                  <a:schemeClr val="accent5">
                    <a:lumMod val="25000"/>
                  </a:schemeClr>
                </a:solidFill>
                <a:latin typeface="HelveticaNeueLT Std Lt" panose="020B0403020202020204" pitchFamily="34" charset="0"/>
              </a:rPr>
            </a:br>
            <a:r>
              <a:rPr lang="en-US" sz="1800" b="1" dirty="0">
                <a:solidFill>
                  <a:schemeClr val="accent5">
                    <a:lumMod val="25000"/>
                  </a:schemeClr>
                </a:solidFill>
                <a:latin typeface="HelveticaNeueLT Std Lt" panose="020B0403020202020204" pitchFamily="34" charset="0"/>
              </a:rPr>
              <a:t>of turnover</a:t>
            </a:r>
          </a:p>
          <a:p>
            <a:pPr lvl="1" algn="ctr">
              <a:spcAft>
                <a:spcPts val="1000"/>
              </a:spcAft>
              <a:buClr>
                <a:schemeClr val="tx1"/>
              </a:buClr>
            </a:pPr>
            <a:r>
              <a:rPr lang="en-US" sz="1600" b="1" dirty="0">
                <a:solidFill>
                  <a:srgbClr val="4A00D0"/>
                </a:solidFill>
                <a:latin typeface="HelveticaNeueLT Std Lt" panose="020B0403020202020204" pitchFamily="34" charset="0"/>
              </a:rPr>
              <a:t>▲20%</a:t>
            </a:r>
          </a:p>
          <a:p>
            <a:pPr lvl="1" algn="ctr">
              <a:spcAft>
                <a:spcPts val="1000"/>
              </a:spcAft>
              <a:buClr>
                <a:schemeClr val="tx1"/>
              </a:buClr>
            </a:pPr>
            <a:endParaRPr lang="ca-ES" sz="500" b="1" dirty="0">
              <a:solidFill>
                <a:schemeClr val="accent5">
                  <a:lumMod val="25000"/>
                </a:schemeClr>
              </a:solidFill>
              <a:latin typeface="HelveticaNeueLT Std Lt" panose="020B0403020202020204" pitchFamily="34" charset="0"/>
            </a:endParaRPr>
          </a:p>
          <a:p>
            <a:pPr lvl="1" algn="ctr">
              <a:spcAft>
                <a:spcPts val="1000"/>
              </a:spcAft>
              <a:buClr>
                <a:schemeClr val="tx1"/>
              </a:buClr>
            </a:pPr>
            <a:r>
              <a:rPr lang="en-US" b="1" dirty="0">
                <a:solidFill>
                  <a:srgbClr val="4A00D0"/>
                </a:solidFill>
                <a:latin typeface="HelveticaNeueLT Std Lt" panose="020B0403020202020204" pitchFamily="34" charset="0"/>
              </a:rPr>
              <a:t>52% </a:t>
            </a:r>
            <a:r>
              <a:rPr lang="en-US" b="1" dirty="0">
                <a:solidFill>
                  <a:schemeClr val="accent5">
                    <a:lumMod val="25000"/>
                  </a:schemeClr>
                </a:solidFill>
                <a:latin typeface="HelveticaNeueLT Std Lt" panose="020B0403020202020204" pitchFamily="34" charset="0"/>
              </a:rPr>
              <a:t>of Spain</a:t>
            </a:r>
          </a:p>
        </p:txBody>
      </p:sp>
      <p:sp>
        <p:nvSpPr>
          <p:cNvPr id="25" name="Marcador de texto 2">
            <a:extLst>
              <a:ext uri="{FF2B5EF4-FFF2-40B4-BE49-F238E27FC236}">
                <a16:creationId xmlns:a16="http://schemas.microsoft.com/office/drawing/2014/main" id="{B83CBF02-08AF-7CA2-9453-50F35B49A2D6}"/>
              </a:ext>
            </a:extLst>
          </p:cNvPr>
          <p:cNvSpPr txBox="1">
            <a:spLocks/>
          </p:cNvSpPr>
          <p:nvPr/>
        </p:nvSpPr>
        <p:spPr>
          <a:xfrm>
            <a:off x="9208625" y="2447669"/>
            <a:ext cx="2353139" cy="1800000"/>
          </a:xfrm>
          <a:prstGeom prst="rect">
            <a:avLst/>
          </a:prstGeom>
        </p:spPr>
        <p:txBody>
          <a:bodyPr wrap="square" lIns="0" tIns="0" rIns="0" bIns="0" numCol="1" spcCol="54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Aft>
                <a:spcPts val="1000"/>
              </a:spcAft>
              <a:buClr>
                <a:schemeClr val="tx1"/>
              </a:buClr>
            </a:pPr>
            <a:r>
              <a:rPr lang="en-US" sz="3600" b="1" dirty="0">
                <a:solidFill>
                  <a:srgbClr val="4A00D0"/>
                </a:solidFill>
                <a:latin typeface="HelveticaNeueLT Std Lt" panose="020B0403020202020204" pitchFamily="34" charset="0"/>
              </a:rPr>
              <a:t>4,249</a:t>
            </a:r>
            <a:r>
              <a:rPr lang="en-US" sz="3600" b="1" dirty="0">
                <a:solidFill>
                  <a:srgbClr val="FF0000"/>
                </a:solidFill>
                <a:latin typeface="HelveticaNeueLT Std Lt" panose="020B0403020202020204" pitchFamily="34" charset="0"/>
              </a:rPr>
              <a:t> </a:t>
            </a:r>
            <a:r>
              <a:rPr lang="en-US" sz="1800" b="1" dirty="0">
                <a:solidFill>
                  <a:schemeClr val="accent5">
                    <a:lumMod val="25000"/>
                  </a:schemeClr>
                </a:solidFill>
                <a:latin typeface="HelveticaNeueLT Std Lt" panose="020B0403020202020204" pitchFamily="34" charset="0"/>
              </a:rPr>
              <a:t>employees</a:t>
            </a:r>
          </a:p>
          <a:p>
            <a:pPr lvl="1" algn="ctr">
              <a:spcAft>
                <a:spcPts val="1000"/>
              </a:spcAft>
              <a:buClr>
                <a:schemeClr val="tx1"/>
              </a:buClr>
            </a:pPr>
            <a:r>
              <a:rPr lang="en-US" sz="1600" b="1" dirty="0">
                <a:solidFill>
                  <a:srgbClr val="4A00D0"/>
                </a:solidFill>
                <a:latin typeface="HelveticaNeueLT Std Lt" panose="020B0403020202020204" pitchFamily="34" charset="0"/>
              </a:rPr>
              <a:t>▲7%</a:t>
            </a:r>
          </a:p>
          <a:p>
            <a:pPr lvl="1" algn="ctr">
              <a:spcAft>
                <a:spcPts val="1000"/>
              </a:spcAft>
              <a:buClr>
                <a:schemeClr val="tx1"/>
              </a:buClr>
            </a:pPr>
            <a:endParaRPr lang="ca-ES" sz="500" b="1" dirty="0">
              <a:solidFill>
                <a:schemeClr val="bg2">
                  <a:lumMod val="25000"/>
                </a:schemeClr>
              </a:solidFill>
              <a:latin typeface="HelveticaNeueLT Std Lt" panose="020B0403020202020204" pitchFamily="34" charset="0"/>
            </a:endParaRPr>
          </a:p>
          <a:p>
            <a:pPr lvl="1" algn="ctr">
              <a:spcAft>
                <a:spcPts val="1000"/>
              </a:spcAft>
              <a:buClr>
                <a:schemeClr val="tx1"/>
              </a:buClr>
            </a:pPr>
            <a:r>
              <a:rPr lang="en-US" b="1" dirty="0">
                <a:solidFill>
                  <a:srgbClr val="4A00D0"/>
                </a:solidFill>
                <a:latin typeface="HelveticaNeueLT Std Lt" panose="020B0403020202020204" pitchFamily="34" charset="0"/>
              </a:rPr>
              <a:t>48% </a:t>
            </a:r>
            <a:r>
              <a:rPr lang="en-US" b="1" dirty="0">
                <a:solidFill>
                  <a:schemeClr val="accent5">
                    <a:lumMod val="25000"/>
                  </a:schemeClr>
                </a:solidFill>
                <a:latin typeface="HelveticaNeueLT Std Lt" panose="020B0403020202020204" pitchFamily="34" charset="0"/>
              </a:rPr>
              <a:t>of Spain</a:t>
            </a:r>
          </a:p>
        </p:txBody>
      </p:sp>
      <p:sp>
        <p:nvSpPr>
          <p:cNvPr id="27" name="CuadroTexto 32">
            <a:extLst>
              <a:ext uri="{FF2B5EF4-FFF2-40B4-BE49-F238E27FC236}">
                <a16:creationId xmlns:a16="http://schemas.microsoft.com/office/drawing/2014/main" id="{19B74586-4138-05C7-31F2-A0797F8E1C7A}"/>
              </a:ext>
            </a:extLst>
          </p:cNvPr>
          <p:cNvSpPr txBox="1"/>
          <p:nvPr/>
        </p:nvSpPr>
        <p:spPr>
          <a:xfrm>
            <a:off x="630236" y="5737878"/>
            <a:ext cx="11009093" cy="461665"/>
          </a:xfrm>
          <a:prstGeom prst="rect">
            <a:avLst/>
          </a:prstGeom>
        </p:spPr>
        <p:txBody>
          <a:bodyPr wrap="square">
            <a:spAutoFit/>
          </a:bodyPr>
          <a:lstStyle>
            <a:defPPr>
              <a:defRPr lang="es-ES"/>
            </a:defPPr>
            <a:lvl1pPr algn="r">
              <a:defRPr sz="1200" b="1" i="1">
                <a:solidFill>
                  <a:srgbClr val="424242"/>
                </a:solidFill>
                <a:latin typeface="HelveticaNeueLT Std" panose="020B0604020202020204" pitchFamily="34" charset="0"/>
              </a:defRPr>
            </a:lvl1pPr>
          </a:lstStyle>
          <a:p>
            <a:r>
              <a:rPr lang="en-US">
                <a:solidFill>
                  <a:schemeClr val="accent5">
                    <a:lumMod val="25000"/>
                  </a:schemeClr>
                </a:solidFill>
              </a:rPr>
              <a:t>Note: </a:t>
            </a:r>
            <a:r>
              <a:rPr lang="en-US" b="0">
                <a:solidFill>
                  <a:schemeClr val="accent5">
                    <a:lumMod val="25000"/>
                  </a:schemeClr>
                </a:solidFill>
              </a:rPr>
              <a:t>The data correspond to 2021 and the increases shown are with respect to 2020</a:t>
            </a:r>
          </a:p>
          <a:p>
            <a:r>
              <a:rPr lang="en-US">
                <a:solidFill>
                  <a:schemeClr val="accent5">
                    <a:lumMod val="25000"/>
                  </a:schemeClr>
                </a:solidFill>
              </a:rPr>
              <a:t>Source: </a:t>
            </a:r>
            <a:r>
              <a:rPr lang="en-US" b="0">
                <a:solidFill>
                  <a:schemeClr val="accent5">
                    <a:lumMod val="25000"/>
                  </a:schemeClr>
                </a:solidFill>
              </a:rPr>
              <a:t>ACCIÓ, based on the 2022 White Paper on the Catalan video game industry</a:t>
            </a:r>
          </a:p>
        </p:txBody>
      </p:sp>
      <p:cxnSp>
        <p:nvCxnSpPr>
          <p:cNvPr id="18" name="Connector recte 17">
            <a:extLst>
              <a:ext uri="{FF2B5EF4-FFF2-40B4-BE49-F238E27FC236}">
                <a16:creationId xmlns:a16="http://schemas.microsoft.com/office/drawing/2014/main" id="{D81FCD68-D15B-A8D4-4B93-9EA9ABC7AD98}"/>
              </a:ext>
              <a:ext uri="{C183D7F6-B498-43B3-948B-1728B52AA6E4}">
                <adec:decorative xmlns:adec="http://schemas.microsoft.com/office/drawing/2017/decorative" xmlns="" val="1"/>
              </a:ext>
            </a:extLst>
          </p:cNvPr>
          <p:cNvCxnSpPr>
            <a:cxnSpLocks/>
          </p:cNvCxnSpPr>
          <p:nvPr/>
        </p:nvCxnSpPr>
        <p:spPr>
          <a:xfrm>
            <a:off x="2029810" y="5034085"/>
            <a:ext cx="1944947" cy="0"/>
          </a:xfrm>
          <a:prstGeom prst="line">
            <a:avLst/>
          </a:prstGeom>
          <a:ln w="19050">
            <a:solidFill>
              <a:srgbClr val="4A00D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8545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4C226672-2355-9DF9-85A5-66137205F1BA}"/>
              </a:ext>
            </a:extLst>
          </p:cNvPr>
          <p:cNvSpPr>
            <a:spLocks noGrp="1"/>
          </p:cNvSpPr>
          <p:nvPr>
            <p:ph type="title"/>
          </p:nvPr>
        </p:nvSpPr>
        <p:spPr/>
        <p:txBody>
          <a:bodyPr/>
          <a:lstStyle/>
          <a:p>
            <a:r>
              <a:rPr lang="en-US" sz="2000"/>
              <a:t>The turnover and employment generated by the video game industry is growing year by year</a:t>
            </a:r>
          </a:p>
        </p:txBody>
      </p:sp>
      <p:sp>
        <p:nvSpPr>
          <p:cNvPr id="35" name="Redondear rectángulo de esquina del mismo lado 17">
            <a:extLst>
              <a:ext uri="{FF2B5EF4-FFF2-40B4-BE49-F238E27FC236}">
                <a16:creationId xmlns:a16="http://schemas.microsoft.com/office/drawing/2014/main" id="{45E21C0C-0A0A-331F-4F95-6314D1302EC0}"/>
              </a:ext>
              <a:ext uri="{C183D7F6-B498-43B3-948B-1728B52AA6E4}">
                <adec:decorative xmlns:adec="http://schemas.microsoft.com/office/drawing/2017/decorative" xmlns="" val="1"/>
              </a:ext>
            </a:extLst>
          </p:cNvPr>
          <p:cNvSpPr/>
          <p:nvPr/>
        </p:nvSpPr>
        <p:spPr>
          <a:xfrm rot="16200000">
            <a:off x="3881416" y="-2290406"/>
            <a:ext cx="406000" cy="6924237"/>
          </a:xfrm>
          <a:prstGeom prst="round2SameRect">
            <a:avLst>
              <a:gd name="adj1" fmla="val 50000"/>
              <a:gd name="adj2" fmla="val 0"/>
            </a:avLst>
          </a:prstGeom>
          <a:gradFill>
            <a:gsLst>
              <a:gs pos="0">
                <a:srgbClr val="78003A"/>
              </a:gs>
              <a:gs pos="73000">
                <a:srgbClr val="78003A"/>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6" name="Marcador de texto 14">
            <a:extLst>
              <a:ext uri="{FF2B5EF4-FFF2-40B4-BE49-F238E27FC236}">
                <a16:creationId xmlns:a16="http://schemas.microsoft.com/office/drawing/2014/main" id="{44813C9A-FA95-ABAC-FE6F-6729B066195B}"/>
              </a:ext>
            </a:extLst>
          </p:cNvPr>
          <p:cNvSpPr txBox="1">
            <a:spLocks/>
          </p:cNvSpPr>
          <p:nvPr/>
        </p:nvSpPr>
        <p:spPr>
          <a:xfrm>
            <a:off x="740457" y="1067394"/>
            <a:ext cx="5583530" cy="215444"/>
          </a:xfrm>
          <a:prstGeom prst="rect">
            <a:avLst/>
          </a:prstGeom>
        </p:spPr>
        <p:txBody>
          <a:bodyPr wrap="square" lIns="0" tIns="0" rIns="0" bIns="0" numCol="1" spcCol="180000">
            <a:sp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a:solidFill>
                  <a:schemeClr val="bg1"/>
                </a:solidFill>
                <a:effectLst/>
                <a:latin typeface="HelveticaNeueLT Std" panose="020B0604020202020204" pitchFamily="34" charset="77"/>
                <a:ea typeface="+mn-ea"/>
                <a:cs typeface="+mn-cs"/>
              </a:defRPr>
            </a:lvl1pPr>
            <a:lvl2pPr marL="0" marR="0" indent="0" algn="l" defTabSz="914400" rtl="0" eaLnBrk="1" fontAlgn="auto" latinLnBrk="0" hangingPunct="1">
              <a:lnSpc>
                <a:spcPct val="100000"/>
              </a:lnSpc>
              <a:spcBef>
                <a:spcPts val="500"/>
              </a:spcBef>
              <a:spcAft>
                <a:spcPts val="500"/>
              </a:spcAft>
              <a:buClrTx/>
              <a:buSzTx/>
              <a:buFontTx/>
              <a:buNone/>
              <a:tabLst/>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Evolution of the Catalan video game industry, 2017-2021</a:t>
            </a:r>
          </a:p>
        </p:txBody>
      </p:sp>
      <p:grpSp>
        <p:nvGrpSpPr>
          <p:cNvPr id="78" name="Grupo 77" descr="Chart showing a summary of the situation in the Catalan video game industry in the 2017-2021 period, with the numbers of active companies, professionals, turnover and non-incorporated studios.">
            <a:extLst>
              <a:ext uri="{FF2B5EF4-FFF2-40B4-BE49-F238E27FC236}">
                <a16:creationId xmlns:a16="http://schemas.microsoft.com/office/drawing/2014/main" id="{6AE75843-15F8-C0B1-B488-406B6A6DE2E1}"/>
              </a:ext>
            </a:extLst>
          </p:cNvPr>
          <p:cNvGrpSpPr/>
          <p:nvPr/>
        </p:nvGrpSpPr>
        <p:grpSpPr>
          <a:xfrm>
            <a:off x="619735" y="1534917"/>
            <a:ext cx="7200000" cy="4288282"/>
            <a:chOff x="619735" y="1534917"/>
            <a:chExt cx="7200000" cy="4288282"/>
          </a:xfrm>
        </p:grpSpPr>
        <p:graphicFrame>
          <p:nvGraphicFramePr>
            <p:cNvPr id="38" name="Gráfico 37">
              <a:extLst>
                <a:ext uri="{FF2B5EF4-FFF2-40B4-BE49-F238E27FC236}">
                  <a16:creationId xmlns:a16="http://schemas.microsoft.com/office/drawing/2014/main" id="{57697D89-FB6A-63E8-7DD9-18380473C3C5}"/>
                </a:ext>
              </a:extLst>
            </p:cNvPr>
            <p:cNvGraphicFramePr>
              <a:graphicFrameLocks/>
            </p:cNvGraphicFramePr>
            <p:nvPr>
              <p:extLst>
                <p:ext uri="{D42A27DB-BD31-4B8C-83A1-F6EECF244321}">
                  <p14:modId xmlns:p14="http://schemas.microsoft.com/office/powerpoint/2010/main" val="1642170975"/>
                </p:ext>
              </p:extLst>
            </p:nvPr>
          </p:nvGraphicFramePr>
          <p:xfrm>
            <a:off x="619735" y="1701714"/>
            <a:ext cx="7200000" cy="4121485"/>
          </p:xfrm>
          <a:graphic>
            <a:graphicData uri="http://schemas.openxmlformats.org/drawingml/2006/chart">
              <c:chart xmlns:c="http://schemas.openxmlformats.org/drawingml/2006/chart" xmlns:r="http://schemas.openxmlformats.org/officeDocument/2006/relationships" r:id="rId2"/>
            </a:graphicData>
          </a:graphic>
        </p:graphicFrame>
        <p:cxnSp>
          <p:nvCxnSpPr>
            <p:cNvPr id="13" name="Conector recto de flecha 12">
              <a:extLst>
                <a:ext uri="{FF2B5EF4-FFF2-40B4-BE49-F238E27FC236}">
                  <a16:creationId xmlns:a16="http://schemas.microsoft.com/office/drawing/2014/main" id="{E0D80B44-3FDB-EE86-5A43-BCBBA803D8AE}"/>
                </a:ext>
              </a:extLst>
            </p:cNvPr>
            <p:cNvCxnSpPr>
              <a:cxnSpLocks/>
            </p:cNvCxnSpPr>
            <p:nvPr/>
          </p:nvCxnSpPr>
          <p:spPr>
            <a:xfrm flipV="1">
              <a:off x="1746795" y="2103464"/>
              <a:ext cx="0" cy="859466"/>
            </a:xfrm>
            <a:prstGeom prst="straightConnector1">
              <a:avLst/>
            </a:prstGeom>
            <a:ln>
              <a:solidFill>
                <a:srgbClr val="B2B2B2"/>
              </a:solidFill>
              <a:tailEnd type="oval"/>
            </a:ln>
          </p:spPr>
          <p:style>
            <a:lnRef idx="1">
              <a:schemeClr val="accent1"/>
            </a:lnRef>
            <a:fillRef idx="0">
              <a:schemeClr val="accent1"/>
            </a:fillRef>
            <a:effectRef idx="0">
              <a:schemeClr val="accent1"/>
            </a:effectRef>
            <a:fontRef idx="minor">
              <a:schemeClr val="tx1"/>
            </a:fontRef>
          </p:style>
        </p:cxnSp>
        <p:cxnSp>
          <p:nvCxnSpPr>
            <p:cNvPr id="41" name="Conector recto de flecha 40">
              <a:extLst>
                <a:ext uri="{FF2B5EF4-FFF2-40B4-BE49-F238E27FC236}">
                  <a16:creationId xmlns:a16="http://schemas.microsoft.com/office/drawing/2014/main" id="{B79AEDC2-48E2-5188-CDAD-8FC2C97B5EA1}"/>
                </a:ext>
              </a:extLst>
            </p:cNvPr>
            <p:cNvCxnSpPr>
              <a:cxnSpLocks/>
            </p:cNvCxnSpPr>
            <p:nvPr/>
          </p:nvCxnSpPr>
          <p:spPr>
            <a:xfrm flipV="1">
              <a:off x="3065438" y="2103464"/>
              <a:ext cx="0" cy="540040"/>
            </a:xfrm>
            <a:prstGeom prst="straightConnector1">
              <a:avLst/>
            </a:prstGeom>
            <a:ln>
              <a:solidFill>
                <a:srgbClr val="B2B2B2"/>
              </a:solidFill>
              <a:tailEnd type="oval"/>
            </a:ln>
          </p:spPr>
          <p:style>
            <a:lnRef idx="1">
              <a:schemeClr val="accent1"/>
            </a:lnRef>
            <a:fillRef idx="0">
              <a:schemeClr val="accent1"/>
            </a:fillRef>
            <a:effectRef idx="0">
              <a:schemeClr val="accent1"/>
            </a:effectRef>
            <a:fontRef idx="minor">
              <a:schemeClr val="tx1"/>
            </a:fontRef>
          </p:style>
        </p:cxnSp>
        <p:cxnSp>
          <p:nvCxnSpPr>
            <p:cNvPr id="43" name="Conector recto de flecha 42">
              <a:extLst>
                <a:ext uri="{FF2B5EF4-FFF2-40B4-BE49-F238E27FC236}">
                  <a16:creationId xmlns:a16="http://schemas.microsoft.com/office/drawing/2014/main" id="{6B6741CD-359D-F536-BB97-26D3C7870FA7}"/>
                </a:ext>
              </a:extLst>
            </p:cNvPr>
            <p:cNvCxnSpPr>
              <a:cxnSpLocks/>
            </p:cNvCxnSpPr>
            <p:nvPr/>
          </p:nvCxnSpPr>
          <p:spPr>
            <a:xfrm flipV="1">
              <a:off x="4383698" y="2103463"/>
              <a:ext cx="0" cy="846175"/>
            </a:xfrm>
            <a:prstGeom prst="straightConnector1">
              <a:avLst/>
            </a:prstGeom>
            <a:ln>
              <a:solidFill>
                <a:srgbClr val="B2B2B2"/>
              </a:solidFill>
              <a:tailEnd type="oval"/>
            </a:ln>
          </p:spPr>
          <p:style>
            <a:lnRef idx="1">
              <a:schemeClr val="accent1"/>
            </a:lnRef>
            <a:fillRef idx="0">
              <a:schemeClr val="accent1"/>
            </a:fillRef>
            <a:effectRef idx="0">
              <a:schemeClr val="accent1"/>
            </a:effectRef>
            <a:fontRef idx="minor">
              <a:schemeClr val="tx1"/>
            </a:fontRef>
          </p:style>
        </p:cxnSp>
        <p:cxnSp>
          <p:nvCxnSpPr>
            <p:cNvPr id="45" name="Conector recto de flecha 44">
              <a:extLst>
                <a:ext uri="{FF2B5EF4-FFF2-40B4-BE49-F238E27FC236}">
                  <a16:creationId xmlns:a16="http://schemas.microsoft.com/office/drawing/2014/main" id="{72A2840A-6550-E560-3B66-58816DF6100B}"/>
                </a:ext>
              </a:extLst>
            </p:cNvPr>
            <p:cNvCxnSpPr>
              <a:cxnSpLocks/>
            </p:cNvCxnSpPr>
            <p:nvPr/>
          </p:nvCxnSpPr>
          <p:spPr>
            <a:xfrm flipV="1">
              <a:off x="5700053" y="2103463"/>
              <a:ext cx="0" cy="409586"/>
            </a:xfrm>
            <a:prstGeom prst="straightConnector1">
              <a:avLst/>
            </a:prstGeom>
            <a:ln>
              <a:solidFill>
                <a:srgbClr val="B2B2B2"/>
              </a:solidFill>
              <a:tailEnd type="oval"/>
            </a:ln>
          </p:spPr>
          <p:style>
            <a:lnRef idx="1">
              <a:schemeClr val="accent1"/>
            </a:lnRef>
            <a:fillRef idx="0">
              <a:schemeClr val="accent1"/>
            </a:fillRef>
            <a:effectRef idx="0">
              <a:schemeClr val="accent1"/>
            </a:effectRef>
            <a:fontRef idx="minor">
              <a:schemeClr val="tx1"/>
            </a:fontRef>
          </p:style>
        </p:cxnSp>
        <p:cxnSp>
          <p:nvCxnSpPr>
            <p:cNvPr id="47" name="Conector recto de flecha 46">
              <a:extLst>
                <a:ext uri="{FF2B5EF4-FFF2-40B4-BE49-F238E27FC236}">
                  <a16:creationId xmlns:a16="http://schemas.microsoft.com/office/drawing/2014/main" id="{94A993AD-F35D-AE90-FAB0-8D7283816303}"/>
                </a:ext>
              </a:extLst>
            </p:cNvPr>
            <p:cNvCxnSpPr>
              <a:cxnSpLocks/>
            </p:cNvCxnSpPr>
            <p:nvPr/>
          </p:nvCxnSpPr>
          <p:spPr>
            <a:xfrm flipV="1">
              <a:off x="7016407" y="2103463"/>
              <a:ext cx="0" cy="458866"/>
            </a:xfrm>
            <a:prstGeom prst="straightConnector1">
              <a:avLst/>
            </a:prstGeom>
            <a:ln>
              <a:solidFill>
                <a:srgbClr val="B2B2B2"/>
              </a:solidFill>
              <a:tailEnd type="ova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4E66AEE5-A275-61BE-1442-E6293552D123}"/>
                </a:ext>
              </a:extLst>
            </p:cNvPr>
            <p:cNvSpPr txBox="1"/>
            <p:nvPr/>
          </p:nvSpPr>
          <p:spPr>
            <a:xfrm>
              <a:off x="1485303" y="2696447"/>
              <a:ext cx="522984" cy="261610"/>
            </a:xfrm>
            <a:prstGeom prst="rect">
              <a:avLst/>
            </a:prstGeom>
            <a:solidFill>
              <a:srgbClr val="FFFFFF"/>
            </a:solidFill>
          </p:spPr>
          <p:txBody>
            <a:bodyPr wrap="square" rtlCol="0">
              <a:spAutoFit/>
            </a:bodyPr>
            <a:lstStyle/>
            <a:p>
              <a:pPr algn="ctr"/>
              <a:r>
                <a:rPr lang="en-US" sz="1100" b="1">
                  <a:solidFill>
                    <a:schemeClr val="bg2">
                      <a:lumMod val="25000"/>
                    </a:schemeClr>
                  </a:solidFill>
                  <a:latin typeface="HelveticaNeueLT Std" panose="020B0604020202020204"/>
                </a:rPr>
                <a:t>166</a:t>
              </a:r>
            </a:p>
          </p:txBody>
        </p:sp>
        <p:sp>
          <p:nvSpPr>
            <p:cNvPr id="6" name="CuadroTexto 5">
              <a:extLst>
                <a:ext uri="{FF2B5EF4-FFF2-40B4-BE49-F238E27FC236}">
                  <a16:creationId xmlns:a16="http://schemas.microsoft.com/office/drawing/2014/main" id="{A60D0548-EE87-10AD-ACC8-4150EE859A3C}"/>
                </a:ext>
              </a:extLst>
            </p:cNvPr>
            <p:cNvSpPr txBox="1"/>
            <p:nvPr/>
          </p:nvSpPr>
          <p:spPr>
            <a:xfrm>
              <a:off x="2799961" y="2390077"/>
              <a:ext cx="522984" cy="261610"/>
            </a:xfrm>
            <a:prstGeom prst="rect">
              <a:avLst/>
            </a:prstGeom>
            <a:solidFill>
              <a:srgbClr val="FFFFFF"/>
            </a:solidFill>
          </p:spPr>
          <p:txBody>
            <a:bodyPr wrap="square" rtlCol="0">
              <a:spAutoFit/>
            </a:bodyPr>
            <a:lstStyle/>
            <a:p>
              <a:pPr algn="ctr"/>
              <a:r>
                <a:rPr lang="en-US" sz="1100" b="1">
                  <a:solidFill>
                    <a:schemeClr val="bg2">
                      <a:lumMod val="25000"/>
                    </a:schemeClr>
                  </a:solidFill>
                  <a:latin typeface="HelveticaNeueLT Std" panose="020B0604020202020204"/>
                </a:rPr>
                <a:t>190</a:t>
              </a:r>
            </a:p>
          </p:txBody>
        </p:sp>
        <p:sp>
          <p:nvSpPr>
            <p:cNvPr id="7" name="CuadroTexto 6">
              <a:extLst>
                <a:ext uri="{FF2B5EF4-FFF2-40B4-BE49-F238E27FC236}">
                  <a16:creationId xmlns:a16="http://schemas.microsoft.com/office/drawing/2014/main" id="{B98F3093-2AD6-CEC0-77ED-77BAFFBC23EA}"/>
                </a:ext>
              </a:extLst>
            </p:cNvPr>
            <p:cNvSpPr txBox="1"/>
            <p:nvPr/>
          </p:nvSpPr>
          <p:spPr>
            <a:xfrm>
              <a:off x="4119528" y="2692610"/>
              <a:ext cx="522984" cy="261610"/>
            </a:xfrm>
            <a:prstGeom prst="rect">
              <a:avLst/>
            </a:prstGeom>
            <a:solidFill>
              <a:srgbClr val="FFFFFF"/>
            </a:solidFill>
          </p:spPr>
          <p:txBody>
            <a:bodyPr wrap="square" rtlCol="0">
              <a:spAutoFit/>
            </a:bodyPr>
            <a:lstStyle/>
            <a:p>
              <a:pPr algn="ctr"/>
              <a:r>
                <a:rPr lang="en-US" sz="1100" b="1">
                  <a:solidFill>
                    <a:schemeClr val="bg2">
                      <a:lumMod val="25000"/>
                    </a:schemeClr>
                  </a:solidFill>
                  <a:latin typeface="HelveticaNeueLT Std" panose="020B0604020202020204"/>
                </a:rPr>
                <a:t>167</a:t>
              </a:r>
            </a:p>
          </p:txBody>
        </p:sp>
        <p:sp>
          <p:nvSpPr>
            <p:cNvPr id="8" name="CuadroTexto 7">
              <a:extLst>
                <a:ext uri="{FF2B5EF4-FFF2-40B4-BE49-F238E27FC236}">
                  <a16:creationId xmlns:a16="http://schemas.microsoft.com/office/drawing/2014/main" id="{CB0D0D5F-BD07-4A3B-FC7E-DA2F45FEF306}"/>
                </a:ext>
              </a:extLst>
            </p:cNvPr>
            <p:cNvSpPr txBox="1"/>
            <p:nvPr/>
          </p:nvSpPr>
          <p:spPr>
            <a:xfrm>
              <a:off x="5436661" y="2255633"/>
              <a:ext cx="522984" cy="261610"/>
            </a:xfrm>
            <a:prstGeom prst="rect">
              <a:avLst/>
            </a:prstGeom>
            <a:solidFill>
              <a:srgbClr val="FFFFFF"/>
            </a:solidFill>
          </p:spPr>
          <p:txBody>
            <a:bodyPr wrap="square" rtlCol="0">
              <a:spAutoFit/>
            </a:bodyPr>
            <a:lstStyle/>
            <a:p>
              <a:pPr algn="ctr"/>
              <a:r>
                <a:rPr lang="en-US" sz="1100" b="1">
                  <a:solidFill>
                    <a:schemeClr val="bg2">
                      <a:lumMod val="25000"/>
                    </a:schemeClr>
                  </a:solidFill>
                  <a:latin typeface="HelveticaNeueLT Std" panose="020B0604020202020204"/>
                </a:rPr>
                <a:t>200</a:t>
              </a:r>
            </a:p>
          </p:txBody>
        </p:sp>
        <p:sp>
          <p:nvSpPr>
            <p:cNvPr id="9" name="CuadroTexto 8">
              <a:extLst>
                <a:ext uri="{FF2B5EF4-FFF2-40B4-BE49-F238E27FC236}">
                  <a16:creationId xmlns:a16="http://schemas.microsoft.com/office/drawing/2014/main" id="{1B560229-F707-F80E-213A-5906B56466C5}"/>
                </a:ext>
              </a:extLst>
            </p:cNvPr>
            <p:cNvSpPr txBox="1"/>
            <p:nvPr/>
          </p:nvSpPr>
          <p:spPr>
            <a:xfrm>
              <a:off x="6752255" y="2300719"/>
              <a:ext cx="522984" cy="261610"/>
            </a:xfrm>
            <a:prstGeom prst="rect">
              <a:avLst/>
            </a:prstGeom>
            <a:solidFill>
              <a:srgbClr val="FFFFFF"/>
            </a:solidFill>
          </p:spPr>
          <p:txBody>
            <a:bodyPr wrap="square" rtlCol="0">
              <a:spAutoFit/>
            </a:bodyPr>
            <a:lstStyle/>
            <a:p>
              <a:pPr algn="ctr"/>
              <a:r>
                <a:rPr lang="en-US" sz="1100" b="1">
                  <a:solidFill>
                    <a:schemeClr val="bg2">
                      <a:lumMod val="25000"/>
                    </a:schemeClr>
                  </a:solidFill>
                  <a:latin typeface="HelveticaNeueLT Std" panose="020B0604020202020204"/>
                </a:rPr>
                <a:t>196</a:t>
              </a:r>
            </a:p>
          </p:txBody>
        </p:sp>
        <p:sp>
          <p:nvSpPr>
            <p:cNvPr id="57" name="Rectángulo: esquinas redondeadas 56">
              <a:extLst>
                <a:ext uri="{FF2B5EF4-FFF2-40B4-BE49-F238E27FC236}">
                  <a16:creationId xmlns:a16="http://schemas.microsoft.com/office/drawing/2014/main" id="{859D92DE-E5AB-F037-A1B8-C2261DB33DF9}"/>
                </a:ext>
              </a:extLst>
            </p:cNvPr>
            <p:cNvSpPr/>
            <p:nvPr/>
          </p:nvSpPr>
          <p:spPr>
            <a:xfrm>
              <a:off x="1278795" y="1788577"/>
              <a:ext cx="936000" cy="204335"/>
            </a:xfrm>
            <a:prstGeom prst="roundRect">
              <a:avLst>
                <a:gd name="adj" fmla="val 50000"/>
              </a:avLst>
            </a:prstGeom>
            <a:solidFill>
              <a:srgbClr val="B2B2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bg2">
                      <a:lumMod val="25000"/>
                    </a:schemeClr>
                  </a:solidFill>
                  <a:latin typeface="HelveticaNeueLT Std" panose="020B0604020202020204"/>
                </a:rPr>
                <a:t>€367 M</a:t>
              </a:r>
            </a:p>
          </p:txBody>
        </p:sp>
        <p:sp>
          <p:nvSpPr>
            <p:cNvPr id="60" name="Rectángulo: esquinas redondeadas 59">
              <a:extLst>
                <a:ext uri="{FF2B5EF4-FFF2-40B4-BE49-F238E27FC236}">
                  <a16:creationId xmlns:a16="http://schemas.microsoft.com/office/drawing/2014/main" id="{7B13A28E-C0AF-0D97-5EB9-30E8543EC0EA}"/>
                </a:ext>
              </a:extLst>
            </p:cNvPr>
            <p:cNvSpPr/>
            <p:nvPr/>
          </p:nvSpPr>
          <p:spPr>
            <a:xfrm>
              <a:off x="1219242" y="1544909"/>
              <a:ext cx="1126800" cy="205200"/>
            </a:xfrm>
            <a:prstGeom prst="roundRect">
              <a:avLst>
                <a:gd name="adj" fmla="val 50000"/>
              </a:avLst>
            </a:prstGeom>
            <a:solidFill>
              <a:srgbClr val="B2B2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bg2">
                      <a:lumMod val="25000"/>
                    </a:schemeClr>
                  </a:solidFill>
                  <a:latin typeface="HelveticaNeueLT Std" panose="020B0604020202020204"/>
                </a:rPr>
                <a:t>2,982 employees</a:t>
              </a:r>
            </a:p>
          </p:txBody>
        </p:sp>
        <p:sp>
          <p:nvSpPr>
            <p:cNvPr id="69" name="Rectángulo: esquinas redondeadas 68">
              <a:extLst>
                <a:ext uri="{FF2B5EF4-FFF2-40B4-BE49-F238E27FC236}">
                  <a16:creationId xmlns:a16="http://schemas.microsoft.com/office/drawing/2014/main" id="{9D827E7A-2CE1-093D-1FCB-E6744F1E7D5B}"/>
                </a:ext>
              </a:extLst>
            </p:cNvPr>
            <p:cNvSpPr/>
            <p:nvPr/>
          </p:nvSpPr>
          <p:spPr>
            <a:xfrm>
              <a:off x="2597438" y="1787746"/>
              <a:ext cx="936000" cy="204335"/>
            </a:xfrm>
            <a:prstGeom prst="roundRect">
              <a:avLst>
                <a:gd name="adj" fmla="val 50000"/>
              </a:avLst>
            </a:prstGeom>
            <a:solidFill>
              <a:srgbClr val="B2B2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bg2">
                      <a:lumMod val="25000"/>
                    </a:schemeClr>
                  </a:solidFill>
                  <a:latin typeface="HelveticaNeueLT Std" panose="020B0604020202020204"/>
                </a:rPr>
                <a:t>€429 M</a:t>
              </a:r>
            </a:p>
          </p:txBody>
        </p:sp>
        <p:sp>
          <p:nvSpPr>
            <p:cNvPr id="70" name="Rectángulo: esquinas redondeadas 69">
              <a:extLst>
                <a:ext uri="{FF2B5EF4-FFF2-40B4-BE49-F238E27FC236}">
                  <a16:creationId xmlns:a16="http://schemas.microsoft.com/office/drawing/2014/main" id="{68D6630B-13E9-20AF-CC5F-76474BB74A6A}"/>
                </a:ext>
              </a:extLst>
            </p:cNvPr>
            <p:cNvSpPr/>
            <p:nvPr/>
          </p:nvSpPr>
          <p:spPr>
            <a:xfrm>
              <a:off x="2519676" y="1534917"/>
              <a:ext cx="1126800" cy="205200"/>
            </a:xfrm>
            <a:prstGeom prst="roundRect">
              <a:avLst>
                <a:gd name="adj" fmla="val 50000"/>
              </a:avLst>
            </a:prstGeom>
            <a:solidFill>
              <a:srgbClr val="B2B2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bg2">
                      <a:lumMod val="25000"/>
                    </a:schemeClr>
                  </a:solidFill>
                  <a:latin typeface="HelveticaNeueLT Std" panose="020B0604020202020204"/>
                </a:rPr>
                <a:t>3,282 employees</a:t>
              </a:r>
            </a:p>
          </p:txBody>
        </p:sp>
        <p:sp>
          <p:nvSpPr>
            <p:cNvPr id="71" name="Rectángulo: esquinas redondeadas 70">
              <a:extLst>
                <a:ext uri="{FF2B5EF4-FFF2-40B4-BE49-F238E27FC236}">
                  <a16:creationId xmlns:a16="http://schemas.microsoft.com/office/drawing/2014/main" id="{286B479D-032E-61C9-7A33-0B00E0548210}"/>
                </a:ext>
              </a:extLst>
            </p:cNvPr>
            <p:cNvSpPr/>
            <p:nvPr/>
          </p:nvSpPr>
          <p:spPr>
            <a:xfrm>
              <a:off x="3910521" y="1785847"/>
              <a:ext cx="936000" cy="204335"/>
            </a:xfrm>
            <a:prstGeom prst="roundRect">
              <a:avLst>
                <a:gd name="adj" fmla="val 50000"/>
              </a:avLst>
            </a:prstGeom>
            <a:solidFill>
              <a:srgbClr val="B2B2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bg2">
                      <a:lumMod val="25000"/>
                    </a:schemeClr>
                  </a:solidFill>
                  <a:latin typeface="HelveticaNeueLT Std" panose="020B0604020202020204"/>
                </a:rPr>
                <a:t>€473 M</a:t>
              </a:r>
            </a:p>
          </p:txBody>
        </p:sp>
        <p:sp>
          <p:nvSpPr>
            <p:cNvPr id="73" name="Rectángulo: esquinas redondeadas 72">
              <a:extLst>
                <a:ext uri="{FF2B5EF4-FFF2-40B4-BE49-F238E27FC236}">
                  <a16:creationId xmlns:a16="http://schemas.microsoft.com/office/drawing/2014/main" id="{BC8FE106-3F1F-7575-CD9B-2BB3C5997140}"/>
                </a:ext>
              </a:extLst>
            </p:cNvPr>
            <p:cNvSpPr/>
            <p:nvPr/>
          </p:nvSpPr>
          <p:spPr>
            <a:xfrm>
              <a:off x="5232053" y="1784817"/>
              <a:ext cx="936000" cy="204335"/>
            </a:xfrm>
            <a:prstGeom prst="roundRect">
              <a:avLst>
                <a:gd name="adj" fmla="val 50000"/>
              </a:avLst>
            </a:prstGeom>
            <a:solidFill>
              <a:srgbClr val="B2B2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bg2">
                      <a:lumMod val="25000"/>
                    </a:schemeClr>
                  </a:solidFill>
                  <a:latin typeface="HelveticaNeueLT Std" panose="020B0604020202020204"/>
                </a:rPr>
                <a:t>€552 M</a:t>
              </a:r>
            </a:p>
          </p:txBody>
        </p:sp>
        <p:sp>
          <p:nvSpPr>
            <p:cNvPr id="74" name="Rectángulo: esquinas redondeadas 73">
              <a:extLst>
                <a:ext uri="{FF2B5EF4-FFF2-40B4-BE49-F238E27FC236}">
                  <a16:creationId xmlns:a16="http://schemas.microsoft.com/office/drawing/2014/main" id="{C5BCAA52-C6C0-E8F9-640F-73438515AE6E}"/>
                </a:ext>
              </a:extLst>
            </p:cNvPr>
            <p:cNvSpPr/>
            <p:nvPr/>
          </p:nvSpPr>
          <p:spPr>
            <a:xfrm>
              <a:off x="5126167" y="1541564"/>
              <a:ext cx="1126800" cy="205200"/>
            </a:xfrm>
            <a:prstGeom prst="roundRect">
              <a:avLst>
                <a:gd name="adj" fmla="val 50000"/>
              </a:avLst>
            </a:prstGeom>
            <a:solidFill>
              <a:srgbClr val="B2B2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bg2">
                      <a:lumMod val="25000"/>
                    </a:schemeClr>
                  </a:solidFill>
                  <a:latin typeface="HelveticaNeueLT Std" panose="020B0604020202020204"/>
                </a:rPr>
                <a:t>3,996</a:t>
              </a:r>
              <a:r>
                <a:rPr lang="en-US" sz="1100" dirty="0">
                  <a:solidFill>
                    <a:schemeClr val="bg2">
                      <a:lumMod val="25000"/>
                    </a:schemeClr>
                  </a:solidFill>
                  <a:latin typeface="HelveticaNeueLT Std" panose="020B0604020202020204"/>
                </a:rPr>
                <a:t> </a:t>
              </a:r>
              <a:r>
                <a:rPr lang="en-US" sz="800" dirty="0">
                  <a:solidFill>
                    <a:schemeClr val="bg2">
                      <a:lumMod val="25000"/>
                    </a:schemeClr>
                  </a:solidFill>
                  <a:latin typeface="HelveticaNeueLT Std" panose="020B0604020202020204"/>
                </a:rPr>
                <a:t>employees</a:t>
              </a:r>
            </a:p>
          </p:txBody>
        </p:sp>
        <p:sp>
          <p:nvSpPr>
            <p:cNvPr id="75" name="Rectángulo: esquinas redondeadas 74">
              <a:extLst>
                <a:ext uri="{FF2B5EF4-FFF2-40B4-BE49-F238E27FC236}">
                  <a16:creationId xmlns:a16="http://schemas.microsoft.com/office/drawing/2014/main" id="{575CECBF-A8BC-A95E-1080-ED3CEA9C2EB0}"/>
                </a:ext>
              </a:extLst>
            </p:cNvPr>
            <p:cNvSpPr/>
            <p:nvPr/>
          </p:nvSpPr>
          <p:spPr>
            <a:xfrm>
              <a:off x="6545747" y="1785847"/>
              <a:ext cx="936000" cy="204335"/>
            </a:xfrm>
            <a:prstGeom prst="roundRect">
              <a:avLst>
                <a:gd name="adj" fmla="val 50000"/>
              </a:avLst>
            </a:prstGeom>
            <a:solidFill>
              <a:srgbClr val="B2B2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bg2">
                      <a:lumMod val="25000"/>
                    </a:schemeClr>
                  </a:solidFill>
                  <a:latin typeface="HelveticaNeueLT Std" panose="020B0604020202020204"/>
                </a:rPr>
                <a:t>€660 M</a:t>
              </a:r>
            </a:p>
          </p:txBody>
        </p:sp>
        <p:sp>
          <p:nvSpPr>
            <p:cNvPr id="76" name="Rectángulo: esquinas redondeadas 75">
              <a:extLst>
                <a:ext uri="{FF2B5EF4-FFF2-40B4-BE49-F238E27FC236}">
                  <a16:creationId xmlns:a16="http://schemas.microsoft.com/office/drawing/2014/main" id="{0BEAC2AE-0531-995D-F978-FDEC6B8F4BED}"/>
                </a:ext>
              </a:extLst>
            </p:cNvPr>
            <p:cNvSpPr/>
            <p:nvPr/>
          </p:nvSpPr>
          <p:spPr>
            <a:xfrm>
              <a:off x="6447135" y="1540667"/>
              <a:ext cx="1126800" cy="205200"/>
            </a:xfrm>
            <a:prstGeom prst="roundRect">
              <a:avLst>
                <a:gd name="adj" fmla="val 50000"/>
              </a:avLst>
            </a:prstGeom>
            <a:solidFill>
              <a:srgbClr val="B2B2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bg2">
                      <a:lumMod val="25000"/>
                    </a:schemeClr>
                  </a:solidFill>
                  <a:latin typeface="HelveticaNeueLT Std" panose="020B0604020202020204"/>
                </a:rPr>
                <a:t>4,249</a:t>
              </a:r>
              <a:r>
                <a:rPr lang="en-US" sz="1100" dirty="0">
                  <a:solidFill>
                    <a:schemeClr val="bg2">
                      <a:lumMod val="25000"/>
                    </a:schemeClr>
                  </a:solidFill>
                  <a:latin typeface="HelveticaNeueLT Std" panose="020B0604020202020204"/>
                </a:rPr>
                <a:t> </a:t>
              </a:r>
              <a:r>
                <a:rPr lang="en-US" sz="800" dirty="0">
                  <a:solidFill>
                    <a:schemeClr val="bg2">
                      <a:lumMod val="25000"/>
                    </a:schemeClr>
                  </a:solidFill>
                  <a:latin typeface="HelveticaNeueLT Std" panose="020B0604020202020204"/>
                </a:rPr>
                <a:t>employees</a:t>
              </a:r>
            </a:p>
          </p:txBody>
        </p:sp>
      </p:grpSp>
      <p:sp>
        <p:nvSpPr>
          <p:cNvPr id="77" name="Rectángulo 76">
            <a:extLst>
              <a:ext uri="{FF2B5EF4-FFF2-40B4-BE49-F238E27FC236}">
                <a16:creationId xmlns:a16="http://schemas.microsoft.com/office/drawing/2014/main" id="{AA0BAB04-3328-3B3C-DF5B-A87C30E5AF76}"/>
              </a:ext>
              <a:ext uri="{C183D7F6-B498-43B3-948B-1728B52AA6E4}">
                <adec:decorative xmlns:adec="http://schemas.microsoft.com/office/drawing/2017/decorative" xmlns="" val="1"/>
              </a:ext>
            </a:extLst>
          </p:cNvPr>
          <p:cNvSpPr/>
          <p:nvPr/>
        </p:nvSpPr>
        <p:spPr>
          <a:xfrm>
            <a:off x="7863779" y="968712"/>
            <a:ext cx="3705924" cy="4749679"/>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66" name="Contenidor de text 2">
            <a:extLst>
              <a:ext uri="{FF2B5EF4-FFF2-40B4-BE49-F238E27FC236}">
                <a16:creationId xmlns:a16="http://schemas.microsoft.com/office/drawing/2014/main" id="{591C4441-C482-273C-7129-25A13EA33189}"/>
              </a:ext>
            </a:extLst>
          </p:cNvPr>
          <p:cNvSpPr>
            <a:spLocks noGrp="1"/>
          </p:cNvSpPr>
          <p:nvPr>
            <p:ph type="body" sz="quarter" idx="12"/>
          </p:nvPr>
        </p:nvSpPr>
        <p:spPr>
          <a:xfrm>
            <a:off x="8049559" y="1116164"/>
            <a:ext cx="3323592" cy="578189"/>
          </a:xfrm>
        </p:spPr>
        <p:txBody>
          <a:bodyPr numCol="1"/>
          <a:lstStyle/>
          <a:p>
            <a:r>
              <a:rPr lang="en-US" sz="1200">
                <a:solidFill>
                  <a:schemeClr val="bg2">
                    <a:lumMod val="25000"/>
                  </a:schemeClr>
                </a:solidFill>
                <a:latin typeface="HelveticaNeueLT Std" panose="020B0604020202020204" pitchFamily="34" charset="0"/>
              </a:rPr>
              <a:t>The </a:t>
            </a:r>
            <a:r>
              <a:rPr lang="en-US" sz="1200" b="1">
                <a:solidFill>
                  <a:srgbClr val="4A00D0"/>
                </a:solidFill>
                <a:latin typeface="HelveticaNeueLT Std" panose="020B0604020202020204" pitchFamily="34" charset="0"/>
              </a:rPr>
              <a:t>percentage of women in Catalan studies </a:t>
            </a:r>
            <a:r>
              <a:rPr lang="en-US" sz="1200">
                <a:solidFill>
                  <a:schemeClr val="bg2">
                    <a:lumMod val="25000"/>
                  </a:schemeClr>
                </a:solidFill>
                <a:latin typeface="HelveticaNeueLT Std" panose="020B0604020202020204" pitchFamily="34" charset="0"/>
              </a:rPr>
              <a:t>is yet to represent equality, although the trend in recent years has been an upward one.</a:t>
            </a:r>
          </a:p>
        </p:txBody>
      </p:sp>
      <p:sp>
        <p:nvSpPr>
          <p:cNvPr id="84" name="Rectángulo 83">
            <a:extLst>
              <a:ext uri="{FF2B5EF4-FFF2-40B4-BE49-F238E27FC236}">
                <a16:creationId xmlns:a16="http://schemas.microsoft.com/office/drawing/2014/main" id="{DBAE822B-747F-C511-0F58-942CB420A355}"/>
              </a:ext>
              <a:ext uri="{C183D7F6-B498-43B3-948B-1728B52AA6E4}">
                <adec:decorative xmlns:adec="http://schemas.microsoft.com/office/drawing/2017/decorative" xmlns="" val="1"/>
              </a:ext>
            </a:extLst>
          </p:cNvPr>
          <p:cNvSpPr/>
          <p:nvPr/>
        </p:nvSpPr>
        <p:spPr>
          <a:xfrm>
            <a:off x="8049560" y="1765132"/>
            <a:ext cx="3323592" cy="72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pic>
        <p:nvPicPr>
          <p:cNvPr id="80" name="Gràfic 7">
            <a:extLst>
              <a:ext uri="{FF2B5EF4-FFF2-40B4-BE49-F238E27FC236}">
                <a16:creationId xmlns:a16="http://schemas.microsoft.com/office/drawing/2014/main" id="{B45ED6E6-BC6B-E78D-CFB8-EE35F0525FA2}"/>
              </a:ext>
              <a:ext uri="{C183D7F6-B498-43B3-948B-1728B52AA6E4}">
                <adec:decorative xmlns:adec="http://schemas.microsoft.com/office/drawing/2017/decorative" xmlns="" val="1"/>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rcRect l="26112" r="26259"/>
          <a:stretch/>
        </p:blipFill>
        <p:spPr>
          <a:xfrm>
            <a:off x="8789160" y="1822610"/>
            <a:ext cx="291487" cy="612000"/>
          </a:xfrm>
          <a:prstGeom prst="rect">
            <a:avLst/>
          </a:prstGeom>
        </p:spPr>
      </p:pic>
      <p:sp>
        <p:nvSpPr>
          <p:cNvPr id="83" name="CuadroTexto 82">
            <a:extLst>
              <a:ext uri="{FF2B5EF4-FFF2-40B4-BE49-F238E27FC236}">
                <a16:creationId xmlns:a16="http://schemas.microsoft.com/office/drawing/2014/main" id="{3FC93EED-B118-D5E1-726C-26A68BBC3D43}"/>
              </a:ext>
            </a:extLst>
          </p:cNvPr>
          <p:cNvSpPr txBox="1"/>
          <p:nvPr/>
        </p:nvSpPr>
        <p:spPr>
          <a:xfrm>
            <a:off x="8049559" y="1765132"/>
            <a:ext cx="591265" cy="307777"/>
          </a:xfrm>
          <a:prstGeom prst="rect">
            <a:avLst/>
          </a:prstGeom>
          <a:noFill/>
        </p:spPr>
        <p:txBody>
          <a:bodyPr wrap="square" rtlCol="0">
            <a:spAutoFit/>
          </a:bodyPr>
          <a:lstStyle/>
          <a:p>
            <a:pPr algn="ctr"/>
            <a:r>
              <a:rPr lang="en-US" sz="1400" b="1">
                <a:solidFill>
                  <a:schemeClr val="tx2"/>
                </a:solidFill>
                <a:latin typeface="HelveticaNeueLT Std" panose="020B0604020202020204"/>
              </a:rPr>
              <a:t>2017</a:t>
            </a:r>
          </a:p>
        </p:txBody>
      </p:sp>
      <p:sp>
        <p:nvSpPr>
          <p:cNvPr id="82" name="CuadroTexto 81">
            <a:extLst>
              <a:ext uri="{FF2B5EF4-FFF2-40B4-BE49-F238E27FC236}">
                <a16:creationId xmlns:a16="http://schemas.microsoft.com/office/drawing/2014/main" id="{5EE39D08-40D8-E354-8CB5-961771FEB52E}"/>
              </a:ext>
            </a:extLst>
          </p:cNvPr>
          <p:cNvSpPr txBox="1"/>
          <p:nvPr/>
        </p:nvSpPr>
        <p:spPr>
          <a:xfrm>
            <a:off x="9083245" y="1973841"/>
            <a:ext cx="598781" cy="307777"/>
          </a:xfrm>
          <a:prstGeom prst="rect">
            <a:avLst/>
          </a:prstGeom>
          <a:noFill/>
        </p:spPr>
        <p:txBody>
          <a:bodyPr wrap="square" rtlCol="0">
            <a:spAutoFit/>
          </a:bodyPr>
          <a:lstStyle/>
          <a:p>
            <a:pPr algn="ctr"/>
            <a:r>
              <a:rPr lang="en-US" sz="1400">
                <a:solidFill>
                  <a:schemeClr val="bg2">
                    <a:lumMod val="25000"/>
                  </a:schemeClr>
                </a:solidFill>
                <a:latin typeface="HelveticaNeueLT Std" panose="020B0604020202020204"/>
              </a:rPr>
              <a:t>17%</a:t>
            </a:r>
          </a:p>
        </p:txBody>
      </p:sp>
      <p:sp>
        <p:nvSpPr>
          <p:cNvPr id="206" name="CuadroTexto 205">
            <a:extLst>
              <a:ext uri="{FF2B5EF4-FFF2-40B4-BE49-F238E27FC236}">
                <a16:creationId xmlns:a16="http://schemas.microsoft.com/office/drawing/2014/main" id="{7A127E88-0356-BFD1-0CF7-C8C73F81BBDF}"/>
              </a:ext>
            </a:extLst>
          </p:cNvPr>
          <p:cNvSpPr txBox="1"/>
          <p:nvPr/>
        </p:nvSpPr>
        <p:spPr>
          <a:xfrm>
            <a:off x="9994758" y="1973841"/>
            <a:ext cx="597600" cy="307777"/>
          </a:xfrm>
          <a:prstGeom prst="rect">
            <a:avLst/>
          </a:prstGeom>
          <a:noFill/>
        </p:spPr>
        <p:txBody>
          <a:bodyPr wrap="square" rtlCol="0">
            <a:spAutoFit/>
          </a:bodyPr>
          <a:lstStyle/>
          <a:p>
            <a:pPr algn="ctr"/>
            <a:r>
              <a:rPr lang="en-US" sz="1400">
                <a:solidFill>
                  <a:schemeClr val="bg2">
                    <a:lumMod val="25000"/>
                  </a:schemeClr>
                </a:solidFill>
                <a:latin typeface="HelveticaNeueLT Std" panose="020B0604020202020204"/>
              </a:rPr>
              <a:t>83%</a:t>
            </a:r>
          </a:p>
        </p:txBody>
      </p:sp>
      <p:pic>
        <p:nvPicPr>
          <p:cNvPr id="207" name="Gràfic 6">
            <a:extLst>
              <a:ext uri="{FF2B5EF4-FFF2-40B4-BE49-F238E27FC236}">
                <a16:creationId xmlns:a16="http://schemas.microsoft.com/office/drawing/2014/main" id="{9270B55B-0846-8B3A-7D4F-7A84296DA783}"/>
              </a:ext>
              <a:ext uri="{C183D7F6-B498-43B3-948B-1728B52AA6E4}">
                <adec:decorative xmlns:adec="http://schemas.microsoft.com/office/drawing/2017/decorative" xmlns="" val="1"/>
              </a:ext>
            </a:extLst>
          </p:cNvPr>
          <p:cNvPicPr>
            <a:picLocks noChangeAspect="1"/>
          </p:cNvPicPr>
          <p:nvPr/>
        </p:nvPicPr>
        <p:blipFill rotWithShape="1">
          <a:blip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rcRect l="26333" r="26038"/>
          <a:stretch/>
        </p:blipFill>
        <p:spPr>
          <a:xfrm>
            <a:off x="9703271" y="1819132"/>
            <a:ext cx="291487" cy="612000"/>
          </a:xfrm>
          <a:prstGeom prst="rect">
            <a:avLst/>
          </a:prstGeom>
        </p:spPr>
      </p:pic>
      <p:sp>
        <p:nvSpPr>
          <p:cNvPr id="208" name="Rectángulo 207">
            <a:extLst>
              <a:ext uri="{FF2B5EF4-FFF2-40B4-BE49-F238E27FC236}">
                <a16:creationId xmlns:a16="http://schemas.microsoft.com/office/drawing/2014/main" id="{737B97AE-3DDA-1F93-9007-FAAE1AA93DE3}"/>
              </a:ext>
              <a:ext uri="{C183D7F6-B498-43B3-948B-1728B52AA6E4}">
                <adec:decorative xmlns:adec="http://schemas.microsoft.com/office/drawing/2017/decorative" xmlns="" val="1"/>
              </a:ext>
            </a:extLst>
          </p:cNvPr>
          <p:cNvSpPr/>
          <p:nvPr/>
        </p:nvSpPr>
        <p:spPr>
          <a:xfrm>
            <a:off x="8049559" y="2535375"/>
            <a:ext cx="3334370" cy="72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pic>
        <p:nvPicPr>
          <p:cNvPr id="210" name="Gràfic 7">
            <a:extLst>
              <a:ext uri="{FF2B5EF4-FFF2-40B4-BE49-F238E27FC236}">
                <a16:creationId xmlns:a16="http://schemas.microsoft.com/office/drawing/2014/main" id="{1A96E5D1-63D3-C4D0-AC27-1C9972627B43}"/>
              </a:ext>
              <a:ext uri="{C183D7F6-B498-43B3-948B-1728B52AA6E4}">
                <adec:decorative xmlns:adec="http://schemas.microsoft.com/office/drawing/2017/decorative" xmlns="" val="1"/>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rcRect l="26112" r="26259"/>
          <a:stretch/>
        </p:blipFill>
        <p:spPr>
          <a:xfrm>
            <a:off x="8789159" y="2592853"/>
            <a:ext cx="291487" cy="612000"/>
          </a:xfrm>
          <a:prstGeom prst="rect">
            <a:avLst/>
          </a:prstGeom>
        </p:spPr>
      </p:pic>
      <p:sp>
        <p:nvSpPr>
          <p:cNvPr id="212" name="CuadroTexto 211">
            <a:extLst>
              <a:ext uri="{FF2B5EF4-FFF2-40B4-BE49-F238E27FC236}">
                <a16:creationId xmlns:a16="http://schemas.microsoft.com/office/drawing/2014/main" id="{BE4E8335-00E3-AD09-640D-B70827E4A3FE}"/>
              </a:ext>
            </a:extLst>
          </p:cNvPr>
          <p:cNvSpPr txBox="1"/>
          <p:nvPr/>
        </p:nvSpPr>
        <p:spPr>
          <a:xfrm>
            <a:off x="8049558" y="2535375"/>
            <a:ext cx="591265" cy="307777"/>
          </a:xfrm>
          <a:prstGeom prst="rect">
            <a:avLst/>
          </a:prstGeom>
          <a:noFill/>
        </p:spPr>
        <p:txBody>
          <a:bodyPr wrap="square" rtlCol="0">
            <a:spAutoFit/>
          </a:bodyPr>
          <a:lstStyle/>
          <a:p>
            <a:pPr algn="ctr"/>
            <a:r>
              <a:rPr lang="en-US" sz="1400" b="1">
                <a:solidFill>
                  <a:schemeClr val="tx2"/>
                </a:solidFill>
                <a:latin typeface="HelveticaNeueLT Std" panose="020B0604020202020204"/>
              </a:rPr>
              <a:t>2018</a:t>
            </a:r>
          </a:p>
        </p:txBody>
      </p:sp>
      <p:sp>
        <p:nvSpPr>
          <p:cNvPr id="211" name="CuadroTexto 210">
            <a:extLst>
              <a:ext uri="{FF2B5EF4-FFF2-40B4-BE49-F238E27FC236}">
                <a16:creationId xmlns:a16="http://schemas.microsoft.com/office/drawing/2014/main" id="{F2B0ABA7-7A13-79FE-D370-4D4D8C08CE86}"/>
              </a:ext>
            </a:extLst>
          </p:cNvPr>
          <p:cNvSpPr txBox="1"/>
          <p:nvPr/>
        </p:nvSpPr>
        <p:spPr>
          <a:xfrm>
            <a:off x="9083244" y="2744084"/>
            <a:ext cx="598782" cy="307777"/>
          </a:xfrm>
          <a:prstGeom prst="rect">
            <a:avLst/>
          </a:prstGeom>
          <a:noFill/>
        </p:spPr>
        <p:txBody>
          <a:bodyPr wrap="square" rtlCol="0">
            <a:spAutoFit/>
          </a:bodyPr>
          <a:lstStyle/>
          <a:p>
            <a:pPr algn="ctr"/>
            <a:r>
              <a:rPr lang="en-US" sz="1400">
                <a:solidFill>
                  <a:schemeClr val="bg2">
                    <a:lumMod val="25000"/>
                  </a:schemeClr>
                </a:solidFill>
                <a:latin typeface="HelveticaNeueLT Std" panose="020B0604020202020204"/>
              </a:rPr>
              <a:t>18%</a:t>
            </a:r>
          </a:p>
        </p:txBody>
      </p:sp>
      <p:sp>
        <p:nvSpPr>
          <p:cNvPr id="214" name="CuadroTexto 213">
            <a:extLst>
              <a:ext uri="{FF2B5EF4-FFF2-40B4-BE49-F238E27FC236}">
                <a16:creationId xmlns:a16="http://schemas.microsoft.com/office/drawing/2014/main" id="{FF0DDD7D-7875-3DED-77FA-26D20A62F663}"/>
              </a:ext>
            </a:extLst>
          </p:cNvPr>
          <p:cNvSpPr txBox="1"/>
          <p:nvPr/>
        </p:nvSpPr>
        <p:spPr>
          <a:xfrm>
            <a:off x="9994757" y="2744084"/>
            <a:ext cx="597600" cy="307777"/>
          </a:xfrm>
          <a:prstGeom prst="rect">
            <a:avLst/>
          </a:prstGeom>
          <a:noFill/>
        </p:spPr>
        <p:txBody>
          <a:bodyPr wrap="square" rtlCol="0">
            <a:spAutoFit/>
          </a:bodyPr>
          <a:lstStyle/>
          <a:p>
            <a:pPr algn="ctr"/>
            <a:r>
              <a:rPr lang="en-US" sz="1400">
                <a:solidFill>
                  <a:schemeClr val="bg2">
                    <a:lumMod val="25000"/>
                  </a:schemeClr>
                </a:solidFill>
                <a:latin typeface="HelveticaNeueLT Std" panose="020B0604020202020204"/>
              </a:rPr>
              <a:t>82%</a:t>
            </a:r>
          </a:p>
        </p:txBody>
      </p:sp>
      <p:sp>
        <p:nvSpPr>
          <p:cNvPr id="213" name="CuadroTexto 212">
            <a:extLst>
              <a:ext uri="{FF2B5EF4-FFF2-40B4-BE49-F238E27FC236}">
                <a16:creationId xmlns:a16="http://schemas.microsoft.com/office/drawing/2014/main" id="{3AE61EC3-462D-B7C1-DCD4-AB5E384A66C3}"/>
              </a:ext>
            </a:extLst>
          </p:cNvPr>
          <p:cNvSpPr txBox="1"/>
          <p:nvPr/>
        </p:nvSpPr>
        <p:spPr>
          <a:xfrm>
            <a:off x="10600245" y="2748178"/>
            <a:ext cx="648000" cy="307777"/>
          </a:xfrm>
          <a:prstGeom prst="rect">
            <a:avLst/>
          </a:prstGeom>
          <a:noFill/>
        </p:spPr>
        <p:txBody>
          <a:bodyPr wrap="square" rtlCol="0">
            <a:spAutoFit/>
          </a:bodyPr>
          <a:lstStyle/>
          <a:p>
            <a:pPr algn="ctr"/>
            <a:r>
              <a:rPr lang="en-US" sz="1400" b="1">
                <a:solidFill>
                  <a:schemeClr val="tx2"/>
                </a:solidFill>
                <a:latin typeface="HelveticaNeueLT Std" panose="020B0604020202020204"/>
              </a:rPr>
              <a:t>▲1%</a:t>
            </a:r>
          </a:p>
        </p:txBody>
      </p:sp>
      <p:pic>
        <p:nvPicPr>
          <p:cNvPr id="215" name="Gràfic 6">
            <a:extLst>
              <a:ext uri="{FF2B5EF4-FFF2-40B4-BE49-F238E27FC236}">
                <a16:creationId xmlns:a16="http://schemas.microsoft.com/office/drawing/2014/main" id="{22F9FC08-5B19-1B93-A072-2CB28B24611A}"/>
              </a:ext>
              <a:ext uri="{C183D7F6-B498-43B3-948B-1728B52AA6E4}">
                <adec:decorative xmlns:adec="http://schemas.microsoft.com/office/drawing/2017/decorative" xmlns="" val="1"/>
              </a:ext>
            </a:extLst>
          </p:cNvPr>
          <p:cNvPicPr>
            <a:picLocks noChangeAspect="1"/>
          </p:cNvPicPr>
          <p:nvPr/>
        </p:nvPicPr>
        <p:blipFill rotWithShape="1">
          <a:blip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rcRect l="26333" r="26038"/>
          <a:stretch/>
        </p:blipFill>
        <p:spPr>
          <a:xfrm>
            <a:off x="9703270" y="2589375"/>
            <a:ext cx="291487" cy="612000"/>
          </a:xfrm>
          <a:prstGeom prst="rect">
            <a:avLst/>
          </a:prstGeom>
        </p:spPr>
      </p:pic>
      <p:sp>
        <p:nvSpPr>
          <p:cNvPr id="216" name="Rectángulo 215">
            <a:extLst>
              <a:ext uri="{FF2B5EF4-FFF2-40B4-BE49-F238E27FC236}">
                <a16:creationId xmlns:a16="http://schemas.microsoft.com/office/drawing/2014/main" id="{B20E0684-6BB3-E0DF-B454-1F2B791D0D6D}"/>
              </a:ext>
              <a:ext uri="{C183D7F6-B498-43B3-948B-1728B52AA6E4}">
                <adec:decorative xmlns:adec="http://schemas.microsoft.com/office/drawing/2017/decorative" xmlns="" val="1"/>
              </a:ext>
            </a:extLst>
          </p:cNvPr>
          <p:cNvSpPr/>
          <p:nvPr/>
        </p:nvSpPr>
        <p:spPr>
          <a:xfrm>
            <a:off x="8049558" y="3306958"/>
            <a:ext cx="3334370" cy="72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pic>
        <p:nvPicPr>
          <p:cNvPr id="217" name="Gràfic 7">
            <a:extLst>
              <a:ext uri="{FF2B5EF4-FFF2-40B4-BE49-F238E27FC236}">
                <a16:creationId xmlns:a16="http://schemas.microsoft.com/office/drawing/2014/main" id="{D81239B8-1FB1-2344-547A-5EEF8FFF73F2}"/>
              </a:ext>
              <a:ext uri="{C183D7F6-B498-43B3-948B-1728B52AA6E4}">
                <adec:decorative xmlns:adec="http://schemas.microsoft.com/office/drawing/2017/decorative" xmlns="" val="1"/>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rcRect l="26112" r="26259"/>
          <a:stretch/>
        </p:blipFill>
        <p:spPr>
          <a:xfrm>
            <a:off x="8789158" y="3364436"/>
            <a:ext cx="291487" cy="612000"/>
          </a:xfrm>
          <a:prstGeom prst="rect">
            <a:avLst/>
          </a:prstGeom>
        </p:spPr>
      </p:pic>
      <p:sp>
        <p:nvSpPr>
          <p:cNvPr id="219" name="CuadroTexto 218">
            <a:extLst>
              <a:ext uri="{FF2B5EF4-FFF2-40B4-BE49-F238E27FC236}">
                <a16:creationId xmlns:a16="http://schemas.microsoft.com/office/drawing/2014/main" id="{CA990434-A756-2546-8298-D0B7FAB0032A}"/>
              </a:ext>
            </a:extLst>
          </p:cNvPr>
          <p:cNvSpPr txBox="1"/>
          <p:nvPr/>
        </p:nvSpPr>
        <p:spPr>
          <a:xfrm>
            <a:off x="8049557" y="3306958"/>
            <a:ext cx="591265" cy="307777"/>
          </a:xfrm>
          <a:prstGeom prst="rect">
            <a:avLst/>
          </a:prstGeom>
          <a:noFill/>
        </p:spPr>
        <p:txBody>
          <a:bodyPr wrap="square" rtlCol="0">
            <a:spAutoFit/>
          </a:bodyPr>
          <a:lstStyle/>
          <a:p>
            <a:pPr algn="ctr"/>
            <a:r>
              <a:rPr lang="en-US" sz="1400" b="1">
                <a:solidFill>
                  <a:schemeClr val="tx2"/>
                </a:solidFill>
                <a:latin typeface="HelveticaNeueLT Std" panose="020B0604020202020204"/>
              </a:rPr>
              <a:t>2019</a:t>
            </a:r>
          </a:p>
        </p:txBody>
      </p:sp>
      <p:sp>
        <p:nvSpPr>
          <p:cNvPr id="218" name="CuadroTexto 217">
            <a:extLst>
              <a:ext uri="{FF2B5EF4-FFF2-40B4-BE49-F238E27FC236}">
                <a16:creationId xmlns:a16="http://schemas.microsoft.com/office/drawing/2014/main" id="{1A4D8817-DB0D-884E-ACEA-E2479ADB20A6}"/>
              </a:ext>
            </a:extLst>
          </p:cNvPr>
          <p:cNvSpPr txBox="1"/>
          <p:nvPr/>
        </p:nvSpPr>
        <p:spPr>
          <a:xfrm>
            <a:off x="9083243" y="3515667"/>
            <a:ext cx="598782" cy="307777"/>
          </a:xfrm>
          <a:prstGeom prst="rect">
            <a:avLst/>
          </a:prstGeom>
          <a:noFill/>
        </p:spPr>
        <p:txBody>
          <a:bodyPr wrap="square" rtlCol="0">
            <a:spAutoFit/>
          </a:bodyPr>
          <a:lstStyle/>
          <a:p>
            <a:pPr algn="ctr"/>
            <a:r>
              <a:rPr lang="en-US" sz="1400">
                <a:solidFill>
                  <a:schemeClr val="bg2">
                    <a:lumMod val="25000"/>
                  </a:schemeClr>
                </a:solidFill>
                <a:latin typeface="HelveticaNeueLT Std" panose="020B0604020202020204"/>
              </a:rPr>
              <a:t>20%</a:t>
            </a:r>
          </a:p>
        </p:txBody>
      </p:sp>
      <p:sp>
        <p:nvSpPr>
          <p:cNvPr id="221" name="CuadroTexto 220">
            <a:extLst>
              <a:ext uri="{FF2B5EF4-FFF2-40B4-BE49-F238E27FC236}">
                <a16:creationId xmlns:a16="http://schemas.microsoft.com/office/drawing/2014/main" id="{B4A46193-891C-D245-321E-0064807D6D48}"/>
              </a:ext>
            </a:extLst>
          </p:cNvPr>
          <p:cNvSpPr txBox="1"/>
          <p:nvPr/>
        </p:nvSpPr>
        <p:spPr>
          <a:xfrm>
            <a:off x="9994756" y="3515667"/>
            <a:ext cx="597600" cy="307777"/>
          </a:xfrm>
          <a:prstGeom prst="rect">
            <a:avLst/>
          </a:prstGeom>
          <a:noFill/>
        </p:spPr>
        <p:txBody>
          <a:bodyPr wrap="square" rtlCol="0">
            <a:spAutoFit/>
          </a:bodyPr>
          <a:lstStyle/>
          <a:p>
            <a:pPr algn="ctr"/>
            <a:r>
              <a:rPr lang="en-US" sz="1400">
                <a:solidFill>
                  <a:schemeClr val="bg2">
                    <a:lumMod val="25000"/>
                  </a:schemeClr>
                </a:solidFill>
                <a:latin typeface="HelveticaNeueLT Std" panose="020B0604020202020204"/>
              </a:rPr>
              <a:t>80%</a:t>
            </a:r>
          </a:p>
        </p:txBody>
      </p:sp>
      <p:sp>
        <p:nvSpPr>
          <p:cNvPr id="220" name="CuadroTexto 219">
            <a:extLst>
              <a:ext uri="{FF2B5EF4-FFF2-40B4-BE49-F238E27FC236}">
                <a16:creationId xmlns:a16="http://schemas.microsoft.com/office/drawing/2014/main" id="{17196B03-093C-A77D-D21F-3C39894BFFEA}"/>
              </a:ext>
            </a:extLst>
          </p:cNvPr>
          <p:cNvSpPr txBox="1"/>
          <p:nvPr/>
        </p:nvSpPr>
        <p:spPr>
          <a:xfrm>
            <a:off x="10600244" y="3519761"/>
            <a:ext cx="648000" cy="307777"/>
          </a:xfrm>
          <a:prstGeom prst="rect">
            <a:avLst/>
          </a:prstGeom>
          <a:noFill/>
        </p:spPr>
        <p:txBody>
          <a:bodyPr wrap="square" rtlCol="0">
            <a:spAutoFit/>
          </a:bodyPr>
          <a:lstStyle/>
          <a:p>
            <a:pPr algn="ctr"/>
            <a:r>
              <a:rPr lang="en-US" sz="1400" b="1">
                <a:solidFill>
                  <a:schemeClr val="tx2"/>
                </a:solidFill>
                <a:latin typeface="HelveticaNeueLT Std" panose="020B0604020202020204"/>
              </a:rPr>
              <a:t>▲2%</a:t>
            </a:r>
          </a:p>
        </p:txBody>
      </p:sp>
      <p:pic>
        <p:nvPicPr>
          <p:cNvPr id="222" name="Gràfic 6">
            <a:extLst>
              <a:ext uri="{FF2B5EF4-FFF2-40B4-BE49-F238E27FC236}">
                <a16:creationId xmlns:a16="http://schemas.microsoft.com/office/drawing/2014/main" id="{2193A5AA-B72A-6C2F-FE44-0185FEF3C060}"/>
              </a:ext>
              <a:ext uri="{C183D7F6-B498-43B3-948B-1728B52AA6E4}">
                <adec:decorative xmlns:adec="http://schemas.microsoft.com/office/drawing/2017/decorative" xmlns="" val="1"/>
              </a:ext>
            </a:extLst>
          </p:cNvPr>
          <p:cNvPicPr>
            <a:picLocks noChangeAspect="1"/>
          </p:cNvPicPr>
          <p:nvPr/>
        </p:nvPicPr>
        <p:blipFill rotWithShape="1">
          <a:blip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rcRect l="26333" r="26038"/>
          <a:stretch/>
        </p:blipFill>
        <p:spPr>
          <a:xfrm>
            <a:off x="9703269" y="3360958"/>
            <a:ext cx="291487" cy="612000"/>
          </a:xfrm>
          <a:prstGeom prst="rect">
            <a:avLst/>
          </a:prstGeom>
        </p:spPr>
      </p:pic>
      <p:sp>
        <p:nvSpPr>
          <p:cNvPr id="223" name="Rectángulo 222">
            <a:extLst>
              <a:ext uri="{FF2B5EF4-FFF2-40B4-BE49-F238E27FC236}">
                <a16:creationId xmlns:a16="http://schemas.microsoft.com/office/drawing/2014/main" id="{50A466CC-1FF6-DB96-7559-263350213B83}"/>
              </a:ext>
              <a:ext uri="{C183D7F6-B498-43B3-948B-1728B52AA6E4}">
                <adec:decorative xmlns:adec="http://schemas.microsoft.com/office/drawing/2017/decorative" xmlns="" val="1"/>
              </a:ext>
            </a:extLst>
          </p:cNvPr>
          <p:cNvSpPr/>
          <p:nvPr/>
        </p:nvSpPr>
        <p:spPr>
          <a:xfrm>
            <a:off x="8049557" y="4083122"/>
            <a:ext cx="3334370" cy="72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pic>
        <p:nvPicPr>
          <p:cNvPr id="224" name="Gràfic 7">
            <a:extLst>
              <a:ext uri="{FF2B5EF4-FFF2-40B4-BE49-F238E27FC236}">
                <a16:creationId xmlns:a16="http://schemas.microsoft.com/office/drawing/2014/main" id="{27CC1DC4-A975-8BA0-4F80-8A8A4227DECB}"/>
              </a:ext>
              <a:ext uri="{C183D7F6-B498-43B3-948B-1728B52AA6E4}">
                <adec:decorative xmlns:adec="http://schemas.microsoft.com/office/drawing/2017/decorative" xmlns="" val="1"/>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rcRect l="26112" r="26259"/>
          <a:stretch/>
        </p:blipFill>
        <p:spPr>
          <a:xfrm>
            <a:off x="8789157" y="4140600"/>
            <a:ext cx="291487" cy="612000"/>
          </a:xfrm>
          <a:prstGeom prst="rect">
            <a:avLst/>
          </a:prstGeom>
        </p:spPr>
      </p:pic>
      <p:sp>
        <p:nvSpPr>
          <p:cNvPr id="226" name="CuadroTexto 225">
            <a:extLst>
              <a:ext uri="{FF2B5EF4-FFF2-40B4-BE49-F238E27FC236}">
                <a16:creationId xmlns:a16="http://schemas.microsoft.com/office/drawing/2014/main" id="{BAA3BEA8-2D5D-B2CC-2D4B-EED1E587B792}"/>
              </a:ext>
            </a:extLst>
          </p:cNvPr>
          <p:cNvSpPr txBox="1"/>
          <p:nvPr/>
        </p:nvSpPr>
        <p:spPr>
          <a:xfrm>
            <a:off x="8049556" y="4083122"/>
            <a:ext cx="591265" cy="307777"/>
          </a:xfrm>
          <a:prstGeom prst="rect">
            <a:avLst/>
          </a:prstGeom>
          <a:noFill/>
        </p:spPr>
        <p:txBody>
          <a:bodyPr wrap="square" rtlCol="0">
            <a:spAutoFit/>
          </a:bodyPr>
          <a:lstStyle/>
          <a:p>
            <a:pPr algn="ctr"/>
            <a:r>
              <a:rPr lang="en-US" sz="1400" b="1">
                <a:solidFill>
                  <a:schemeClr val="tx2"/>
                </a:solidFill>
                <a:latin typeface="HelveticaNeueLT Std" panose="020B0604020202020204"/>
              </a:rPr>
              <a:t>2020</a:t>
            </a:r>
          </a:p>
        </p:txBody>
      </p:sp>
      <p:sp>
        <p:nvSpPr>
          <p:cNvPr id="225" name="CuadroTexto 224">
            <a:extLst>
              <a:ext uri="{FF2B5EF4-FFF2-40B4-BE49-F238E27FC236}">
                <a16:creationId xmlns:a16="http://schemas.microsoft.com/office/drawing/2014/main" id="{1B548563-FD3F-916B-D478-1700152CCD75}"/>
              </a:ext>
            </a:extLst>
          </p:cNvPr>
          <p:cNvSpPr txBox="1"/>
          <p:nvPr/>
        </p:nvSpPr>
        <p:spPr>
          <a:xfrm>
            <a:off x="9083242" y="4291831"/>
            <a:ext cx="598782" cy="307777"/>
          </a:xfrm>
          <a:prstGeom prst="rect">
            <a:avLst/>
          </a:prstGeom>
          <a:noFill/>
        </p:spPr>
        <p:txBody>
          <a:bodyPr wrap="square" rtlCol="0">
            <a:spAutoFit/>
          </a:bodyPr>
          <a:lstStyle/>
          <a:p>
            <a:pPr algn="ctr"/>
            <a:r>
              <a:rPr lang="en-US" sz="1400">
                <a:solidFill>
                  <a:schemeClr val="bg2">
                    <a:lumMod val="25000"/>
                  </a:schemeClr>
                </a:solidFill>
                <a:latin typeface="HelveticaNeueLT Std" panose="020B0604020202020204"/>
              </a:rPr>
              <a:t>25%</a:t>
            </a:r>
          </a:p>
        </p:txBody>
      </p:sp>
      <p:sp>
        <p:nvSpPr>
          <p:cNvPr id="228" name="CuadroTexto 227">
            <a:extLst>
              <a:ext uri="{FF2B5EF4-FFF2-40B4-BE49-F238E27FC236}">
                <a16:creationId xmlns:a16="http://schemas.microsoft.com/office/drawing/2014/main" id="{9EF5E2F9-50F7-1CB5-3B57-EB6C050D08EA}"/>
              </a:ext>
            </a:extLst>
          </p:cNvPr>
          <p:cNvSpPr txBox="1"/>
          <p:nvPr/>
        </p:nvSpPr>
        <p:spPr>
          <a:xfrm>
            <a:off x="9994755" y="4291831"/>
            <a:ext cx="597600" cy="307777"/>
          </a:xfrm>
          <a:prstGeom prst="rect">
            <a:avLst/>
          </a:prstGeom>
          <a:noFill/>
        </p:spPr>
        <p:txBody>
          <a:bodyPr wrap="square" rtlCol="0">
            <a:spAutoFit/>
          </a:bodyPr>
          <a:lstStyle/>
          <a:p>
            <a:pPr algn="ctr"/>
            <a:r>
              <a:rPr lang="en-US" sz="1400">
                <a:solidFill>
                  <a:schemeClr val="bg2">
                    <a:lumMod val="25000"/>
                  </a:schemeClr>
                </a:solidFill>
                <a:latin typeface="HelveticaNeueLT Std" panose="020B0604020202020204"/>
              </a:rPr>
              <a:t>75%</a:t>
            </a:r>
          </a:p>
        </p:txBody>
      </p:sp>
      <p:sp>
        <p:nvSpPr>
          <p:cNvPr id="227" name="CuadroTexto 226">
            <a:extLst>
              <a:ext uri="{FF2B5EF4-FFF2-40B4-BE49-F238E27FC236}">
                <a16:creationId xmlns:a16="http://schemas.microsoft.com/office/drawing/2014/main" id="{91D85CC9-ECD6-8D92-24A6-11F0120B9227}"/>
              </a:ext>
            </a:extLst>
          </p:cNvPr>
          <p:cNvSpPr txBox="1"/>
          <p:nvPr/>
        </p:nvSpPr>
        <p:spPr>
          <a:xfrm>
            <a:off x="10600243" y="4295925"/>
            <a:ext cx="648000" cy="307777"/>
          </a:xfrm>
          <a:prstGeom prst="rect">
            <a:avLst/>
          </a:prstGeom>
          <a:noFill/>
        </p:spPr>
        <p:txBody>
          <a:bodyPr wrap="square" rtlCol="0">
            <a:spAutoFit/>
          </a:bodyPr>
          <a:lstStyle/>
          <a:p>
            <a:pPr algn="ctr"/>
            <a:r>
              <a:rPr lang="en-US" sz="1400" b="1">
                <a:solidFill>
                  <a:schemeClr val="tx2"/>
                </a:solidFill>
                <a:latin typeface="HelveticaNeueLT Std" panose="020B0604020202020204"/>
              </a:rPr>
              <a:t>▲5%</a:t>
            </a:r>
          </a:p>
        </p:txBody>
      </p:sp>
      <p:pic>
        <p:nvPicPr>
          <p:cNvPr id="229" name="Gràfic 6">
            <a:extLst>
              <a:ext uri="{FF2B5EF4-FFF2-40B4-BE49-F238E27FC236}">
                <a16:creationId xmlns:a16="http://schemas.microsoft.com/office/drawing/2014/main" id="{448B55F3-F617-F0B0-3854-1469178ADDE2}"/>
              </a:ext>
              <a:ext uri="{C183D7F6-B498-43B3-948B-1728B52AA6E4}">
                <adec:decorative xmlns:adec="http://schemas.microsoft.com/office/drawing/2017/decorative" xmlns="" val="1"/>
              </a:ext>
            </a:extLst>
          </p:cNvPr>
          <p:cNvPicPr>
            <a:picLocks noChangeAspect="1"/>
          </p:cNvPicPr>
          <p:nvPr/>
        </p:nvPicPr>
        <p:blipFill rotWithShape="1">
          <a:blip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rcRect l="26333" r="26038"/>
          <a:stretch/>
        </p:blipFill>
        <p:spPr>
          <a:xfrm>
            <a:off x="9703268" y="4137122"/>
            <a:ext cx="291487" cy="612000"/>
          </a:xfrm>
          <a:prstGeom prst="rect">
            <a:avLst/>
          </a:prstGeom>
        </p:spPr>
      </p:pic>
      <p:sp>
        <p:nvSpPr>
          <p:cNvPr id="230" name="Rectángulo 229">
            <a:extLst>
              <a:ext uri="{FF2B5EF4-FFF2-40B4-BE49-F238E27FC236}">
                <a16:creationId xmlns:a16="http://schemas.microsoft.com/office/drawing/2014/main" id="{78E17759-9579-A839-46B9-FC154BEFCDEA}"/>
              </a:ext>
              <a:ext uri="{C183D7F6-B498-43B3-948B-1728B52AA6E4}">
                <adec:decorative xmlns:adec="http://schemas.microsoft.com/office/drawing/2017/decorative" xmlns="" val="1"/>
              </a:ext>
            </a:extLst>
          </p:cNvPr>
          <p:cNvSpPr/>
          <p:nvPr/>
        </p:nvSpPr>
        <p:spPr>
          <a:xfrm>
            <a:off x="8049556" y="4859470"/>
            <a:ext cx="3334374" cy="72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pic>
        <p:nvPicPr>
          <p:cNvPr id="231" name="Gràfic 7">
            <a:extLst>
              <a:ext uri="{FF2B5EF4-FFF2-40B4-BE49-F238E27FC236}">
                <a16:creationId xmlns:a16="http://schemas.microsoft.com/office/drawing/2014/main" id="{1D7F6D9E-453F-93A8-CA12-EF077A6CBC7F}"/>
              </a:ext>
              <a:ext uri="{C183D7F6-B498-43B3-948B-1728B52AA6E4}">
                <adec:decorative xmlns:adec="http://schemas.microsoft.com/office/drawing/2017/decorative" xmlns="" val="1"/>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rcRect l="26112" r="26259"/>
          <a:stretch/>
        </p:blipFill>
        <p:spPr>
          <a:xfrm>
            <a:off x="8789156" y="4916948"/>
            <a:ext cx="291487" cy="612000"/>
          </a:xfrm>
          <a:prstGeom prst="rect">
            <a:avLst/>
          </a:prstGeom>
        </p:spPr>
      </p:pic>
      <p:sp>
        <p:nvSpPr>
          <p:cNvPr id="233" name="CuadroTexto 232">
            <a:extLst>
              <a:ext uri="{FF2B5EF4-FFF2-40B4-BE49-F238E27FC236}">
                <a16:creationId xmlns:a16="http://schemas.microsoft.com/office/drawing/2014/main" id="{1620BDD3-60A6-69B2-FCDD-1018D90170F7}"/>
              </a:ext>
            </a:extLst>
          </p:cNvPr>
          <p:cNvSpPr txBox="1"/>
          <p:nvPr/>
        </p:nvSpPr>
        <p:spPr>
          <a:xfrm>
            <a:off x="8049555" y="4859470"/>
            <a:ext cx="591265" cy="307777"/>
          </a:xfrm>
          <a:prstGeom prst="rect">
            <a:avLst/>
          </a:prstGeom>
          <a:noFill/>
        </p:spPr>
        <p:txBody>
          <a:bodyPr wrap="square" rtlCol="0">
            <a:spAutoFit/>
          </a:bodyPr>
          <a:lstStyle/>
          <a:p>
            <a:pPr algn="ctr"/>
            <a:r>
              <a:rPr lang="en-US" sz="1400" b="1">
                <a:solidFill>
                  <a:schemeClr val="tx2"/>
                </a:solidFill>
                <a:latin typeface="HelveticaNeueLT Std" panose="020B0604020202020204"/>
              </a:rPr>
              <a:t>2021</a:t>
            </a:r>
          </a:p>
        </p:txBody>
      </p:sp>
      <p:sp>
        <p:nvSpPr>
          <p:cNvPr id="232" name="CuadroTexto 231">
            <a:extLst>
              <a:ext uri="{FF2B5EF4-FFF2-40B4-BE49-F238E27FC236}">
                <a16:creationId xmlns:a16="http://schemas.microsoft.com/office/drawing/2014/main" id="{863EC3F4-BD85-EA8F-0B4E-240870696263}"/>
              </a:ext>
            </a:extLst>
          </p:cNvPr>
          <p:cNvSpPr txBox="1"/>
          <p:nvPr/>
        </p:nvSpPr>
        <p:spPr>
          <a:xfrm>
            <a:off x="9083241" y="5068179"/>
            <a:ext cx="598782" cy="307777"/>
          </a:xfrm>
          <a:prstGeom prst="rect">
            <a:avLst/>
          </a:prstGeom>
          <a:noFill/>
        </p:spPr>
        <p:txBody>
          <a:bodyPr wrap="square" rtlCol="0">
            <a:spAutoFit/>
          </a:bodyPr>
          <a:lstStyle/>
          <a:p>
            <a:pPr algn="ctr"/>
            <a:r>
              <a:rPr lang="en-US" sz="1400">
                <a:solidFill>
                  <a:schemeClr val="bg2">
                    <a:lumMod val="25000"/>
                  </a:schemeClr>
                </a:solidFill>
                <a:latin typeface="HelveticaNeueLT Std" panose="020B0604020202020204"/>
              </a:rPr>
              <a:t>25%</a:t>
            </a:r>
          </a:p>
        </p:txBody>
      </p:sp>
      <p:sp>
        <p:nvSpPr>
          <p:cNvPr id="235" name="CuadroTexto 234">
            <a:extLst>
              <a:ext uri="{FF2B5EF4-FFF2-40B4-BE49-F238E27FC236}">
                <a16:creationId xmlns:a16="http://schemas.microsoft.com/office/drawing/2014/main" id="{F28CD35C-A839-3A90-1803-0133303D8493}"/>
              </a:ext>
            </a:extLst>
          </p:cNvPr>
          <p:cNvSpPr txBox="1"/>
          <p:nvPr/>
        </p:nvSpPr>
        <p:spPr>
          <a:xfrm>
            <a:off x="9994754" y="5068179"/>
            <a:ext cx="597600" cy="307777"/>
          </a:xfrm>
          <a:prstGeom prst="rect">
            <a:avLst/>
          </a:prstGeom>
          <a:noFill/>
        </p:spPr>
        <p:txBody>
          <a:bodyPr wrap="square" rtlCol="0">
            <a:spAutoFit/>
          </a:bodyPr>
          <a:lstStyle/>
          <a:p>
            <a:pPr algn="ctr"/>
            <a:r>
              <a:rPr lang="en-US" sz="1400">
                <a:solidFill>
                  <a:schemeClr val="bg2">
                    <a:lumMod val="25000"/>
                  </a:schemeClr>
                </a:solidFill>
                <a:latin typeface="HelveticaNeueLT Std" panose="020B0604020202020204"/>
              </a:rPr>
              <a:t>75%</a:t>
            </a:r>
          </a:p>
        </p:txBody>
      </p:sp>
      <p:sp>
        <p:nvSpPr>
          <p:cNvPr id="234" name="CuadroTexto 233">
            <a:extLst>
              <a:ext uri="{FF2B5EF4-FFF2-40B4-BE49-F238E27FC236}">
                <a16:creationId xmlns:a16="http://schemas.microsoft.com/office/drawing/2014/main" id="{71D6B67C-2114-7EE2-BB6F-3D6811FCAAB3}"/>
              </a:ext>
            </a:extLst>
          </p:cNvPr>
          <p:cNvSpPr txBox="1"/>
          <p:nvPr/>
        </p:nvSpPr>
        <p:spPr>
          <a:xfrm>
            <a:off x="10600242" y="5072273"/>
            <a:ext cx="648000" cy="307777"/>
          </a:xfrm>
          <a:prstGeom prst="rect">
            <a:avLst/>
          </a:prstGeom>
          <a:noFill/>
        </p:spPr>
        <p:txBody>
          <a:bodyPr wrap="square" rtlCol="0">
            <a:spAutoFit/>
          </a:bodyPr>
          <a:lstStyle/>
          <a:p>
            <a:pPr algn="ctr"/>
            <a:r>
              <a:rPr lang="en-US" sz="1400" b="1">
                <a:solidFill>
                  <a:schemeClr val="tx2"/>
                </a:solidFill>
                <a:latin typeface="HelveticaNeueLT Std" panose="020B0604020202020204"/>
              </a:rPr>
              <a:t>=</a:t>
            </a:r>
          </a:p>
        </p:txBody>
      </p:sp>
      <p:pic>
        <p:nvPicPr>
          <p:cNvPr id="236" name="Gràfic 6">
            <a:extLst>
              <a:ext uri="{FF2B5EF4-FFF2-40B4-BE49-F238E27FC236}">
                <a16:creationId xmlns:a16="http://schemas.microsoft.com/office/drawing/2014/main" id="{C1C72254-7E53-D72B-AD56-3517F453751C}"/>
              </a:ext>
              <a:ext uri="{C183D7F6-B498-43B3-948B-1728B52AA6E4}">
                <adec:decorative xmlns:adec="http://schemas.microsoft.com/office/drawing/2017/decorative" xmlns="" val="1"/>
              </a:ext>
            </a:extLst>
          </p:cNvPr>
          <p:cNvPicPr>
            <a:picLocks noChangeAspect="1"/>
          </p:cNvPicPr>
          <p:nvPr/>
        </p:nvPicPr>
        <p:blipFill rotWithShape="1">
          <a:blip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rcRect l="26333" r="26038"/>
          <a:stretch/>
        </p:blipFill>
        <p:spPr>
          <a:xfrm>
            <a:off x="9703267" y="4913470"/>
            <a:ext cx="291487" cy="612000"/>
          </a:xfrm>
          <a:prstGeom prst="rect">
            <a:avLst/>
          </a:prstGeom>
        </p:spPr>
      </p:pic>
      <p:sp>
        <p:nvSpPr>
          <p:cNvPr id="59" name="CuadroTexto 32">
            <a:extLst>
              <a:ext uri="{FF2B5EF4-FFF2-40B4-BE49-F238E27FC236}">
                <a16:creationId xmlns:a16="http://schemas.microsoft.com/office/drawing/2014/main" id="{CCB60F9C-7F25-E270-BF49-8BCE5AD13657}"/>
              </a:ext>
            </a:extLst>
          </p:cNvPr>
          <p:cNvSpPr txBox="1"/>
          <p:nvPr/>
        </p:nvSpPr>
        <p:spPr>
          <a:xfrm>
            <a:off x="626599" y="5795328"/>
            <a:ext cx="11009093" cy="276999"/>
          </a:xfrm>
          <a:prstGeom prst="rect">
            <a:avLst/>
          </a:prstGeom>
        </p:spPr>
        <p:txBody>
          <a:bodyPr wrap="square">
            <a:spAutoFit/>
          </a:bodyPr>
          <a:lstStyle>
            <a:defPPr>
              <a:defRPr lang="es-ES"/>
            </a:defPPr>
            <a:lvl1pPr algn="r">
              <a:defRPr sz="1200" b="1" i="1">
                <a:solidFill>
                  <a:srgbClr val="424242"/>
                </a:solidFill>
                <a:latin typeface="HelveticaNeueLT Std" panose="020B0604020202020204" pitchFamily="34" charset="0"/>
              </a:defRPr>
            </a:lvl1pPr>
          </a:lstStyle>
          <a:p>
            <a:r>
              <a:rPr lang="en-US">
                <a:solidFill>
                  <a:schemeClr val="accent5">
                    <a:lumMod val="25000"/>
                  </a:schemeClr>
                </a:solidFill>
              </a:rPr>
              <a:t>Source: </a:t>
            </a:r>
            <a:r>
              <a:rPr lang="en-US" b="0">
                <a:solidFill>
                  <a:schemeClr val="accent5">
                    <a:lumMod val="25000"/>
                  </a:schemeClr>
                </a:solidFill>
              </a:rPr>
              <a:t>ACCIÓ, based on the 2022 White Paper on the Catalan video game industry</a:t>
            </a:r>
          </a:p>
        </p:txBody>
      </p:sp>
      <p:sp>
        <p:nvSpPr>
          <p:cNvPr id="3" name="Rectángulo: esquinas redondeadas 69">
            <a:extLst>
              <a:ext uri="{FF2B5EF4-FFF2-40B4-BE49-F238E27FC236}">
                <a16:creationId xmlns:a16="http://schemas.microsoft.com/office/drawing/2014/main" id="{25D99C0E-6806-82B0-0000-91D83262B108}"/>
              </a:ext>
            </a:extLst>
          </p:cNvPr>
          <p:cNvSpPr/>
          <p:nvPr/>
        </p:nvSpPr>
        <p:spPr>
          <a:xfrm>
            <a:off x="3815121" y="1540667"/>
            <a:ext cx="1126800" cy="205200"/>
          </a:xfrm>
          <a:prstGeom prst="roundRect">
            <a:avLst>
              <a:gd name="adj" fmla="val 50000"/>
            </a:avLst>
          </a:prstGeom>
          <a:solidFill>
            <a:srgbClr val="B2B2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bg2">
                    <a:lumMod val="25000"/>
                  </a:schemeClr>
                </a:solidFill>
                <a:latin typeface="HelveticaNeueLT Std" panose="020B0604020202020204"/>
              </a:rPr>
              <a:t>3,381 employees</a:t>
            </a:r>
          </a:p>
        </p:txBody>
      </p:sp>
    </p:spTree>
    <p:extLst>
      <p:ext uri="{BB962C8B-B14F-4D97-AF65-F5344CB8AC3E}">
        <p14:creationId xmlns:p14="http://schemas.microsoft.com/office/powerpoint/2010/main" val="2711787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4589B57E-EF6B-4651-B1AD-C3908BED8D68}"/>
              </a:ext>
            </a:extLst>
          </p:cNvPr>
          <p:cNvSpPr>
            <a:spLocks noGrp="1"/>
          </p:cNvSpPr>
          <p:nvPr>
            <p:ph type="title"/>
          </p:nvPr>
        </p:nvSpPr>
        <p:spPr>
          <a:xfrm>
            <a:off x="622300" y="819202"/>
            <a:ext cx="7699664" cy="187878"/>
          </a:xfrm>
        </p:spPr>
        <p:txBody>
          <a:bodyPr/>
          <a:lstStyle/>
          <a:p>
            <a:r>
              <a:rPr lang="en-US" sz="2000"/>
              <a:t>The video game industry in Catalonia</a:t>
            </a:r>
          </a:p>
        </p:txBody>
      </p:sp>
      <p:sp>
        <p:nvSpPr>
          <p:cNvPr id="7" name="QuadreDeText 6">
            <a:extLst>
              <a:ext uri="{FF2B5EF4-FFF2-40B4-BE49-F238E27FC236}">
                <a16:creationId xmlns:a16="http://schemas.microsoft.com/office/drawing/2014/main" id="{A37229E3-3964-46EC-87FC-F79C8BC19AA5}"/>
              </a:ext>
            </a:extLst>
          </p:cNvPr>
          <p:cNvSpPr txBox="1"/>
          <p:nvPr/>
        </p:nvSpPr>
        <p:spPr>
          <a:xfrm>
            <a:off x="550677" y="1726921"/>
            <a:ext cx="8461581" cy="4524315"/>
          </a:xfrm>
          <a:prstGeom prst="rect">
            <a:avLst/>
          </a:prstGeom>
          <a:noFill/>
        </p:spPr>
        <p:txBody>
          <a:bodyPr wrap="square" rtlCol="0">
            <a:spAutoFit/>
          </a:bodyPr>
          <a:lstStyle/>
          <a:p>
            <a:r>
              <a:rPr lang="en-US" sz="1200" b="1">
                <a:solidFill>
                  <a:srgbClr val="424242"/>
                </a:solidFill>
                <a:latin typeface="HelveticaNeueLT Std" panose="020B0604020202020204" pitchFamily="34" charset="0"/>
              </a:rPr>
              <a:t>ACCIÓ</a:t>
            </a:r>
          </a:p>
          <a:p>
            <a:r>
              <a:rPr lang="en-US" sz="1200" b="1">
                <a:solidFill>
                  <a:srgbClr val="424242"/>
                </a:solidFill>
                <a:latin typeface="HelveticaNeueLT Std" panose="020B0604020202020204" pitchFamily="34" charset="0"/>
              </a:rPr>
              <a:t>Government of Catalonia</a:t>
            </a:r>
          </a:p>
          <a:p>
            <a:endParaRPr lang="ca-ES" dirty="0"/>
          </a:p>
          <a:p>
            <a:endParaRPr lang="ca-ES" dirty="0"/>
          </a:p>
          <a:p>
            <a:endParaRPr lang="ca-ES" dirty="0"/>
          </a:p>
          <a:p>
            <a:r>
              <a:rPr lang="en-US" sz="1200">
                <a:solidFill>
                  <a:srgbClr val="424242"/>
                </a:solidFill>
                <a:latin typeface="HelveticaNeueLT Std" panose="020B0604020202020204" pitchFamily="34" charset="0"/>
              </a:rPr>
              <a:t>The contents of this document are subject to a Creative Commons license. Unless otherwise indicated, reproduction, distribution and public communication is permitted as long as the author is cited, no commercial use is made and derivative works are not distributed. A summary of the license terms can be found at:</a:t>
            </a:r>
          </a:p>
          <a:p>
            <a:r>
              <a:rPr lang="en-US" sz="1200">
                <a:solidFill>
                  <a:srgbClr val="424242"/>
                </a:solidFill>
                <a:latin typeface="HelveticaNeueLT Std" panose="020B0604020202020204" pitchFamily="34" charset="0"/>
                <a:hlinkClick r:id="rId2"/>
              </a:rPr>
              <a:t>https://creativecommons.org/licenses/by-nc-nd/4.0/ </a:t>
            </a:r>
          </a:p>
          <a:p>
            <a:endParaRPr lang="ca-ES" sz="1200" dirty="0">
              <a:solidFill>
                <a:srgbClr val="424242"/>
              </a:solidFill>
              <a:latin typeface="HelveticaNeueLT Std" panose="020B0604020202020204" pitchFamily="34" charset="0"/>
            </a:endParaRPr>
          </a:p>
          <a:p>
            <a:r>
              <a:rPr lang="en-US" sz="1200">
                <a:solidFill>
                  <a:srgbClr val="424242"/>
                </a:solidFill>
                <a:latin typeface="HelveticaNeueLT Std" panose="020B0604020202020204" pitchFamily="34" charset="0"/>
              </a:rPr>
              <a:t>The use of brands and logos in this report is merely informative. The brands and logos mentioned belong to their respective owners and are in no way owned by ACCIÓ. This is a partial illustrative profile of the companies, organizations and entities that form part of the video game ecosystem. There may be companies, organizations and entities that have not been included in the study.</a:t>
            </a:r>
          </a:p>
          <a:p>
            <a:endParaRPr lang="ca-ES" sz="1200" dirty="0">
              <a:solidFill>
                <a:srgbClr val="424242"/>
              </a:solidFill>
              <a:latin typeface="HelveticaNeueLT Std" panose="020B0604020202020204" pitchFamily="34" charset="0"/>
            </a:endParaRPr>
          </a:p>
          <a:p>
            <a:r>
              <a:rPr lang="en-US" sz="1200">
                <a:solidFill>
                  <a:srgbClr val="FF0000"/>
                </a:solidFill>
                <a:latin typeface="HelveticaNeueLT Std" panose="020B0604020202020204" pitchFamily="34" charset="0"/>
              </a:rPr>
              <a:t>Carried out by</a:t>
            </a:r>
          </a:p>
          <a:p>
            <a:r>
              <a:rPr lang="en-US" sz="1200">
                <a:solidFill>
                  <a:srgbClr val="424242"/>
                </a:solidFill>
                <a:latin typeface="HelveticaNeueLT Std" panose="020B0604020202020204" pitchFamily="34" charset="0"/>
              </a:rPr>
              <a:t>Strategy and Competitive Intelligence Unit of ACCIÓ</a:t>
            </a:r>
          </a:p>
          <a:p>
            <a:r>
              <a:rPr lang="en-US" sz="1200">
                <a:solidFill>
                  <a:srgbClr val="424242"/>
                </a:solidFill>
                <a:latin typeface="HelveticaNeueLT Std" panose="020B0604020202020204" pitchFamily="34" charset="0"/>
              </a:rPr>
              <a:t>Directorate General of Innovation and Digital Culture. Catalan Institute of Cultural Enterprises</a:t>
            </a:r>
          </a:p>
          <a:p>
            <a:endParaRPr lang="ca-ES" sz="1200" dirty="0">
              <a:solidFill>
                <a:srgbClr val="FF0000"/>
              </a:solidFill>
              <a:latin typeface="HelveticaNeueLT Std" panose="020B0604020202020204" pitchFamily="34" charset="0"/>
            </a:endParaRPr>
          </a:p>
          <a:p>
            <a:endParaRPr lang="ca-ES" sz="1200" dirty="0">
              <a:solidFill>
                <a:srgbClr val="FF0000"/>
              </a:solidFill>
              <a:latin typeface="HelveticaNeueLT Std" panose="020B0604020202020204" pitchFamily="34" charset="0"/>
            </a:endParaRPr>
          </a:p>
          <a:p>
            <a:r>
              <a:rPr lang="en-US" sz="1200">
                <a:solidFill>
                  <a:srgbClr val="424242"/>
                </a:solidFill>
                <a:latin typeface="HelveticaNeueLT Std" panose="020B0604020202020204" pitchFamily="34" charset="0"/>
              </a:rPr>
              <a:t>Barcelona, November 2023</a:t>
            </a:r>
          </a:p>
          <a:p>
            <a:endParaRPr lang="ca-ES" dirty="0"/>
          </a:p>
        </p:txBody>
      </p:sp>
      <p:pic>
        <p:nvPicPr>
          <p:cNvPr id="8" name="Imatge 7">
            <a:extLst>
              <a:ext uri="{FF2B5EF4-FFF2-40B4-BE49-F238E27FC236}">
                <a16:creationId xmlns:a16="http://schemas.microsoft.com/office/drawing/2014/main" id="{3C5CC246-74D6-4315-9D1B-B733D4DAE5C7}"/>
              </a:ex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87" y="2308514"/>
            <a:ext cx="1219306" cy="432854"/>
          </a:xfrm>
          <a:prstGeom prst="rect">
            <a:avLst/>
          </a:prstGeom>
        </p:spPr>
      </p:pic>
    </p:spTree>
    <p:extLst>
      <p:ext uri="{BB962C8B-B14F-4D97-AF65-F5344CB8AC3E}">
        <p14:creationId xmlns:p14="http://schemas.microsoft.com/office/powerpoint/2010/main" val="8639039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ectangle 13">
            <a:extLst>
              <a:ext uri="{FF2B5EF4-FFF2-40B4-BE49-F238E27FC236}">
                <a16:creationId xmlns:a16="http://schemas.microsoft.com/office/drawing/2014/main" id="{84ED8862-7E44-7173-5CA4-F185616C95F0}"/>
              </a:ext>
              <a:ext uri="{C183D7F6-B498-43B3-948B-1728B52AA6E4}">
                <adec:decorative xmlns:adec="http://schemas.microsoft.com/office/drawing/2017/decorative" xmlns="" val="1"/>
              </a:ext>
            </a:extLst>
          </p:cNvPr>
          <p:cNvSpPr/>
          <p:nvPr/>
        </p:nvSpPr>
        <p:spPr>
          <a:xfrm rot="5400000">
            <a:off x="8504034" y="1030189"/>
            <a:ext cx="360000" cy="4104000"/>
          </a:xfrm>
          <a:prstGeom prst="round2SameRect">
            <a:avLst>
              <a:gd name="adj1" fmla="val 0"/>
              <a:gd name="adj2"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76" name="Rectangle 13">
            <a:extLst>
              <a:ext uri="{FF2B5EF4-FFF2-40B4-BE49-F238E27FC236}">
                <a16:creationId xmlns:a16="http://schemas.microsoft.com/office/drawing/2014/main" id="{6477D6A1-A8A0-B62D-7F3E-39BF9D24F099}"/>
              </a:ext>
              <a:ext uri="{C183D7F6-B498-43B3-948B-1728B52AA6E4}">
                <adec:decorative xmlns:adec="http://schemas.microsoft.com/office/drawing/2017/decorative" xmlns="" val="1"/>
              </a:ext>
            </a:extLst>
          </p:cNvPr>
          <p:cNvSpPr/>
          <p:nvPr/>
        </p:nvSpPr>
        <p:spPr>
          <a:xfrm>
            <a:off x="6098733" y="2301027"/>
            <a:ext cx="4757189" cy="504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2" name="Títol 1">
            <a:extLst>
              <a:ext uri="{FF2B5EF4-FFF2-40B4-BE49-F238E27FC236}">
                <a16:creationId xmlns:a16="http://schemas.microsoft.com/office/drawing/2014/main" id="{4C226672-2355-9DF9-85A5-66137205F1BA}"/>
              </a:ext>
            </a:extLst>
          </p:cNvPr>
          <p:cNvSpPr>
            <a:spLocks noGrp="1"/>
          </p:cNvSpPr>
          <p:nvPr>
            <p:ph type="title"/>
          </p:nvPr>
        </p:nvSpPr>
        <p:spPr/>
        <p:txBody>
          <a:bodyPr/>
          <a:lstStyle/>
          <a:p>
            <a:r>
              <a:rPr lang="en-US" sz="2000"/>
              <a:t>Barcelona, a pole of attraction for companies and video game studios</a:t>
            </a:r>
          </a:p>
        </p:txBody>
      </p:sp>
      <p:sp>
        <p:nvSpPr>
          <p:cNvPr id="66" name="Contenidor de text 2">
            <a:extLst>
              <a:ext uri="{FF2B5EF4-FFF2-40B4-BE49-F238E27FC236}">
                <a16:creationId xmlns:a16="http://schemas.microsoft.com/office/drawing/2014/main" id="{591C4441-C482-273C-7129-25A13EA33189}"/>
              </a:ext>
            </a:extLst>
          </p:cNvPr>
          <p:cNvSpPr>
            <a:spLocks noGrp="1"/>
          </p:cNvSpPr>
          <p:nvPr>
            <p:ph type="body" sz="quarter" idx="12"/>
          </p:nvPr>
        </p:nvSpPr>
        <p:spPr>
          <a:xfrm>
            <a:off x="622300" y="968376"/>
            <a:ext cx="10939464" cy="724093"/>
          </a:xfrm>
        </p:spPr>
        <p:txBody>
          <a:bodyPr numCol="1"/>
          <a:lstStyle/>
          <a:p>
            <a:r>
              <a:rPr lang="en-US" b="1">
                <a:solidFill>
                  <a:schemeClr val="tx1"/>
                </a:solidFill>
                <a:latin typeface="HelveticaNeueLT Std" panose="020B0604020202020204" pitchFamily="34" charset="0"/>
              </a:rPr>
              <a:t>Most of the companies devoted to the creation of video games are located in Barcelona</a:t>
            </a:r>
            <a:r>
              <a:rPr lang="en-US">
                <a:solidFill>
                  <a:schemeClr val="accent5">
                    <a:lumMod val="25000"/>
                  </a:schemeClr>
                </a:solidFill>
                <a:latin typeface="HelveticaNeueLT Std" panose="020B0604020202020204" pitchFamily="34" charset="0"/>
              </a:rPr>
              <a:t>, while the others are distributed almost uniformly across the other Catalan provinces. Their sales are particularly focused on Europe (43%) and North America (36%), the regions which have emerged as the main markets for Catalan video games.</a:t>
            </a:r>
          </a:p>
        </p:txBody>
      </p:sp>
      <p:sp>
        <p:nvSpPr>
          <p:cNvPr id="3" name="Rectangle 13">
            <a:extLst>
              <a:ext uri="{FF2B5EF4-FFF2-40B4-BE49-F238E27FC236}">
                <a16:creationId xmlns:a16="http://schemas.microsoft.com/office/drawing/2014/main" id="{4CE6CC7E-3323-53F6-AAE6-C7A5CC4E0950}"/>
              </a:ext>
              <a:ext uri="{C183D7F6-B498-43B3-948B-1728B52AA6E4}">
                <adec:decorative xmlns:adec="http://schemas.microsoft.com/office/drawing/2017/decorative" xmlns="" val="1"/>
              </a:ext>
            </a:extLst>
          </p:cNvPr>
          <p:cNvSpPr/>
          <p:nvPr/>
        </p:nvSpPr>
        <p:spPr>
          <a:xfrm>
            <a:off x="630235" y="2307720"/>
            <a:ext cx="2520000" cy="1620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4" name="Redondear rectángulo de esquina del mismo lado 17">
            <a:extLst>
              <a:ext uri="{FF2B5EF4-FFF2-40B4-BE49-F238E27FC236}">
                <a16:creationId xmlns:a16="http://schemas.microsoft.com/office/drawing/2014/main" id="{29C5E812-52D4-2B10-F7F4-BA0741B7BB91}"/>
              </a:ext>
              <a:ext uri="{C183D7F6-B498-43B3-948B-1728B52AA6E4}">
                <adec:decorative xmlns:adec="http://schemas.microsoft.com/office/drawing/2017/decorative" xmlns="" val="1"/>
              </a:ext>
            </a:extLst>
          </p:cNvPr>
          <p:cNvSpPr/>
          <p:nvPr/>
        </p:nvSpPr>
        <p:spPr>
          <a:xfrm rot="16200000">
            <a:off x="8481034" y="-587934"/>
            <a:ext cx="406000" cy="5176059"/>
          </a:xfrm>
          <a:prstGeom prst="round2SameRect">
            <a:avLst>
              <a:gd name="adj1" fmla="val 50000"/>
              <a:gd name="adj2" fmla="val 0"/>
            </a:avLst>
          </a:prstGeom>
          <a:gradFill>
            <a:gsLst>
              <a:gs pos="0">
                <a:srgbClr val="78003A"/>
              </a:gs>
              <a:gs pos="73000">
                <a:srgbClr val="78003A"/>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Redondear rectángulo de esquina del mismo lado 17">
            <a:extLst>
              <a:ext uri="{FF2B5EF4-FFF2-40B4-BE49-F238E27FC236}">
                <a16:creationId xmlns:a16="http://schemas.microsoft.com/office/drawing/2014/main" id="{EB8F7EE2-568C-908B-DE99-59E920904F29}"/>
              </a:ext>
              <a:ext uri="{C183D7F6-B498-43B3-948B-1728B52AA6E4}">
                <adec:decorative xmlns:adec="http://schemas.microsoft.com/office/drawing/2017/decorative" xmlns="" val="1"/>
              </a:ext>
            </a:extLst>
          </p:cNvPr>
          <p:cNvSpPr/>
          <p:nvPr/>
        </p:nvSpPr>
        <p:spPr>
          <a:xfrm rot="16200000">
            <a:off x="3007330" y="-587934"/>
            <a:ext cx="406000" cy="5176059"/>
          </a:xfrm>
          <a:prstGeom prst="round2SameRect">
            <a:avLst>
              <a:gd name="adj1" fmla="val 50000"/>
              <a:gd name="adj2" fmla="val 0"/>
            </a:avLst>
          </a:prstGeom>
          <a:gradFill>
            <a:gsLst>
              <a:gs pos="0">
                <a:srgbClr val="78003A"/>
              </a:gs>
              <a:gs pos="73000">
                <a:srgbClr val="78003A"/>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Marcador de texto 14">
            <a:extLst>
              <a:ext uri="{FF2B5EF4-FFF2-40B4-BE49-F238E27FC236}">
                <a16:creationId xmlns:a16="http://schemas.microsoft.com/office/drawing/2014/main" id="{FE13FF0C-2D5D-E150-4915-7BB691579810}"/>
              </a:ext>
            </a:extLst>
          </p:cNvPr>
          <p:cNvSpPr txBox="1">
            <a:spLocks/>
          </p:cNvSpPr>
          <p:nvPr/>
        </p:nvSpPr>
        <p:spPr>
          <a:xfrm>
            <a:off x="740462" y="1895777"/>
            <a:ext cx="4173845" cy="215444"/>
          </a:xfrm>
          <a:prstGeom prst="rect">
            <a:avLst/>
          </a:prstGeom>
        </p:spPr>
        <p:txBody>
          <a:bodyPr wrap="square" lIns="0" tIns="0" rIns="0" bIns="0" numCol="1" spcCol="180000">
            <a:sp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a:solidFill>
                  <a:schemeClr val="bg1"/>
                </a:solidFill>
                <a:effectLst/>
                <a:latin typeface="HelveticaNeueLT Std" panose="020B0604020202020204" pitchFamily="34" charset="77"/>
                <a:ea typeface="+mn-ea"/>
                <a:cs typeface="+mn-cs"/>
              </a:defRPr>
            </a:lvl1pPr>
            <a:lvl2pPr marL="0" marR="0" indent="0" algn="l" defTabSz="914400" rtl="0" eaLnBrk="1" fontAlgn="auto" latinLnBrk="0" hangingPunct="1">
              <a:lnSpc>
                <a:spcPct val="100000"/>
              </a:lnSpc>
              <a:spcBef>
                <a:spcPts val="500"/>
              </a:spcBef>
              <a:spcAft>
                <a:spcPts val="500"/>
              </a:spcAft>
              <a:buClrTx/>
              <a:buSzTx/>
              <a:buFontTx/>
              <a:buNone/>
              <a:tabLst/>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Catalan companies by demarcations, 2021</a:t>
            </a:r>
          </a:p>
        </p:txBody>
      </p:sp>
      <p:sp>
        <p:nvSpPr>
          <p:cNvPr id="13" name="Marcador de texto 2">
            <a:extLst>
              <a:ext uri="{FF2B5EF4-FFF2-40B4-BE49-F238E27FC236}">
                <a16:creationId xmlns:a16="http://schemas.microsoft.com/office/drawing/2014/main" id="{3EB254DA-815F-1B23-A5D5-959C5AC9D297}"/>
              </a:ext>
            </a:extLst>
          </p:cNvPr>
          <p:cNvSpPr txBox="1">
            <a:spLocks/>
          </p:cNvSpPr>
          <p:nvPr/>
        </p:nvSpPr>
        <p:spPr>
          <a:xfrm>
            <a:off x="1658319" y="2652253"/>
            <a:ext cx="1491916" cy="922644"/>
          </a:xfrm>
          <a:prstGeom prst="rect">
            <a:avLst/>
          </a:prstGeom>
        </p:spPr>
        <p:txBody>
          <a:bodyPr wrap="square" lIns="0" tIns="0" rIns="0" bIns="0" numCol="1" spcCol="54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Aft>
                <a:spcPts val="1000"/>
              </a:spcAft>
              <a:buClr>
                <a:schemeClr val="tx1"/>
              </a:buClr>
            </a:pPr>
            <a:r>
              <a:rPr kumimoji="0" lang="en-US" sz="1800" b="1" i="0" u="none" strike="noStrike" cap="none" normalizeH="0" baseline="0" noProof="0">
                <a:ln>
                  <a:noFill/>
                </a:ln>
                <a:solidFill>
                  <a:srgbClr val="D5D5D5">
                    <a:lumMod val="25000"/>
                  </a:srgbClr>
                </a:solidFill>
                <a:uLnTx/>
                <a:uFillTx/>
                <a:latin typeface="HelveticaNeueLT Std Lt" panose="020B0403020202020204" pitchFamily="34" charset="0"/>
                <a:ea typeface="+mn-ea"/>
                <a:cs typeface="+mn-cs"/>
              </a:rPr>
              <a:t>Barcelona</a:t>
            </a:r>
          </a:p>
          <a:p>
            <a:pPr lvl="1" algn="ctr">
              <a:spcAft>
                <a:spcPts val="1000"/>
              </a:spcAft>
              <a:buClr>
                <a:schemeClr val="tx1"/>
              </a:buClr>
            </a:pPr>
            <a:r>
              <a:rPr lang="en-US" sz="3600" b="1">
                <a:solidFill>
                  <a:srgbClr val="4A00D0"/>
                </a:solidFill>
                <a:latin typeface="HelveticaNeueLT Std Lt" panose="020B0403020202020204" pitchFamily="34" charset="0"/>
              </a:rPr>
              <a:t>90%</a:t>
            </a:r>
          </a:p>
        </p:txBody>
      </p:sp>
      <p:pic>
        <p:nvPicPr>
          <p:cNvPr id="14" name="Imagen 13">
            <a:extLst>
              <a:ext uri="{FF2B5EF4-FFF2-40B4-BE49-F238E27FC236}">
                <a16:creationId xmlns:a16="http://schemas.microsoft.com/office/drawing/2014/main" id="{4FEE7E29-A708-0E3E-F4E6-3D99536170A7}"/>
              </a:ext>
              <a:ext uri="{C183D7F6-B498-43B3-948B-1728B52AA6E4}">
                <adec:decorative xmlns:adec="http://schemas.microsoft.com/office/drawing/2017/decorative" xmlns="" val="1"/>
              </a:ext>
            </a:extLst>
          </p:cNvPr>
          <p:cNvPicPr>
            <a:picLocks noChangeAspect="1"/>
          </p:cNvPicPr>
          <p:nvPr/>
        </p:nvPicPr>
        <p:blipFill>
          <a:blip r:embed="rId2"/>
          <a:srcRect l="1393" r="1393"/>
          <a:stretch/>
        </p:blipFill>
        <p:spPr>
          <a:xfrm>
            <a:off x="622300" y="2308392"/>
            <a:ext cx="1036019" cy="1619328"/>
          </a:xfrm>
          <a:prstGeom prst="rect">
            <a:avLst/>
          </a:prstGeom>
        </p:spPr>
      </p:pic>
      <p:sp>
        <p:nvSpPr>
          <p:cNvPr id="15" name="Rectangle 13">
            <a:extLst>
              <a:ext uri="{FF2B5EF4-FFF2-40B4-BE49-F238E27FC236}">
                <a16:creationId xmlns:a16="http://schemas.microsoft.com/office/drawing/2014/main" id="{66382299-A94C-0BB7-1964-9761C4B80279}"/>
              </a:ext>
              <a:ext uri="{C183D7F6-B498-43B3-948B-1728B52AA6E4}">
                <adec:decorative xmlns:adec="http://schemas.microsoft.com/office/drawing/2017/decorative" xmlns="" val="1"/>
              </a:ext>
            </a:extLst>
          </p:cNvPr>
          <p:cNvSpPr/>
          <p:nvPr/>
        </p:nvSpPr>
        <p:spPr>
          <a:xfrm>
            <a:off x="3278360" y="2307720"/>
            <a:ext cx="2520000" cy="1620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6" name="Marcador de texto 2">
            <a:extLst>
              <a:ext uri="{FF2B5EF4-FFF2-40B4-BE49-F238E27FC236}">
                <a16:creationId xmlns:a16="http://schemas.microsoft.com/office/drawing/2014/main" id="{5CF66864-FE68-3A57-3CBF-B5C62FA69CCC}"/>
              </a:ext>
            </a:extLst>
          </p:cNvPr>
          <p:cNvSpPr txBox="1">
            <a:spLocks/>
          </p:cNvSpPr>
          <p:nvPr/>
        </p:nvSpPr>
        <p:spPr>
          <a:xfrm>
            <a:off x="4306444" y="2652253"/>
            <a:ext cx="1491916" cy="922644"/>
          </a:xfrm>
          <a:prstGeom prst="rect">
            <a:avLst/>
          </a:prstGeom>
        </p:spPr>
        <p:txBody>
          <a:bodyPr wrap="square" lIns="0" tIns="0" rIns="0" bIns="0" numCol="1" spcCol="54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Aft>
                <a:spcPts val="1000"/>
              </a:spcAft>
              <a:buClr>
                <a:schemeClr val="tx1"/>
              </a:buClr>
            </a:pPr>
            <a:r>
              <a:rPr kumimoji="0" lang="en-US" sz="1800" b="1" i="0" u="none" strike="noStrike" cap="none" normalizeH="0" baseline="0" noProof="0">
                <a:ln>
                  <a:noFill/>
                </a:ln>
                <a:solidFill>
                  <a:srgbClr val="D5D5D5">
                    <a:lumMod val="25000"/>
                  </a:srgbClr>
                </a:solidFill>
                <a:uLnTx/>
                <a:uFillTx/>
                <a:latin typeface="HelveticaNeueLT Std Lt" panose="020B0403020202020204" pitchFamily="34" charset="0"/>
                <a:ea typeface="+mn-ea"/>
                <a:cs typeface="+mn-cs"/>
              </a:rPr>
              <a:t>Tarragona</a:t>
            </a:r>
          </a:p>
          <a:p>
            <a:pPr lvl="1" algn="ctr">
              <a:spcAft>
                <a:spcPts val="1000"/>
              </a:spcAft>
              <a:buClr>
                <a:schemeClr val="tx1"/>
              </a:buClr>
            </a:pPr>
            <a:r>
              <a:rPr lang="en-US" sz="3600" b="1">
                <a:solidFill>
                  <a:srgbClr val="4A00D0"/>
                </a:solidFill>
                <a:latin typeface="HelveticaNeueLT Std Lt" panose="020B0403020202020204" pitchFamily="34" charset="0"/>
              </a:rPr>
              <a:t>4%</a:t>
            </a:r>
          </a:p>
        </p:txBody>
      </p:sp>
      <p:sp>
        <p:nvSpPr>
          <p:cNvPr id="18" name="Rectangle 13">
            <a:extLst>
              <a:ext uri="{FF2B5EF4-FFF2-40B4-BE49-F238E27FC236}">
                <a16:creationId xmlns:a16="http://schemas.microsoft.com/office/drawing/2014/main" id="{C6D384F4-5172-BC37-846B-1E2ECDAB0E13}"/>
              </a:ext>
              <a:ext uri="{C183D7F6-B498-43B3-948B-1728B52AA6E4}">
                <adec:decorative xmlns:adec="http://schemas.microsoft.com/office/drawing/2017/decorative" xmlns="" val="1"/>
              </a:ext>
            </a:extLst>
          </p:cNvPr>
          <p:cNvSpPr/>
          <p:nvPr/>
        </p:nvSpPr>
        <p:spPr>
          <a:xfrm>
            <a:off x="3278360" y="4051524"/>
            <a:ext cx="2520000" cy="1620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pic>
        <p:nvPicPr>
          <p:cNvPr id="20" name="Imagen 19">
            <a:extLst>
              <a:ext uri="{FF2B5EF4-FFF2-40B4-BE49-F238E27FC236}">
                <a16:creationId xmlns:a16="http://schemas.microsoft.com/office/drawing/2014/main" id="{91CE9999-389E-92A1-107A-F2E397CADE2B}"/>
              </a:ext>
              <a:ext uri="{C183D7F6-B498-43B3-948B-1728B52AA6E4}">
                <adec:decorative xmlns:adec="http://schemas.microsoft.com/office/drawing/2017/decorative" xmlns="" val="1"/>
              </a:ext>
            </a:extLst>
          </p:cNvPr>
          <p:cNvPicPr>
            <a:picLocks noChangeAspect="1"/>
          </p:cNvPicPr>
          <p:nvPr/>
        </p:nvPicPr>
        <p:blipFill>
          <a:blip r:embed="rId3"/>
          <a:srcRect t="11170" b="11170"/>
          <a:stretch/>
        </p:blipFill>
        <p:spPr>
          <a:xfrm>
            <a:off x="3270425" y="4052196"/>
            <a:ext cx="1036019" cy="1619328"/>
          </a:xfrm>
          <a:prstGeom prst="rect">
            <a:avLst/>
          </a:prstGeom>
        </p:spPr>
      </p:pic>
      <p:sp>
        <p:nvSpPr>
          <p:cNvPr id="21" name="Rectangle 13">
            <a:extLst>
              <a:ext uri="{FF2B5EF4-FFF2-40B4-BE49-F238E27FC236}">
                <a16:creationId xmlns:a16="http://schemas.microsoft.com/office/drawing/2014/main" id="{8B1BCAAD-3EB8-6DD2-C9E7-70AD43AC0A38}"/>
              </a:ext>
              <a:ext uri="{C183D7F6-B498-43B3-948B-1728B52AA6E4}">
                <adec:decorative xmlns:adec="http://schemas.microsoft.com/office/drawing/2017/decorative" xmlns="" val="1"/>
              </a:ext>
            </a:extLst>
          </p:cNvPr>
          <p:cNvSpPr/>
          <p:nvPr/>
        </p:nvSpPr>
        <p:spPr>
          <a:xfrm>
            <a:off x="630235" y="4050852"/>
            <a:ext cx="2520000" cy="1620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22" name="Marcador de texto 2">
            <a:extLst>
              <a:ext uri="{FF2B5EF4-FFF2-40B4-BE49-F238E27FC236}">
                <a16:creationId xmlns:a16="http://schemas.microsoft.com/office/drawing/2014/main" id="{03DBC445-8D29-625D-D4C2-0BD9D6565A1D}"/>
              </a:ext>
            </a:extLst>
          </p:cNvPr>
          <p:cNvSpPr txBox="1">
            <a:spLocks/>
          </p:cNvSpPr>
          <p:nvPr/>
        </p:nvSpPr>
        <p:spPr>
          <a:xfrm>
            <a:off x="1658319" y="4395385"/>
            <a:ext cx="1491916" cy="922644"/>
          </a:xfrm>
          <a:prstGeom prst="rect">
            <a:avLst/>
          </a:prstGeom>
        </p:spPr>
        <p:txBody>
          <a:bodyPr wrap="square" lIns="0" tIns="0" rIns="0" bIns="0" numCol="1" spcCol="54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Aft>
                <a:spcPts val="1000"/>
              </a:spcAft>
              <a:buClr>
                <a:schemeClr val="tx1"/>
              </a:buClr>
            </a:pPr>
            <a:r>
              <a:rPr kumimoji="0" lang="en-US" sz="1800" b="1" i="0" u="none" strike="noStrike" cap="none" normalizeH="0" baseline="0" noProof="0">
                <a:ln>
                  <a:noFill/>
                </a:ln>
                <a:solidFill>
                  <a:srgbClr val="D5D5D5">
                    <a:lumMod val="25000"/>
                  </a:srgbClr>
                </a:solidFill>
                <a:uLnTx/>
                <a:uFillTx/>
                <a:latin typeface="HelveticaNeueLT Std Lt" panose="020B0403020202020204" pitchFamily="34" charset="0"/>
                <a:ea typeface="+mn-ea"/>
                <a:cs typeface="+mn-cs"/>
              </a:rPr>
              <a:t>Girona</a:t>
            </a:r>
          </a:p>
          <a:p>
            <a:pPr lvl="1" algn="ctr">
              <a:spcAft>
                <a:spcPts val="1000"/>
              </a:spcAft>
              <a:buClr>
                <a:schemeClr val="tx1"/>
              </a:buClr>
            </a:pPr>
            <a:r>
              <a:rPr lang="en-US" sz="3600" b="1">
                <a:solidFill>
                  <a:srgbClr val="4A00D0"/>
                </a:solidFill>
                <a:latin typeface="HelveticaNeueLT Std Lt" panose="020B0403020202020204" pitchFamily="34" charset="0"/>
              </a:rPr>
              <a:t>3%</a:t>
            </a:r>
          </a:p>
        </p:txBody>
      </p:sp>
      <p:sp>
        <p:nvSpPr>
          <p:cNvPr id="19" name="Marcador de texto 2">
            <a:extLst>
              <a:ext uri="{FF2B5EF4-FFF2-40B4-BE49-F238E27FC236}">
                <a16:creationId xmlns:a16="http://schemas.microsoft.com/office/drawing/2014/main" id="{C022F72D-9FC1-8E50-14BB-64CC191ECAF7}"/>
              </a:ext>
            </a:extLst>
          </p:cNvPr>
          <p:cNvSpPr txBox="1">
            <a:spLocks/>
          </p:cNvSpPr>
          <p:nvPr/>
        </p:nvSpPr>
        <p:spPr>
          <a:xfrm>
            <a:off x="4306444" y="4396057"/>
            <a:ext cx="1491916" cy="922644"/>
          </a:xfrm>
          <a:prstGeom prst="rect">
            <a:avLst/>
          </a:prstGeom>
        </p:spPr>
        <p:txBody>
          <a:bodyPr wrap="square" lIns="0" tIns="0" rIns="0" bIns="0" numCol="1" spcCol="54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Aft>
                <a:spcPts val="1000"/>
              </a:spcAft>
              <a:buClr>
                <a:schemeClr val="tx1"/>
              </a:buClr>
            </a:pPr>
            <a:r>
              <a:rPr kumimoji="0" lang="en-US" sz="1800" b="1" i="0" u="none" strike="noStrike" cap="none" normalizeH="0" baseline="0" noProof="0">
                <a:ln>
                  <a:noFill/>
                </a:ln>
                <a:solidFill>
                  <a:srgbClr val="D5D5D5">
                    <a:lumMod val="25000"/>
                  </a:srgbClr>
                </a:solidFill>
                <a:uLnTx/>
                <a:uFillTx/>
                <a:latin typeface="HelveticaNeueLT Std Lt" panose="020B0403020202020204" pitchFamily="34" charset="0"/>
                <a:ea typeface="+mn-ea"/>
                <a:cs typeface="+mn-cs"/>
              </a:rPr>
              <a:t>Lleida</a:t>
            </a:r>
          </a:p>
          <a:p>
            <a:pPr lvl="1" algn="ctr">
              <a:spcAft>
                <a:spcPts val="1000"/>
              </a:spcAft>
              <a:buClr>
                <a:schemeClr val="tx1"/>
              </a:buClr>
            </a:pPr>
            <a:r>
              <a:rPr lang="en-US" sz="3600" b="1">
                <a:solidFill>
                  <a:srgbClr val="4A00D0"/>
                </a:solidFill>
                <a:latin typeface="HelveticaNeueLT Std Lt" panose="020B0403020202020204" pitchFamily="34" charset="0"/>
              </a:rPr>
              <a:t>3%</a:t>
            </a:r>
          </a:p>
        </p:txBody>
      </p:sp>
      <p:pic>
        <p:nvPicPr>
          <p:cNvPr id="23" name="Imagen 22">
            <a:extLst>
              <a:ext uri="{FF2B5EF4-FFF2-40B4-BE49-F238E27FC236}">
                <a16:creationId xmlns:a16="http://schemas.microsoft.com/office/drawing/2014/main" id="{0CC89656-8850-2BFE-1933-1D05805672F1}"/>
              </a:ext>
              <a:ext uri="{C183D7F6-B498-43B3-948B-1728B52AA6E4}">
                <adec:decorative xmlns:adec="http://schemas.microsoft.com/office/drawing/2017/decorative" xmlns="" val="1"/>
              </a:ext>
            </a:extLst>
          </p:cNvPr>
          <p:cNvPicPr>
            <a:picLocks noChangeAspect="1"/>
          </p:cNvPicPr>
          <p:nvPr/>
        </p:nvPicPr>
        <p:blipFill>
          <a:blip r:embed="rId4"/>
          <a:srcRect t="1621" b="1621"/>
          <a:stretch/>
        </p:blipFill>
        <p:spPr>
          <a:xfrm>
            <a:off x="622300" y="4051524"/>
            <a:ext cx="1036019" cy="1619328"/>
          </a:xfrm>
          <a:prstGeom prst="rect">
            <a:avLst/>
          </a:prstGeom>
        </p:spPr>
      </p:pic>
      <p:pic>
        <p:nvPicPr>
          <p:cNvPr id="28" name="Imagen 27">
            <a:extLst>
              <a:ext uri="{FF2B5EF4-FFF2-40B4-BE49-F238E27FC236}">
                <a16:creationId xmlns:a16="http://schemas.microsoft.com/office/drawing/2014/main" id="{FA7135ED-C6B8-80B6-1A8B-7C611A56C92D}"/>
              </a:ext>
              <a:ext uri="{C183D7F6-B498-43B3-948B-1728B52AA6E4}">
                <adec:decorative xmlns:adec="http://schemas.microsoft.com/office/drawing/2017/decorative" xmlns="" val="1"/>
              </a:ext>
            </a:extLst>
          </p:cNvPr>
          <p:cNvPicPr>
            <a:picLocks noChangeAspect="1"/>
          </p:cNvPicPr>
          <p:nvPr/>
        </p:nvPicPr>
        <p:blipFill rotWithShape="1">
          <a:blip r:embed="rId5"/>
          <a:srcRect t="14375" b="25080"/>
          <a:stretch/>
        </p:blipFill>
        <p:spPr>
          <a:xfrm>
            <a:off x="3270425" y="2308393"/>
            <a:ext cx="1036800" cy="1619328"/>
          </a:xfrm>
          <a:prstGeom prst="rect">
            <a:avLst/>
          </a:prstGeom>
        </p:spPr>
      </p:pic>
      <p:sp>
        <p:nvSpPr>
          <p:cNvPr id="7" name="Marcador de texto 14">
            <a:extLst>
              <a:ext uri="{FF2B5EF4-FFF2-40B4-BE49-F238E27FC236}">
                <a16:creationId xmlns:a16="http://schemas.microsoft.com/office/drawing/2014/main" id="{4D0D2AB6-D030-83F0-B1FD-23A20F1DA074}"/>
              </a:ext>
            </a:extLst>
          </p:cNvPr>
          <p:cNvSpPr txBox="1">
            <a:spLocks/>
          </p:cNvSpPr>
          <p:nvPr/>
        </p:nvSpPr>
        <p:spPr>
          <a:xfrm>
            <a:off x="6214166" y="1895777"/>
            <a:ext cx="4173845" cy="215444"/>
          </a:xfrm>
          <a:prstGeom prst="rect">
            <a:avLst/>
          </a:prstGeom>
        </p:spPr>
        <p:txBody>
          <a:bodyPr wrap="square" lIns="0" tIns="0" rIns="0" bIns="0" numCol="1" spcCol="180000">
            <a:sp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a:solidFill>
                  <a:schemeClr val="bg1"/>
                </a:solidFill>
                <a:effectLst/>
                <a:latin typeface="HelveticaNeueLT Std" panose="020B0604020202020204" pitchFamily="34" charset="77"/>
                <a:ea typeface="+mn-ea"/>
                <a:cs typeface="+mn-cs"/>
              </a:defRPr>
            </a:lvl1pPr>
            <a:lvl2pPr marL="0" marR="0" indent="0" algn="l" defTabSz="914400" rtl="0" eaLnBrk="1" fontAlgn="auto" latinLnBrk="0" hangingPunct="1">
              <a:lnSpc>
                <a:spcPct val="100000"/>
              </a:lnSpc>
              <a:spcBef>
                <a:spcPts val="500"/>
              </a:spcBef>
              <a:spcAft>
                <a:spcPts val="500"/>
              </a:spcAft>
              <a:buClrTx/>
              <a:buSzTx/>
              <a:buFontTx/>
              <a:buNone/>
              <a:tabLst/>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Catalan video game turnover by regions, 2021</a:t>
            </a:r>
          </a:p>
        </p:txBody>
      </p:sp>
      <p:sp>
        <p:nvSpPr>
          <p:cNvPr id="75" name="Marcador de texto 2">
            <a:extLst>
              <a:ext uri="{FF2B5EF4-FFF2-40B4-BE49-F238E27FC236}">
                <a16:creationId xmlns:a16="http://schemas.microsoft.com/office/drawing/2014/main" id="{C62F87C2-7448-C11D-401D-97D8DBBB9EF5}"/>
              </a:ext>
            </a:extLst>
          </p:cNvPr>
          <p:cNvSpPr txBox="1">
            <a:spLocks/>
          </p:cNvSpPr>
          <p:nvPr/>
        </p:nvSpPr>
        <p:spPr>
          <a:xfrm>
            <a:off x="6098516" y="2267323"/>
            <a:ext cx="598838" cy="575750"/>
          </a:xfrm>
          <a:prstGeom prst="rect">
            <a:avLst/>
          </a:prstGeom>
        </p:spPr>
        <p:txBody>
          <a:bodyPr wrap="square" lIns="0" tIns="0" rIns="0" bIns="0" numCol="1" spcCol="54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Aft>
                <a:spcPts val="1000"/>
              </a:spcAft>
              <a:buClr>
                <a:schemeClr val="tx1"/>
              </a:buClr>
            </a:pPr>
            <a:r>
              <a:rPr lang="en-US" sz="3600" b="1">
                <a:solidFill>
                  <a:schemeClr val="tx2"/>
                </a:solidFill>
                <a:latin typeface="HelveticaNeueLT Std Lt" panose="020B0403020202020204" pitchFamily="34" charset="0"/>
              </a:rPr>
              <a:t>1</a:t>
            </a:r>
          </a:p>
        </p:txBody>
      </p:sp>
      <p:sp>
        <p:nvSpPr>
          <p:cNvPr id="92" name="Contenidor de text 2">
            <a:extLst>
              <a:ext uri="{FF2B5EF4-FFF2-40B4-BE49-F238E27FC236}">
                <a16:creationId xmlns:a16="http://schemas.microsoft.com/office/drawing/2014/main" id="{28EDCA75-F96E-5AEB-6BB4-113C46E42AE0}"/>
              </a:ext>
            </a:extLst>
          </p:cNvPr>
          <p:cNvSpPr txBox="1">
            <a:spLocks/>
          </p:cNvSpPr>
          <p:nvPr/>
        </p:nvSpPr>
        <p:spPr>
          <a:xfrm>
            <a:off x="6697354" y="2429429"/>
            <a:ext cx="1201686" cy="258091"/>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chemeClr val="accent5">
                    <a:lumMod val="25000"/>
                  </a:schemeClr>
                </a:solidFill>
                <a:latin typeface="HelveticaNeueLT Std" panose="020B0604020202020204" pitchFamily="34" charset="0"/>
              </a:rPr>
              <a:t>Europe </a:t>
            </a:r>
            <a:r>
              <a:rPr lang="en-US" b="1">
                <a:solidFill>
                  <a:srgbClr val="4A00D0"/>
                </a:solidFill>
                <a:latin typeface="HelveticaNeueLT Std" panose="020B0604020202020204" pitchFamily="34" charset="0"/>
              </a:rPr>
              <a:t>(43%)</a:t>
            </a:r>
          </a:p>
        </p:txBody>
      </p:sp>
      <p:sp>
        <p:nvSpPr>
          <p:cNvPr id="77" name="Rectangle 13">
            <a:extLst>
              <a:ext uri="{FF2B5EF4-FFF2-40B4-BE49-F238E27FC236}">
                <a16:creationId xmlns:a16="http://schemas.microsoft.com/office/drawing/2014/main" id="{D9264154-E5DF-C91A-AC94-A55BD78CC84C}"/>
              </a:ext>
              <a:ext uri="{C183D7F6-B498-43B3-948B-1728B52AA6E4}">
                <adec:decorative xmlns:adec="http://schemas.microsoft.com/office/drawing/2017/decorative" xmlns="" val="1"/>
              </a:ext>
            </a:extLst>
          </p:cNvPr>
          <p:cNvSpPr/>
          <p:nvPr/>
        </p:nvSpPr>
        <p:spPr>
          <a:xfrm>
            <a:off x="6095170" y="5161128"/>
            <a:ext cx="4757189" cy="504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79" name="Rectangle 13">
            <a:extLst>
              <a:ext uri="{FF2B5EF4-FFF2-40B4-BE49-F238E27FC236}">
                <a16:creationId xmlns:a16="http://schemas.microsoft.com/office/drawing/2014/main" id="{53A86E37-EA3A-8B51-BAD9-C7B7E29468C3}"/>
              </a:ext>
              <a:ext uri="{C183D7F6-B498-43B3-948B-1728B52AA6E4}">
                <adec:decorative xmlns:adec="http://schemas.microsoft.com/office/drawing/2017/decorative" xmlns="" val="1"/>
              </a:ext>
            </a:extLst>
          </p:cNvPr>
          <p:cNvSpPr/>
          <p:nvPr/>
        </p:nvSpPr>
        <p:spPr>
          <a:xfrm>
            <a:off x="6095170" y="4564585"/>
            <a:ext cx="4702933" cy="504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81" name="Rectangle 13">
            <a:extLst>
              <a:ext uri="{FF2B5EF4-FFF2-40B4-BE49-F238E27FC236}">
                <a16:creationId xmlns:a16="http://schemas.microsoft.com/office/drawing/2014/main" id="{28006EE6-67A4-515C-F436-58E9DF898E5F}"/>
              </a:ext>
              <a:ext uri="{C183D7F6-B498-43B3-948B-1728B52AA6E4}">
                <adec:decorative xmlns:adec="http://schemas.microsoft.com/office/drawing/2017/decorative" xmlns="" val="1"/>
              </a:ext>
            </a:extLst>
          </p:cNvPr>
          <p:cNvSpPr/>
          <p:nvPr/>
        </p:nvSpPr>
        <p:spPr>
          <a:xfrm>
            <a:off x="6097682" y="3965948"/>
            <a:ext cx="4702933" cy="504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83" name="Rectangle 13">
            <a:extLst>
              <a:ext uri="{FF2B5EF4-FFF2-40B4-BE49-F238E27FC236}">
                <a16:creationId xmlns:a16="http://schemas.microsoft.com/office/drawing/2014/main" id="{366EEA3E-AE9D-D2B3-CD3C-5D7DDCCD6940}"/>
              </a:ext>
              <a:ext uri="{C183D7F6-B498-43B3-948B-1728B52AA6E4}">
                <adec:decorative xmlns:adec="http://schemas.microsoft.com/office/drawing/2017/decorative" xmlns="" val="1"/>
              </a:ext>
            </a:extLst>
          </p:cNvPr>
          <p:cNvSpPr/>
          <p:nvPr/>
        </p:nvSpPr>
        <p:spPr>
          <a:xfrm>
            <a:off x="6099568" y="3367365"/>
            <a:ext cx="4702933" cy="504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55" name="Redondear rectángulo de esquina del mismo lado 71">
            <a:extLst>
              <a:ext uri="{FF2B5EF4-FFF2-40B4-BE49-F238E27FC236}">
                <a16:creationId xmlns:a16="http://schemas.microsoft.com/office/drawing/2014/main" id="{8F2C2176-DB8B-77BC-0A16-51EDB63166D4}"/>
              </a:ext>
              <a:ext uri="{C183D7F6-B498-43B3-948B-1728B52AA6E4}">
                <adec:decorative xmlns:adec="http://schemas.microsoft.com/office/drawing/2017/decorative" xmlns="" val="1"/>
              </a:ext>
            </a:extLst>
          </p:cNvPr>
          <p:cNvSpPr/>
          <p:nvPr/>
        </p:nvSpPr>
        <p:spPr>
          <a:xfrm>
            <a:off x="10150679" y="2301027"/>
            <a:ext cx="1411085" cy="3364101"/>
          </a:xfrm>
          <a:prstGeom prst="round2SameRect">
            <a:avLst>
              <a:gd name="adj1" fmla="val 50000"/>
              <a:gd name="adj2" fmla="val 50000"/>
            </a:avLst>
          </a:prstGeom>
          <a:blipFill dpi="0" rotWithShape="0">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3" name="Contenidor de text 2">
            <a:extLst>
              <a:ext uri="{FF2B5EF4-FFF2-40B4-BE49-F238E27FC236}">
                <a16:creationId xmlns:a16="http://schemas.microsoft.com/office/drawing/2014/main" id="{49D308D6-3FF2-BD3E-2242-FF38787840E7}"/>
              </a:ext>
            </a:extLst>
          </p:cNvPr>
          <p:cNvSpPr txBox="1">
            <a:spLocks/>
          </p:cNvSpPr>
          <p:nvPr/>
        </p:nvSpPr>
        <p:spPr>
          <a:xfrm>
            <a:off x="6783028" y="2976050"/>
            <a:ext cx="2935633" cy="216000"/>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a:solidFill>
                  <a:schemeClr val="accent5">
                    <a:lumMod val="25000"/>
                  </a:schemeClr>
                </a:solidFill>
                <a:latin typeface="HelveticaNeueLT Std" panose="020B0604020202020204" pitchFamily="34" charset="0"/>
              </a:rPr>
              <a:t>  </a:t>
            </a:r>
            <a:r>
              <a:rPr lang="en-US" sz="1200">
                <a:solidFill>
                  <a:schemeClr val="accent5">
                    <a:lumMod val="25000"/>
                  </a:schemeClr>
                </a:solidFill>
                <a:latin typeface="HelveticaNeueLT Std" panose="020B0604020202020204" pitchFamily="34" charset="0"/>
              </a:rPr>
              <a:t>Spain</a:t>
            </a:r>
            <a:r>
              <a:rPr lang="en-US" sz="1200" b="1">
                <a:solidFill>
                  <a:schemeClr val="accent5">
                    <a:lumMod val="25000"/>
                  </a:schemeClr>
                </a:solidFill>
                <a:latin typeface="HelveticaNeueLT Std" panose="020B0604020202020204" pitchFamily="34" charset="0"/>
              </a:rPr>
              <a:t> </a:t>
            </a:r>
            <a:r>
              <a:rPr lang="en-US" sz="1200" b="1">
                <a:solidFill>
                  <a:srgbClr val="4A00D0"/>
                </a:solidFill>
                <a:latin typeface="HelveticaNeueLT Std" panose="020B0604020202020204" pitchFamily="34" charset="0"/>
              </a:rPr>
              <a:t>(13%) </a:t>
            </a:r>
            <a:r>
              <a:rPr lang="en-US" sz="1200">
                <a:solidFill>
                  <a:schemeClr val="accent5">
                    <a:lumMod val="25000"/>
                  </a:schemeClr>
                </a:solidFill>
                <a:latin typeface="HelveticaNeueLT Std" panose="020B0604020202020204" pitchFamily="34" charset="0"/>
              </a:rPr>
              <a:t>+ Rest of Europe </a:t>
            </a:r>
            <a:r>
              <a:rPr lang="en-US" sz="1200" b="1">
                <a:solidFill>
                  <a:srgbClr val="4A00D0"/>
                </a:solidFill>
                <a:latin typeface="HelveticaNeueLT Std" panose="020B0604020202020204" pitchFamily="34" charset="0"/>
              </a:rPr>
              <a:t>(30%)</a:t>
            </a:r>
          </a:p>
        </p:txBody>
      </p:sp>
      <p:sp>
        <p:nvSpPr>
          <p:cNvPr id="84" name="Marcador de texto 2">
            <a:extLst>
              <a:ext uri="{FF2B5EF4-FFF2-40B4-BE49-F238E27FC236}">
                <a16:creationId xmlns:a16="http://schemas.microsoft.com/office/drawing/2014/main" id="{B63D4487-BE44-1FFF-3494-082E3B885450}"/>
              </a:ext>
            </a:extLst>
          </p:cNvPr>
          <p:cNvSpPr txBox="1">
            <a:spLocks/>
          </p:cNvSpPr>
          <p:nvPr/>
        </p:nvSpPr>
        <p:spPr>
          <a:xfrm>
            <a:off x="6099568" y="3333721"/>
            <a:ext cx="598838" cy="575750"/>
          </a:xfrm>
          <a:prstGeom prst="rect">
            <a:avLst/>
          </a:prstGeom>
        </p:spPr>
        <p:txBody>
          <a:bodyPr wrap="square" lIns="0" tIns="0" rIns="0" bIns="0" numCol="1" spcCol="54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Aft>
                <a:spcPts val="1000"/>
              </a:spcAft>
              <a:buClr>
                <a:schemeClr val="tx1"/>
              </a:buClr>
            </a:pPr>
            <a:r>
              <a:rPr lang="en-US" sz="3600" b="1">
                <a:solidFill>
                  <a:schemeClr val="tx2"/>
                </a:solidFill>
                <a:latin typeface="HelveticaNeueLT Std Lt" panose="020B0403020202020204" pitchFamily="34" charset="0"/>
              </a:rPr>
              <a:t>2</a:t>
            </a:r>
          </a:p>
        </p:txBody>
      </p:sp>
      <p:sp>
        <p:nvSpPr>
          <p:cNvPr id="95" name="Contenidor de text 2">
            <a:extLst>
              <a:ext uri="{FF2B5EF4-FFF2-40B4-BE49-F238E27FC236}">
                <a16:creationId xmlns:a16="http://schemas.microsoft.com/office/drawing/2014/main" id="{7C0B753F-7E62-7EFE-EFB6-CC0274F6C068}"/>
              </a:ext>
            </a:extLst>
          </p:cNvPr>
          <p:cNvSpPr txBox="1">
            <a:spLocks/>
          </p:cNvSpPr>
          <p:nvPr/>
        </p:nvSpPr>
        <p:spPr>
          <a:xfrm>
            <a:off x="6695055" y="3484952"/>
            <a:ext cx="2412993" cy="258091"/>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chemeClr val="accent5">
                    <a:lumMod val="25000"/>
                  </a:schemeClr>
                </a:solidFill>
                <a:latin typeface="HelveticaNeueLT Std" panose="020B0604020202020204" pitchFamily="34" charset="0"/>
              </a:rPr>
              <a:t>North America </a:t>
            </a:r>
            <a:r>
              <a:rPr lang="en-US" b="1">
                <a:solidFill>
                  <a:srgbClr val="4A00D0"/>
                </a:solidFill>
                <a:latin typeface="HelveticaNeueLT Std" panose="020B0604020202020204" pitchFamily="34" charset="0"/>
              </a:rPr>
              <a:t>(36%)</a:t>
            </a:r>
          </a:p>
        </p:txBody>
      </p:sp>
      <p:sp>
        <p:nvSpPr>
          <p:cNvPr id="82" name="Marcador de texto 2">
            <a:extLst>
              <a:ext uri="{FF2B5EF4-FFF2-40B4-BE49-F238E27FC236}">
                <a16:creationId xmlns:a16="http://schemas.microsoft.com/office/drawing/2014/main" id="{7E661211-5A15-94A9-9338-E559D3CBB2B7}"/>
              </a:ext>
            </a:extLst>
          </p:cNvPr>
          <p:cNvSpPr txBox="1">
            <a:spLocks/>
          </p:cNvSpPr>
          <p:nvPr/>
        </p:nvSpPr>
        <p:spPr>
          <a:xfrm>
            <a:off x="6096913" y="3929786"/>
            <a:ext cx="598838" cy="575750"/>
          </a:xfrm>
          <a:prstGeom prst="rect">
            <a:avLst/>
          </a:prstGeom>
        </p:spPr>
        <p:txBody>
          <a:bodyPr wrap="square" lIns="0" tIns="0" rIns="0" bIns="0" numCol="1" spcCol="54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Aft>
                <a:spcPts val="1000"/>
              </a:spcAft>
              <a:buClr>
                <a:schemeClr val="tx1"/>
              </a:buClr>
            </a:pPr>
            <a:r>
              <a:rPr lang="en-US" sz="3600" b="1">
                <a:solidFill>
                  <a:schemeClr val="tx2"/>
                </a:solidFill>
                <a:latin typeface="HelveticaNeueLT Std Lt" panose="020B0403020202020204" pitchFamily="34" charset="0"/>
              </a:rPr>
              <a:t>3</a:t>
            </a:r>
          </a:p>
        </p:txBody>
      </p:sp>
      <p:sp>
        <p:nvSpPr>
          <p:cNvPr id="96" name="Contenidor de text 2">
            <a:extLst>
              <a:ext uri="{FF2B5EF4-FFF2-40B4-BE49-F238E27FC236}">
                <a16:creationId xmlns:a16="http://schemas.microsoft.com/office/drawing/2014/main" id="{BBAEF541-B594-1122-E48D-9E517596771F}"/>
              </a:ext>
            </a:extLst>
          </p:cNvPr>
          <p:cNvSpPr txBox="1">
            <a:spLocks/>
          </p:cNvSpPr>
          <p:nvPr/>
        </p:nvSpPr>
        <p:spPr>
          <a:xfrm>
            <a:off x="6694008" y="4094105"/>
            <a:ext cx="2412993" cy="258091"/>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chemeClr val="accent5">
                    <a:lumMod val="25000"/>
                  </a:schemeClr>
                </a:solidFill>
                <a:latin typeface="HelveticaNeueLT Std" panose="020B0604020202020204" pitchFamily="34" charset="0"/>
              </a:rPr>
              <a:t>Asia-Pacific </a:t>
            </a:r>
            <a:r>
              <a:rPr lang="en-US" b="1">
                <a:solidFill>
                  <a:srgbClr val="4A00D0"/>
                </a:solidFill>
                <a:latin typeface="HelveticaNeueLT Std" panose="020B0604020202020204" pitchFamily="34" charset="0"/>
              </a:rPr>
              <a:t>(12%)</a:t>
            </a:r>
          </a:p>
        </p:txBody>
      </p:sp>
      <p:sp>
        <p:nvSpPr>
          <p:cNvPr id="80" name="Marcador de texto 2">
            <a:extLst>
              <a:ext uri="{FF2B5EF4-FFF2-40B4-BE49-F238E27FC236}">
                <a16:creationId xmlns:a16="http://schemas.microsoft.com/office/drawing/2014/main" id="{2FB85797-B457-EEC0-90B3-C21109C91BBE}"/>
              </a:ext>
            </a:extLst>
          </p:cNvPr>
          <p:cNvSpPr txBox="1">
            <a:spLocks/>
          </p:cNvSpPr>
          <p:nvPr/>
        </p:nvSpPr>
        <p:spPr>
          <a:xfrm>
            <a:off x="6095434" y="4526852"/>
            <a:ext cx="598838" cy="575750"/>
          </a:xfrm>
          <a:prstGeom prst="rect">
            <a:avLst/>
          </a:prstGeom>
        </p:spPr>
        <p:txBody>
          <a:bodyPr wrap="square" lIns="0" tIns="0" rIns="0" bIns="0" numCol="1" spcCol="54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Aft>
                <a:spcPts val="1000"/>
              </a:spcAft>
              <a:buClr>
                <a:schemeClr val="tx1"/>
              </a:buClr>
            </a:pPr>
            <a:r>
              <a:rPr lang="en-US" sz="3600" b="1">
                <a:solidFill>
                  <a:schemeClr val="tx2"/>
                </a:solidFill>
                <a:latin typeface="HelveticaNeueLT Std Lt" panose="020B0403020202020204" pitchFamily="34" charset="0"/>
              </a:rPr>
              <a:t>4</a:t>
            </a:r>
          </a:p>
        </p:txBody>
      </p:sp>
      <p:sp>
        <p:nvSpPr>
          <p:cNvPr id="97" name="Contenidor de text 2">
            <a:extLst>
              <a:ext uri="{FF2B5EF4-FFF2-40B4-BE49-F238E27FC236}">
                <a16:creationId xmlns:a16="http://schemas.microsoft.com/office/drawing/2014/main" id="{D42A149E-BD3E-25C2-DBD4-CB2A427B0AB4}"/>
              </a:ext>
            </a:extLst>
          </p:cNvPr>
          <p:cNvSpPr txBox="1">
            <a:spLocks/>
          </p:cNvSpPr>
          <p:nvPr/>
        </p:nvSpPr>
        <p:spPr>
          <a:xfrm>
            <a:off x="6692343" y="4687497"/>
            <a:ext cx="2412993" cy="258091"/>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chemeClr val="accent5">
                    <a:lumMod val="25000"/>
                  </a:schemeClr>
                </a:solidFill>
                <a:latin typeface="HelveticaNeueLT Std" panose="020B0604020202020204" pitchFamily="34" charset="0"/>
              </a:rPr>
              <a:t>Latin America </a:t>
            </a:r>
            <a:r>
              <a:rPr lang="en-US" b="1">
                <a:solidFill>
                  <a:srgbClr val="4A00D0"/>
                </a:solidFill>
                <a:latin typeface="HelveticaNeueLT Std" panose="020B0604020202020204" pitchFamily="34" charset="0"/>
              </a:rPr>
              <a:t>(7%)</a:t>
            </a:r>
          </a:p>
        </p:txBody>
      </p:sp>
      <p:sp>
        <p:nvSpPr>
          <p:cNvPr id="78" name="Marcador de texto 2">
            <a:extLst>
              <a:ext uri="{FF2B5EF4-FFF2-40B4-BE49-F238E27FC236}">
                <a16:creationId xmlns:a16="http://schemas.microsoft.com/office/drawing/2014/main" id="{47327732-55EE-6E37-1C24-016A3C54FBD4}"/>
              </a:ext>
            </a:extLst>
          </p:cNvPr>
          <p:cNvSpPr txBox="1">
            <a:spLocks/>
          </p:cNvSpPr>
          <p:nvPr/>
        </p:nvSpPr>
        <p:spPr>
          <a:xfrm>
            <a:off x="6096913" y="5130213"/>
            <a:ext cx="598838" cy="575750"/>
          </a:xfrm>
          <a:prstGeom prst="rect">
            <a:avLst/>
          </a:prstGeom>
        </p:spPr>
        <p:txBody>
          <a:bodyPr wrap="square" lIns="0" tIns="0" rIns="0" bIns="0" numCol="1" spcCol="54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Aft>
                <a:spcPts val="1000"/>
              </a:spcAft>
              <a:buClr>
                <a:schemeClr val="tx1"/>
              </a:buClr>
            </a:pPr>
            <a:r>
              <a:rPr lang="en-US" sz="3600" b="1">
                <a:solidFill>
                  <a:schemeClr val="tx2"/>
                </a:solidFill>
                <a:latin typeface="HelveticaNeueLT Std Lt" panose="020B0403020202020204" pitchFamily="34" charset="0"/>
              </a:rPr>
              <a:t>5</a:t>
            </a:r>
          </a:p>
        </p:txBody>
      </p:sp>
      <p:sp>
        <p:nvSpPr>
          <p:cNvPr id="98" name="Contenidor de text 2">
            <a:extLst>
              <a:ext uri="{FF2B5EF4-FFF2-40B4-BE49-F238E27FC236}">
                <a16:creationId xmlns:a16="http://schemas.microsoft.com/office/drawing/2014/main" id="{425120AC-1EDF-F868-0FA6-65711A10CE64}"/>
              </a:ext>
            </a:extLst>
          </p:cNvPr>
          <p:cNvSpPr txBox="1">
            <a:spLocks/>
          </p:cNvSpPr>
          <p:nvPr/>
        </p:nvSpPr>
        <p:spPr>
          <a:xfrm>
            <a:off x="6692342" y="5285206"/>
            <a:ext cx="2412993" cy="258091"/>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chemeClr val="accent5">
                    <a:lumMod val="25000"/>
                  </a:schemeClr>
                </a:solidFill>
                <a:latin typeface="HelveticaNeueLT Std" panose="020B0604020202020204" pitchFamily="34" charset="0"/>
              </a:rPr>
              <a:t>Middle East and Africa </a:t>
            </a:r>
            <a:r>
              <a:rPr lang="en-US" b="1">
                <a:solidFill>
                  <a:srgbClr val="4A00D0"/>
                </a:solidFill>
                <a:latin typeface="HelveticaNeueLT Std" panose="020B0604020202020204" pitchFamily="34" charset="0"/>
              </a:rPr>
              <a:t>(2%)</a:t>
            </a:r>
          </a:p>
        </p:txBody>
      </p:sp>
      <p:sp>
        <p:nvSpPr>
          <p:cNvPr id="59" name="CuadroTexto 32">
            <a:extLst>
              <a:ext uri="{FF2B5EF4-FFF2-40B4-BE49-F238E27FC236}">
                <a16:creationId xmlns:a16="http://schemas.microsoft.com/office/drawing/2014/main" id="{CCB60F9C-7F25-E270-BF49-8BCE5AD13657}"/>
              </a:ext>
            </a:extLst>
          </p:cNvPr>
          <p:cNvSpPr txBox="1"/>
          <p:nvPr/>
        </p:nvSpPr>
        <p:spPr>
          <a:xfrm>
            <a:off x="626599" y="5795328"/>
            <a:ext cx="11009093" cy="276999"/>
          </a:xfrm>
          <a:prstGeom prst="rect">
            <a:avLst/>
          </a:prstGeom>
        </p:spPr>
        <p:txBody>
          <a:bodyPr wrap="square">
            <a:spAutoFit/>
          </a:bodyPr>
          <a:lstStyle>
            <a:defPPr>
              <a:defRPr lang="es-ES"/>
            </a:defPPr>
            <a:lvl1pPr algn="r">
              <a:defRPr sz="1200" b="1" i="1">
                <a:solidFill>
                  <a:srgbClr val="424242"/>
                </a:solidFill>
                <a:latin typeface="HelveticaNeueLT Std" panose="020B0604020202020204" pitchFamily="34" charset="0"/>
              </a:defRPr>
            </a:lvl1pPr>
          </a:lstStyle>
          <a:p>
            <a:r>
              <a:rPr lang="en-US">
                <a:solidFill>
                  <a:schemeClr val="accent5">
                    <a:lumMod val="25000"/>
                  </a:schemeClr>
                </a:solidFill>
              </a:rPr>
              <a:t>Source: </a:t>
            </a:r>
            <a:r>
              <a:rPr lang="en-US" b="0">
                <a:solidFill>
                  <a:schemeClr val="accent5">
                    <a:lumMod val="25000"/>
                  </a:schemeClr>
                </a:solidFill>
              </a:rPr>
              <a:t>ACCIÓ, based on the 2022 White Paper on the Catalan video game industry</a:t>
            </a:r>
          </a:p>
        </p:txBody>
      </p:sp>
    </p:spTree>
    <p:extLst>
      <p:ext uri="{BB962C8B-B14F-4D97-AF65-F5344CB8AC3E}">
        <p14:creationId xmlns:p14="http://schemas.microsoft.com/office/powerpoint/2010/main" val="3218525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4C226672-2355-9DF9-85A5-66137205F1BA}"/>
              </a:ext>
            </a:extLst>
          </p:cNvPr>
          <p:cNvSpPr>
            <a:spLocks noGrp="1"/>
          </p:cNvSpPr>
          <p:nvPr>
            <p:ph type="title"/>
          </p:nvPr>
        </p:nvSpPr>
        <p:spPr/>
        <p:txBody>
          <a:bodyPr/>
          <a:lstStyle/>
          <a:p>
            <a:r>
              <a:rPr lang="en-US" sz="2000"/>
              <a:t>The forecasts indicate that Catalan video games will undergo a highly favorable evolution</a:t>
            </a:r>
          </a:p>
        </p:txBody>
      </p:sp>
      <p:sp>
        <p:nvSpPr>
          <p:cNvPr id="10" name="Redondear rectángulo de esquina del mismo lado 17">
            <a:extLst>
              <a:ext uri="{FF2B5EF4-FFF2-40B4-BE49-F238E27FC236}">
                <a16:creationId xmlns:a16="http://schemas.microsoft.com/office/drawing/2014/main" id="{E2E505F8-24CC-6144-9B91-7DDD2A64B60B}"/>
              </a:ext>
              <a:ext uri="{C183D7F6-B498-43B3-948B-1728B52AA6E4}">
                <adec:decorative xmlns:adec="http://schemas.microsoft.com/office/drawing/2017/decorative" xmlns="" val="1"/>
              </a:ext>
            </a:extLst>
          </p:cNvPr>
          <p:cNvSpPr/>
          <p:nvPr/>
        </p:nvSpPr>
        <p:spPr>
          <a:xfrm rot="16200000">
            <a:off x="8488970" y="-1416653"/>
            <a:ext cx="406000" cy="5176059"/>
          </a:xfrm>
          <a:prstGeom prst="round2SameRect">
            <a:avLst>
              <a:gd name="adj1" fmla="val 50000"/>
              <a:gd name="adj2" fmla="val 0"/>
            </a:avLst>
          </a:prstGeom>
          <a:gradFill>
            <a:gsLst>
              <a:gs pos="0">
                <a:srgbClr val="78003A"/>
              </a:gs>
              <a:gs pos="73000">
                <a:srgbClr val="78003A"/>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Redondear rectángulo de esquina del mismo lado 17">
            <a:extLst>
              <a:ext uri="{FF2B5EF4-FFF2-40B4-BE49-F238E27FC236}">
                <a16:creationId xmlns:a16="http://schemas.microsoft.com/office/drawing/2014/main" id="{A4116123-CC8A-6989-828A-CAE6D42288A0}"/>
              </a:ext>
              <a:ext uri="{C183D7F6-B498-43B3-948B-1728B52AA6E4}">
                <adec:decorative xmlns:adec="http://schemas.microsoft.com/office/drawing/2017/decorative" xmlns="" val="1"/>
              </a:ext>
            </a:extLst>
          </p:cNvPr>
          <p:cNvSpPr/>
          <p:nvPr/>
        </p:nvSpPr>
        <p:spPr>
          <a:xfrm rot="16200000">
            <a:off x="3015266" y="-1416653"/>
            <a:ext cx="406000" cy="5176059"/>
          </a:xfrm>
          <a:prstGeom prst="round2SameRect">
            <a:avLst>
              <a:gd name="adj1" fmla="val 50000"/>
              <a:gd name="adj2" fmla="val 0"/>
            </a:avLst>
          </a:prstGeom>
          <a:gradFill>
            <a:gsLst>
              <a:gs pos="0">
                <a:srgbClr val="78003A"/>
              </a:gs>
              <a:gs pos="73000">
                <a:srgbClr val="78003A"/>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Marcador de texto 14">
            <a:extLst>
              <a:ext uri="{FF2B5EF4-FFF2-40B4-BE49-F238E27FC236}">
                <a16:creationId xmlns:a16="http://schemas.microsoft.com/office/drawing/2014/main" id="{39FD69D5-7AD0-6967-F57C-E09EB3E62E76}"/>
              </a:ext>
            </a:extLst>
          </p:cNvPr>
          <p:cNvSpPr txBox="1">
            <a:spLocks/>
          </p:cNvSpPr>
          <p:nvPr/>
        </p:nvSpPr>
        <p:spPr>
          <a:xfrm>
            <a:off x="748398" y="1067058"/>
            <a:ext cx="4173845" cy="215444"/>
          </a:xfrm>
          <a:prstGeom prst="rect">
            <a:avLst/>
          </a:prstGeom>
        </p:spPr>
        <p:txBody>
          <a:bodyPr wrap="square" lIns="0" tIns="0" rIns="0" bIns="0" numCol="1" spcCol="180000">
            <a:sp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a:solidFill>
                  <a:schemeClr val="bg1"/>
                </a:solidFill>
                <a:effectLst/>
                <a:latin typeface="HelveticaNeueLT Std" panose="020B0604020202020204" pitchFamily="34" charset="77"/>
                <a:ea typeface="+mn-ea"/>
                <a:cs typeface="+mn-cs"/>
              </a:defRPr>
            </a:lvl1pPr>
            <a:lvl2pPr marL="0" marR="0" indent="0" algn="l" defTabSz="914400" rtl="0" eaLnBrk="1" fontAlgn="auto" latinLnBrk="0" hangingPunct="1">
              <a:lnSpc>
                <a:spcPct val="100000"/>
              </a:lnSpc>
              <a:spcBef>
                <a:spcPts val="500"/>
              </a:spcBef>
              <a:spcAft>
                <a:spcPts val="500"/>
              </a:spcAft>
              <a:buClrTx/>
              <a:buSzTx/>
              <a:buFontTx/>
              <a:buNone/>
              <a:tabLst/>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Forecast for the evolution of the turnover (in €M)</a:t>
            </a:r>
          </a:p>
        </p:txBody>
      </p:sp>
      <p:graphicFrame>
        <p:nvGraphicFramePr>
          <p:cNvPr id="17" name="Gráfico 16" descr="Chart showing the growth estimates for the turnover of the Catalan video game industry in the 2021-2025 period.">
            <a:extLst>
              <a:ext uri="{FF2B5EF4-FFF2-40B4-BE49-F238E27FC236}">
                <a16:creationId xmlns:a16="http://schemas.microsoft.com/office/drawing/2014/main" id="{962E4B19-5FFE-B2EF-971D-E10625EF8B01}"/>
              </a:ext>
            </a:extLst>
          </p:cNvPr>
          <p:cNvGraphicFramePr>
            <a:graphicFrameLocks/>
          </p:cNvGraphicFramePr>
          <p:nvPr>
            <p:extLst>
              <p:ext uri="{D42A27DB-BD31-4B8C-83A1-F6EECF244321}">
                <p14:modId xmlns:p14="http://schemas.microsoft.com/office/powerpoint/2010/main" val="3062770196"/>
              </p:ext>
            </p:extLst>
          </p:nvPr>
        </p:nvGraphicFramePr>
        <p:xfrm>
          <a:off x="630236" y="1490400"/>
          <a:ext cx="5180400" cy="3081600"/>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idor de text 2">
            <a:extLst>
              <a:ext uri="{FF2B5EF4-FFF2-40B4-BE49-F238E27FC236}">
                <a16:creationId xmlns:a16="http://schemas.microsoft.com/office/drawing/2014/main" id="{10AD2B0E-9CAF-A484-0633-3AFE5E0B4EC9}"/>
              </a:ext>
            </a:extLst>
          </p:cNvPr>
          <p:cNvSpPr txBox="1">
            <a:spLocks/>
          </p:cNvSpPr>
          <p:nvPr/>
        </p:nvSpPr>
        <p:spPr>
          <a:xfrm>
            <a:off x="630236" y="4669155"/>
            <a:ext cx="5176060" cy="1034298"/>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chemeClr val="tx1"/>
                </a:solidFill>
                <a:latin typeface="HelveticaNeueLT Std" panose="020B0604020202020204" pitchFamily="34" charset="0"/>
              </a:rPr>
              <a:t>The growth estimates for the 2021-2025 period are excellent.</a:t>
            </a:r>
            <a:r>
              <a:rPr lang="en-US">
                <a:solidFill>
                  <a:schemeClr val="accent5">
                    <a:lumMod val="25000"/>
                  </a:schemeClr>
                </a:solidFill>
                <a:latin typeface="HelveticaNeueLT Std" panose="020B0604020202020204" pitchFamily="34" charset="0"/>
              </a:rPr>
              <a:t> Aggregate growth totaling 16.5% is expected, with the turnover reaching €1,216 M by 2025. This means the 2021 result will be almost doubled.</a:t>
            </a:r>
          </a:p>
        </p:txBody>
      </p:sp>
      <p:sp>
        <p:nvSpPr>
          <p:cNvPr id="11" name="Marcador de texto 14">
            <a:extLst>
              <a:ext uri="{FF2B5EF4-FFF2-40B4-BE49-F238E27FC236}">
                <a16:creationId xmlns:a16="http://schemas.microsoft.com/office/drawing/2014/main" id="{A2721CC9-B5F6-358D-A842-F42ED98225CD}"/>
              </a:ext>
            </a:extLst>
          </p:cNvPr>
          <p:cNvSpPr txBox="1">
            <a:spLocks/>
          </p:cNvSpPr>
          <p:nvPr/>
        </p:nvSpPr>
        <p:spPr>
          <a:xfrm>
            <a:off x="6222102" y="1067058"/>
            <a:ext cx="4173845" cy="215444"/>
          </a:xfrm>
          <a:prstGeom prst="rect">
            <a:avLst/>
          </a:prstGeom>
        </p:spPr>
        <p:txBody>
          <a:bodyPr wrap="square" lIns="0" tIns="0" rIns="0" bIns="0" numCol="1" spcCol="180000">
            <a:sp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a:solidFill>
                  <a:schemeClr val="bg1"/>
                </a:solidFill>
                <a:effectLst/>
                <a:latin typeface="HelveticaNeueLT Std" panose="020B0604020202020204" pitchFamily="34" charset="77"/>
                <a:ea typeface="+mn-ea"/>
                <a:cs typeface="+mn-cs"/>
              </a:defRPr>
            </a:lvl1pPr>
            <a:lvl2pPr marL="0" marR="0" indent="0" algn="l" defTabSz="914400" rtl="0" eaLnBrk="1" fontAlgn="auto" latinLnBrk="0" hangingPunct="1">
              <a:lnSpc>
                <a:spcPct val="100000"/>
              </a:lnSpc>
              <a:spcBef>
                <a:spcPts val="500"/>
              </a:spcBef>
              <a:spcAft>
                <a:spcPts val="500"/>
              </a:spcAft>
              <a:buClrTx/>
              <a:buSzTx/>
              <a:buFontTx/>
              <a:buNone/>
              <a:tabLst/>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Forecast for the evolution of the number of workers</a:t>
            </a:r>
          </a:p>
        </p:txBody>
      </p:sp>
      <p:graphicFrame>
        <p:nvGraphicFramePr>
          <p:cNvPr id="15" name="Gráfico 14" descr="Chart showing the growth estimates for the number of workers in the Catalan video game industry in the 2021-2025 period.">
            <a:extLst>
              <a:ext uri="{FF2B5EF4-FFF2-40B4-BE49-F238E27FC236}">
                <a16:creationId xmlns:a16="http://schemas.microsoft.com/office/drawing/2014/main" id="{1616DAD5-0128-0580-E653-166D747650F6}"/>
              </a:ext>
            </a:extLst>
          </p:cNvPr>
          <p:cNvGraphicFramePr>
            <a:graphicFrameLocks/>
          </p:cNvGraphicFramePr>
          <p:nvPr>
            <p:extLst>
              <p:ext uri="{D42A27DB-BD31-4B8C-83A1-F6EECF244321}">
                <p14:modId xmlns:p14="http://schemas.microsoft.com/office/powerpoint/2010/main" val="1814686676"/>
              </p:ext>
            </p:extLst>
          </p:nvPr>
        </p:nvGraphicFramePr>
        <p:xfrm>
          <a:off x="6095297" y="1490400"/>
          <a:ext cx="5180400" cy="3081600"/>
        </p:xfrm>
        <a:graphic>
          <a:graphicData uri="http://schemas.openxmlformats.org/drawingml/2006/chart">
            <c:chart xmlns:c="http://schemas.openxmlformats.org/drawingml/2006/chart" xmlns:r="http://schemas.openxmlformats.org/officeDocument/2006/relationships" r:id="rId3"/>
          </a:graphicData>
        </a:graphic>
      </p:graphicFrame>
      <p:sp>
        <p:nvSpPr>
          <p:cNvPr id="13" name="Contenidor de text 2">
            <a:extLst>
              <a:ext uri="{FF2B5EF4-FFF2-40B4-BE49-F238E27FC236}">
                <a16:creationId xmlns:a16="http://schemas.microsoft.com/office/drawing/2014/main" id="{BAC33B93-C147-0187-EDC3-1A9D074A94CD}"/>
              </a:ext>
            </a:extLst>
          </p:cNvPr>
          <p:cNvSpPr txBox="1">
            <a:spLocks/>
          </p:cNvSpPr>
          <p:nvPr/>
        </p:nvSpPr>
        <p:spPr>
          <a:xfrm>
            <a:off x="6099638" y="4663178"/>
            <a:ext cx="5176060" cy="1034298"/>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chemeClr val="tx1"/>
                </a:solidFill>
                <a:latin typeface="HelveticaNeueLT Std" panose="020B0604020202020204" pitchFamily="34" charset="0"/>
              </a:rPr>
              <a:t>The forecasts regarding the number of workers are also excellent.</a:t>
            </a:r>
            <a:r>
              <a:rPr lang="en-US">
                <a:solidFill>
                  <a:schemeClr val="accent5">
                    <a:lumMod val="25000"/>
                  </a:schemeClr>
                </a:solidFill>
                <a:latin typeface="HelveticaNeueLT Std" panose="020B0604020202020204" pitchFamily="34" charset="0"/>
              </a:rPr>
              <a:t> Aggregate growth totaling 11.5% is expected in the 2021-2025 period. The video game industry will therefore employ 6,564 people in 2025.</a:t>
            </a:r>
          </a:p>
        </p:txBody>
      </p:sp>
      <p:sp>
        <p:nvSpPr>
          <p:cNvPr id="59" name="CuadroTexto 32">
            <a:extLst>
              <a:ext uri="{FF2B5EF4-FFF2-40B4-BE49-F238E27FC236}">
                <a16:creationId xmlns:a16="http://schemas.microsoft.com/office/drawing/2014/main" id="{CCB60F9C-7F25-E270-BF49-8BCE5AD13657}"/>
              </a:ext>
            </a:extLst>
          </p:cNvPr>
          <p:cNvSpPr txBox="1"/>
          <p:nvPr/>
        </p:nvSpPr>
        <p:spPr>
          <a:xfrm>
            <a:off x="626600" y="5795328"/>
            <a:ext cx="10649098" cy="276999"/>
          </a:xfrm>
          <a:prstGeom prst="rect">
            <a:avLst/>
          </a:prstGeom>
        </p:spPr>
        <p:txBody>
          <a:bodyPr wrap="square">
            <a:spAutoFit/>
          </a:bodyPr>
          <a:lstStyle>
            <a:defPPr>
              <a:defRPr lang="es-ES"/>
            </a:defPPr>
            <a:lvl1pPr algn="r">
              <a:defRPr sz="1200" b="1" i="1">
                <a:solidFill>
                  <a:srgbClr val="424242"/>
                </a:solidFill>
                <a:latin typeface="HelveticaNeueLT Std" panose="020B0604020202020204" pitchFamily="34" charset="0"/>
              </a:defRPr>
            </a:lvl1pPr>
          </a:lstStyle>
          <a:p>
            <a:r>
              <a:rPr lang="en-US">
                <a:solidFill>
                  <a:schemeClr val="accent5">
                    <a:lumMod val="25000"/>
                  </a:schemeClr>
                </a:solidFill>
              </a:rPr>
              <a:t>Source: </a:t>
            </a:r>
            <a:r>
              <a:rPr lang="en-US" b="0">
                <a:solidFill>
                  <a:schemeClr val="accent5">
                    <a:lumMod val="25000"/>
                  </a:schemeClr>
                </a:solidFill>
              </a:rPr>
              <a:t>ACCIÓ, based on the 2022 White Paper on the Catalan video game industry</a:t>
            </a:r>
          </a:p>
        </p:txBody>
      </p:sp>
    </p:spTree>
    <p:extLst>
      <p:ext uri="{BB962C8B-B14F-4D97-AF65-F5344CB8AC3E}">
        <p14:creationId xmlns:p14="http://schemas.microsoft.com/office/powerpoint/2010/main" val="4218019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210184B5-C327-B912-AF95-CACDE8DEB41C}"/>
              </a:ext>
            </a:extLst>
          </p:cNvPr>
          <p:cNvSpPr>
            <a:spLocks noGrp="1"/>
          </p:cNvSpPr>
          <p:nvPr>
            <p:ph type="title"/>
          </p:nvPr>
        </p:nvSpPr>
        <p:spPr/>
        <p:txBody>
          <a:bodyPr/>
          <a:lstStyle/>
          <a:p>
            <a:r>
              <a:rPr lang="en-US" sz="2000"/>
              <a:t>Profile of the video game companies and studios in Catalonia (I)</a:t>
            </a:r>
          </a:p>
        </p:txBody>
      </p:sp>
      <p:sp>
        <p:nvSpPr>
          <p:cNvPr id="3" name="Rectangle: cantonades arrodonides 2">
            <a:extLst>
              <a:ext uri="{FF2B5EF4-FFF2-40B4-BE49-F238E27FC236}">
                <a16:creationId xmlns:a16="http://schemas.microsoft.com/office/drawing/2014/main" id="{B718E6E2-CB07-0710-C692-F0622E1298B2}"/>
              </a:ext>
              <a:ext uri="{C183D7F6-B498-43B3-948B-1728B52AA6E4}">
                <adec:decorative xmlns:adec="http://schemas.microsoft.com/office/drawing/2017/decorative" xmlns="" val="1"/>
              </a:ext>
            </a:extLst>
          </p:cNvPr>
          <p:cNvSpPr/>
          <p:nvPr/>
        </p:nvSpPr>
        <p:spPr>
          <a:xfrm rot="10800000">
            <a:off x="619978" y="1638143"/>
            <a:ext cx="5579612" cy="3981600"/>
          </a:xfrm>
          <a:prstGeom prst="roundRect">
            <a:avLst>
              <a:gd name="adj" fmla="val 5868"/>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5" name="Redondear rectángulo de esquina del mismo lado 21">
            <a:extLst>
              <a:ext uri="{FF2B5EF4-FFF2-40B4-BE49-F238E27FC236}">
                <a16:creationId xmlns:a16="http://schemas.microsoft.com/office/drawing/2014/main" id="{2265ABD4-126C-8BC8-218F-00212FABCD8D}"/>
              </a:ext>
              <a:ext uri="{C183D7F6-B498-43B3-948B-1728B52AA6E4}">
                <adec:decorative xmlns:adec="http://schemas.microsoft.com/office/drawing/2017/decorative" xmlns="" val="1"/>
              </a:ext>
            </a:extLst>
          </p:cNvPr>
          <p:cNvSpPr/>
          <p:nvPr/>
        </p:nvSpPr>
        <p:spPr>
          <a:xfrm rot="16200000">
            <a:off x="3098300" y="-1514447"/>
            <a:ext cx="622967" cy="5579612"/>
          </a:xfrm>
          <a:prstGeom prst="round2SameRect">
            <a:avLst>
              <a:gd name="adj1" fmla="val 50000"/>
              <a:gd name="adj2" fmla="val 0"/>
            </a:avLst>
          </a:prstGeom>
          <a:gradFill>
            <a:gsLst>
              <a:gs pos="0">
                <a:srgbClr val="FF0000"/>
              </a:gs>
              <a:gs pos="80000">
                <a:srgbClr val="FF0000">
                  <a:lumMod val="100000"/>
                </a:srgb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Marcador de texto 14">
            <a:extLst>
              <a:ext uri="{FF2B5EF4-FFF2-40B4-BE49-F238E27FC236}">
                <a16:creationId xmlns:a16="http://schemas.microsoft.com/office/drawing/2014/main" id="{5D102650-5A9A-49C9-A318-6300B6610A21}"/>
              </a:ext>
            </a:extLst>
          </p:cNvPr>
          <p:cNvSpPr txBox="1">
            <a:spLocks/>
          </p:cNvSpPr>
          <p:nvPr/>
        </p:nvSpPr>
        <p:spPr>
          <a:xfrm>
            <a:off x="782595" y="1174758"/>
            <a:ext cx="4404128" cy="193899"/>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Tx/>
              <a:buNone/>
              <a:defRPr sz="1400" b="0" i="0" kern="1200">
                <a:solidFill>
                  <a:schemeClr val="bg1"/>
                </a:solidFill>
                <a:latin typeface="HelveticaNeueLT Std" panose="020B0604020202020204" pitchFamily="34" charset="77"/>
                <a:ea typeface="+mn-ea"/>
                <a:cs typeface="+mn-cs"/>
              </a:defRPr>
            </a:lvl1pPr>
            <a:lvl2pPr marL="0" indent="0" algn="l" defTabSz="914400" rtl="0" eaLnBrk="1" latinLnBrk="0" hangingPunct="1">
              <a:lnSpc>
                <a:spcPct val="90000"/>
              </a:lnSpc>
              <a:spcBef>
                <a:spcPts val="500"/>
              </a:spcBef>
              <a:buFontTx/>
              <a:buNone/>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Video game development studios and companies</a:t>
            </a:r>
          </a:p>
        </p:txBody>
      </p:sp>
      <p:sp>
        <p:nvSpPr>
          <p:cNvPr id="17" name="Rectangle: cantonades arrodonides 16">
            <a:extLst>
              <a:ext uri="{FF2B5EF4-FFF2-40B4-BE49-F238E27FC236}">
                <a16:creationId xmlns:a16="http://schemas.microsoft.com/office/drawing/2014/main" id="{07BA0773-B5F8-FD72-787D-9E97856A1B78}"/>
              </a:ext>
              <a:ext uri="{C183D7F6-B498-43B3-948B-1728B52AA6E4}">
                <adec:decorative xmlns:adec="http://schemas.microsoft.com/office/drawing/2017/decorative" xmlns="" val="1"/>
              </a:ext>
            </a:extLst>
          </p:cNvPr>
          <p:cNvSpPr/>
          <p:nvPr/>
        </p:nvSpPr>
        <p:spPr>
          <a:xfrm rot="10800000">
            <a:off x="793099" y="4542310"/>
            <a:ext cx="2163015" cy="947032"/>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grpSp>
        <p:nvGrpSpPr>
          <p:cNvPr id="38" name="Agrupa 37" descr="Logos of the main video game development companies and studios in Catalonia, including Socialpoint, Gameloft and Tangelo Games.">
            <a:extLst>
              <a:ext uri="{FF2B5EF4-FFF2-40B4-BE49-F238E27FC236}">
                <a16:creationId xmlns:a16="http://schemas.microsoft.com/office/drawing/2014/main" id="{35354CCA-2CE3-AFF9-2C79-0AA55F2B2F87}"/>
              </a:ext>
            </a:extLst>
          </p:cNvPr>
          <p:cNvGrpSpPr/>
          <p:nvPr/>
        </p:nvGrpSpPr>
        <p:grpSpPr>
          <a:xfrm>
            <a:off x="717458" y="1795550"/>
            <a:ext cx="5383853" cy="2564309"/>
            <a:chOff x="717458" y="1795550"/>
            <a:chExt cx="5383853" cy="2564309"/>
          </a:xfrm>
        </p:grpSpPr>
        <p:pic>
          <p:nvPicPr>
            <p:cNvPr id="80" name="Picture 28" descr="King (company) - Wikipedia">
              <a:extLst>
                <a:ext uri="{FF2B5EF4-FFF2-40B4-BE49-F238E27FC236}">
                  <a16:creationId xmlns:a16="http://schemas.microsoft.com/office/drawing/2014/main" id="{EE507BFA-F8D5-DABA-1FBC-437E92D21E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6210" y="3033189"/>
              <a:ext cx="532101" cy="36000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a:extLst>
                <a:ext uri="{FF2B5EF4-FFF2-40B4-BE49-F238E27FC236}">
                  <a16:creationId xmlns:a16="http://schemas.microsoft.com/office/drawing/2014/main" id="{E119F029-855D-A9CD-7E90-A77EAB5F9F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171" y="1801305"/>
              <a:ext cx="1245406" cy="25200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12" descr="Scopely - Gematsu">
              <a:extLst>
                <a:ext uri="{FF2B5EF4-FFF2-40B4-BE49-F238E27FC236}">
                  <a16:creationId xmlns:a16="http://schemas.microsoft.com/office/drawing/2014/main" id="{B2CB36FF-892D-668F-41CF-1AEC002DEE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23" t="7420" r="4524" b="7952"/>
            <a:stretch/>
          </p:blipFill>
          <p:spPr bwMode="auto">
            <a:xfrm>
              <a:off x="717458" y="3039242"/>
              <a:ext cx="629256" cy="36000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16" descr="Home - Zitrogames">
              <a:extLst>
                <a:ext uri="{FF2B5EF4-FFF2-40B4-BE49-F238E27FC236}">
                  <a16:creationId xmlns:a16="http://schemas.microsoft.com/office/drawing/2014/main" id="{F7D7BFAD-7F08-5F13-C988-5F7F9652C2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8393" y="1817455"/>
              <a:ext cx="1252127" cy="21600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
              <a:extLst>
                <a:ext uri="{FF2B5EF4-FFF2-40B4-BE49-F238E27FC236}">
                  <a16:creationId xmlns:a16="http://schemas.microsoft.com/office/drawing/2014/main" id="{AD789160-7CAB-030B-F74C-CBD91A0D69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81215" y="1795550"/>
              <a:ext cx="1263290" cy="252000"/>
            </a:xfrm>
            <a:prstGeom prst="rect">
              <a:avLst/>
            </a:prstGeom>
            <a:noFill/>
            <a:extLst>
              <a:ext uri="{909E8E84-426E-40DD-AFC4-6F175D3DCCD1}">
                <a14:hiddenFill xmlns:a14="http://schemas.microsoft.com/office/drawing/2010/main">
                  <a:solidFill>
                    <a:srgbClr val="FFFFFF"/>
                  </a:solidFill>
                </a14:hiddenFill>
              </a:ext>
            </a:extLst>
          </p:spPr>
        </p:pic>
        <p:pic>
          <p:nvPicPr>
            <p:cNvPr id="88" name="Gràfic 87">
              <a:extLst>
                <a:ext uri="{FF2B5EF4-FFF2-40B4-BE49-F238E27FC236}">
                  <a16:creationId xmlns:a16="http://schemas.microsoft.com/office/drawing/2014/main" id="{CB9531A5-2925-7410-6DA6-50769C2F664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384075" y="3555158"/>
              <a:ext cx="836200" cy="270000"/>
            </a:xfrm>
            <a:prstGeom prst="rect">
              <a:avLst/>
            </a:prstGeom>
          </p:spPr>
        </p:pic>
        <p:pic>
          <p:nvPicPr>
            <p:cNvPr id="89" name="Picture 2" descr="BANDAI NAMCO Entertainment Games | PC and Steam Keys | Fanatical">
              <a:extLst>
                <a:ext uri="{FF2B5EF4-FFF2-40B4-BE49-F238E27FC236}">
                  <a16:creationId xmlns:a16="http://schemas.microsoft.com/office/drawing/2014/main" id="{20B1F236-7CAA-BFF7-1D9E-612E2974472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3310" y="3031280"/>
              <a:ext cx="614219" cy="360000"/>
            </a:xfrm>
            <a:prstGeom prst="rect">
              <a:avLst/>
            </a:prstGeom>
            <a:noFill/>
            <a:extLst>
              <a:ext uri="{909E8E84-426E-40DD-AFC4-6F175D3DCCD1}">
                <a14:hiddenFill xmlns:a14="http://schemas.microsoft.com/office/drawing/2010/main">
                  <a:solidFill>
                    <a:srgbClr val="FFFFFF"/>
                  </a:solidFill>
                </a14:hiddenFill>
              </a:ext>
            </a:extLst>
          </p:spPr>
        </p:pic>
        <p:pic>
          <p:nvPicPr>
            <p:cNvPr id="90" name="Gràfic 89">
              <a:extLst>
                <a:ext uri="{FF2B5EF4-FFF2-40B4-BE49-F238E27FC236}">
                  <a16:creationId xmlns:a16="http://schemas.microsoft.com/office/drawing/2014/main" id="{0E3730B1-51D8-E9C7-698A-0A891B64D2BD}"/>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988869" y="2617751"/>
              <a:ext cx="1178915" cy="288000"/>
            </a:xfrm>
            <a:prstGeom prst="rect">
              <a:avLst/>
            </a:prstGeom>
          </p:spPr>
        </p:pic>
        <p:pic>
          <p:nvPicPr>
            <p:cNvPr id="91" name="Picture 10" descr="ZeptoLab - Wikipedia">
              <a:extLst>
                <a:ext uri="{FF2B5EF4-FFF2-40B4-BE49-F238E27FC236}">
                  <a16:creationId xmlns:a16="http://schemas.microsoft.com/office/drawing/2014/main" id="{D9C68CF3-1097-9CD5-E34C-CA9542C3666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96992" y="3033189"/>
              <a:ext cx="465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92" name="Gràfic 91">
              <a:extLst>
                <a:ext uri="{FF2B5EF4-FFF2-40B4-BE49-F238E27FC236}">
                  <a16:creationId xmlns:a16="http://schemas.microsoft.com/office/drawing/2014/main" id="{DE085B77-2629-C066-D348-7E298A351E9F}"/>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3432367" y="1801305"/>
              <a:ext cx="1284845" cy="252000"/>
            </a:xfrm>
            <a:prstGeom prst="rect">
              <a:avLst/>
            </a:prstGeom>
          </p:spPr>
        </p:pic>
        <p:pic>
          <p:nvPicPr>
            <p:cNvPr id="93" name="Picture 4" descr="Omnidrone Raises $2M - FinSMEs">
              <a:extLst>
                <a:ext uri="{FF2B5EF4-FFF2-40B4-BE49-F238E27FC236}">
                  <a16:creationId xmlns:a16="http://schemas.microsoft.com/office/drawing/2014/main" id="{07017E01-8208-1206-E4B4-3A1B19FF1AAA}"/>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8405" t="24163" r="8171" b="23403"/>
            <a:stretch/>
          </p:blipFill>
          <p:spPr bwMode="auto">
            <a:xfrm>
              <a:off x="2059001" y="2237204"/>
              <a:ext cx="1044111" cy="180000"/>
            </a:xfrm>
            <a:prstGeom prst="rect">
              <a:avLst/>
            </a:prstGeom>
            <a:noFill/>
            <a:extLst>
              <a:ext uri="{909E8E84-426E-40DD-AFC4-6F175D3DCCD1}">
                <a14:hiddenFill xmlns:a14="http://schemas.microsoft.com/office/drawing/2010/main">
                  <a:solidFill>
                    <a:srgbClr val="FFFFFF"/>
                  </a:solidFill>
                </a14:hiddenFill>
              </a:ext>
            </a:extLst>
          </p:spPr>
        </p:pic>
        <p:pic>
          <p:nvPicPr>
            <p:cNvPr id="94" name="Imatge 93" descr="Imatge que conté Gràfics, disseny gràfic, Font, text  Descripció generada automàticament">
              <a:extLst>
                <a:ext uri="{FF2B5EF4-FFF2-40B4-BE49-F238E27FC236}">
                  <a16:creationId xmlns:a16="http://schemas.microsoft.com/office/drawing/2014/main" id="{B633A7A8-23ED-23AB-FA00-DB8B93D59828}"/>
                </a:ext>
              </a:extLst>
            </p:cNvPr>
            <p:cNvPicPr>
              <a:picLocks noChangeAspect="1"/>
            </p:cNvPicPr>
            <p:nvPr/>
          </p:nvPicPr>
          <p:blipFill>
            <a:blip r:embed="rId16"/>
            <a:stretch>
              <a:fillRect/>
            </a:stretch>
          </p:blipFill>
          <p:spPr>
            <a:xfrm>
              <a:off x="1037194" y="3992464"/>
              <a:ext cx="941390" cy="360000"/>
            </a:xfrm>
            <a:prstGeom prst="rect">
              <a:avLst/>
            </a:prstGeom>
          </p:spPr>
        </p:pic>
        <p:pic>
          <p:nvPicPr>
            <p:cNvPr id="95" name="Picture 2" descr="GameHouse | Logopedia | Fandom">
              <a:extLst>
                <a:ext uri="{FF2B5EF4-FFF2-40B4-BE49-F238E27FC236}">
                  <a16:creationId xmlns:a16="http://schemas.microsoft.com/office/drawing/2014/main" id="{A6CD7F3B-4F31-61FC-A1F3-F48E973230D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33638" y="3562643"/>
              <a:ext cx="1149810" cy="252000"/>
            </a:xfrm>
            <a:prstGeom prst="rect">
              <a:avLst/>
            </a:prstGeom>
            <a:noFill/>
            <a:extLst>
              <a:ext uri="{909E8E84-426E-40DD-AFC4-6F175D3DCCD1}">
                <a14:hiddenFill xmlns:a14="http://schemas.microsoft.com/office/drawing/2010/main">
                  <a:solidFill>
                    <a:srgbClr val="FFFFFF"/>
                  </a:solidFill>
                </a14:hiddenFill>
              </a:ext>
            </a:extLst>
          </p:spPr>
        </p:pic>
        <p:pic>
          <p:nvPicPr>
            <p:cNvPr id="96" name="Gràfic 95">
              <a:extLst>
                <a:ext uri="{FF2B5EF4-FFF2-40B4-BE49-F238E27FC236}">
                  <a16:creationId xmlns:a16="http://schemas.microsoft.com/office/drawing/2014/main" id="{C4DDDC7D-83C5-D971-F331-E9B5018EB4FF}"/>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3341569" y="2617751"/>
              <a:ext cx="761204" cy="252000"/>
            </a:xfrm>
            <a:prstGeom prst="rect">
              <a:avLst/>
            </a:prstGeom>
          </p:spPr>
        </p:pic>
        <p:pic>
          <p:nvPicPr>
            <p:cNvPr id="97" name="Picture 2" descr="GSN Games Logo PNG Vector (AI) Free Download">
              <a:extLst>
                <a:ext uri="{FF2B5EF4-FFF2-40B4-BE49-F238E27FC236}">
                  <a16:creationId xmlns:a16="http://schemas.microsoft.com/office/drawing/2014/main" id="{595A2765-0D1F-4712-AB63-56473A99925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276558" y="2619641"/>
              <a:ext cx="635294" cy="25200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4" descr="UPLAY Online | Games from Spain">
              <a:extLst>
                <a:ext uri="{FF2B5EF4-FFF2-40B4-BE49-F238E27FC236}">
                  <a16:creationId xmlns:a16="http://schemas.microsoft.com/office/drawing/2014/main" id="{3061C404-8ADC-C787-92C5-29C635682B7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20699" y="3555158"/>
              <a:ext cx="613129" cy="27000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descr="Larian Studios - Gent">
              <a:extLst>
                <a:ext uri="{FF2B5EF4-FFF2-40B4-BE49-F238E27FC236}">
                  <a16:creationId xmlns:a16="http://schemas.microsoft.com/office/drawing/2014/main" id="{F1D04D4C-E395-F39E-EEEF-7CA47DF6036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420347" y="2984192"/>
              <a:ext cx="303388" cy="432000"/>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6" descr="CI Games - Wikipedia">
              <a:extLst>
                <a:ext uri="{FF2B5EF4-FFF2-40B4-BE49-F238E27FC236}">
                  <a16:creationId xmlns:a16="http://schemas.microsoft.com/office/drawing/2014/main" id="{D61DF3B0-5DB8-4B1B-0AC3-5332FA7AE57B}"/>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025893" y="3025778"/>
              <a:ext cx="2905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1" name="Imatge 100" descr="Imatge que conté Font, Gràfics, disseny gràfic, captura de pantalla  Descripció generada automàticament">
              <a:extLst>
                <a:ext uri="{FF2B5EF4-FFF2-40B4-BE49-F238E27FC236}">
                  <a16:creationId xmlns:a16="http://schemas.microsoft.com/office/drawing/2014/main" id="{2765E93C-50CB-12F8-12EE-C1D49AC4EE5F}"/>
                </a:ext>
              </a:extLst>
            </p:cNvPr>
            <p:cNvPicPr>
              <a:picLocks noChangeAspect="1"/>
            </p:cNvPicPr>
            <p:nvPr/>
          </p:nvPicPr>
          <p:blipFill rotWithShape="1">
            <a:blip r:embed="rId24"/>
            <a:srcRect l="5442" t="42469" r="5696" b="42859"/>
            <a:stretch/>
          </p:blipFill>
          <p:spPr>
            <a:xfrm>
              <a:off x="806118" y="2237204"/>
              <a:ext cx="1090179" cy="180000"/>
            </a:xfrm>
            <a:prstGeom prst="rect">
              <a:avLst/>
            </a:prstGeom>
          </p:spPr>
        </p:pic>
        <p:pic>
          <p:nvPicPr>
            <p:cNvPr id="102" name="Picture 22">
              <a:extLst>
                <a:ext uri="{FF2B5EF4-FFF2-40B4-BE49-F238E27FC236}">
                  <a16:creationId xmlns:a16="http://schemas.microsoft.com/office/drawing/2014/main" id="{1CA1F921-9354-DACD-B6F6-4EF512596EEC}"/>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6371" t="5927" r="6355" b="5868"/>
            <a:stretch/>
          </p:blipFill>
          <p:spPr bwMode="auto">
            <a:xfrm>
              <a:off x="2076764" y="3031280"/>
              <a:ext cx="511628"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3" name="Imatge 102" descr="Imatge que conté esbós, dibuix, negre, escriptura a mà  Descripció generada automàticament">
              <a:extLst>
                <a:ext uri="{FF2B5EF4-FFF2-40B4-BE49-F238E27FC236}">
                  <a16:creationId xmlns:a16="http://schemas.microsoft.com/office/drawing/2014/main" id="{1FAD1531-9366-7FCA-8F96-48251418DB7E}"/>
                </a:ext>
              </a:extLst>
            </p:cNvPr>
            <p:cNvPicPr>
              <a:picLocks noChangeAspect="1"/>
            </p:cNvPicPr>
            <p:nvPr/>
          </p:nvPicPr>
          <p:blipFill rotWithShape="1">
            <a:blip r:embed="rId26"/>
            <a:srcRect l="4145" t="2797" r="4904" b="2231"/>
            <a:stretch/>
          </p:blipFill>
          <p:spPr>
            <a:xfrm>
              <a:off x="1405013" y="3033189"/>
              <a:ext cx="613452" cy="360000"/>
            </a:xfrm>
            <a:prstGeom prst="rect">
              <a:avLst/>
            </a:prstGeom>
          </p:spPr>
        </p:pic>
        <p:pic>
          <p:nvPicPr>
            <p:cNvPr id="104" name="Imatge 103" descr="Imatge que conté text, logotip, Font, Gràfics  Descripció generada automàticament">
              <a:extLst>
                <a:ext uri="{FF2B5EF4-FFF2-40B4-BE49-F238E27FC236}">
                  <a16:creationId xmlns:a16="http://schemas.microsoft.com/office/drawing/2014/main" id="{B8AA1578-36C0-172E-E51E-34B17D207421}"/>
                </a:ext>
              </a:extLst>
            </p:cNvPr>
            <p:cNvPicPr>
              <a:picLocks noChangeAspect="1"/>
            </p:cNvPicPr>
            <p:nvPr/>
          </p:nvPicPr>
          <p:blipFill rotWithShape="1">
            <a:blip r:embed="rId27"/>
            <a:srcRect l="4704" t="37688" r="55102" b="38489"/>
            <a:stretch/>
          </p:blipFill>
          <p:spPr>
            <a:xfrm>
              <a:off x="803627" y="3609158"/>
              <a:ext cx="1047209" cy="162000"/>
            </a:xfrm>
            <a:prstGeom prst="rect">
              <a:avLst/>
            </a:prstGeom>
          </p:spPr>
        </p:pic>
        <p:pic>
          <p:nvPicPr>
            <p:cNvPr id="105" name="Imatge 104" descr="Imatge que conté Font, text, Gràfics, disseny gràfic  Descripció generada automàticament">
              <a:extLst>
                <a:ext uri="{FF2B5EF4-FFF2-40B4-BE49-F238E27FC236}">
                  <a16:creationId xmlns:a16="http://schemas.microsoft.com/office/drawing/2014/main" id="{651D3007-3FB3-1C35-A761-F7C554BF5E6F}"/>
                </a:ext>
              </a:extLst>
            </p:cNvPr>
            <p:cNvPicPr>
              <a:picLocks noChangeAspect="1"/>
            </p:cNvPicPr>
            <p:nvPr/>
          </p:nvPicPr>
          <p:blipFill rotWithShape="1">
            <a:blip r:embed="rId28"/>
            <a:srcRect l="18152" t="5011" r="17778" b="10545"/>
            <a:stretch/>
          </p:blipFill>
          <p:spPr>
            <a:xfrm>
              <a:off x="2249132" y="3946569"/>
              <a:ext cx="715506" cy="396000"/>
            </a:xfrm>
            <a:prstGeom prst="rect">
              <a:avLst/>
            </a:prstGeom>
          </p:spPr>
        </p:pic>
        <p:pic>
          <p:nvPicPr>
            <p:cNvPr id="106" name="Picture 24" descr="▷ Nuestro nombre es Abylight, no Abilight | Abylight Barcelona">
              <a:extLst>
                <a:ext uri="{FF2B5EF4-FFF2-40B4-BE49-F238E27FC236}">
                  <a16:creationId xmlns:a16="http://schemas.microsoft.com/office/drawing/2014/main" id="{8BB70499-FD4E-BF76-C1C4-A30416F7B2A7}"/>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98146" y="2621911"/>
              <a:ext cx="1016938" cy="288000"/>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24" descr="JanduSoft S.L.">
              <a:extLst>
                <a:ext uri="{FF2B5EF4-FFF2-40B4-BE49-F238E27FC236}">
                  <a16:creationId xmlns:a16="http://schemas.microsoft.com/office/drawing/2014/main" id="{D26D4A2D-2BBC-BF40-D4DC-2C9F8C3EEFFF}"/>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t="12578" b="13702"/>
            <a:stretch/>
          </p:blipFill>
          <p:spPr bwMode="auto">
            <a:xfrm>
              <a:off x="3260289" y="2196048"/>
              <a:ext cx="1199419" cy="252000"/>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26" descr="ALIKE STUDIO - Game Dev Studio">
              <a:extLst>
                <a:ext uri="{FF2B5EF4-FFF2-40B4-BE49-F238E27FC236}">
                  <a16:creationId xmlns:a16="http://schemas.microsoft.com/office/drawing/2014/main" id="{88CC568C-F443-D0FB-C407-ECF581DCFF68}"/>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l="2947" t="3897" r="3732" b="9195"/>
            <a:stretch/>
          </p:blipFill>
          <p:spPr bwMode="auto">
            <a:xfrm>
              <a:off x="5831251" y="2984663"/>
              <a:ext cx="27006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09" name="Imatge 108" descr="Imatge que conté Font, Gràfics, text, captura de pantalla  Descripció generada automàticament">
              <a:extLst>
                <a:ext uri="{FF2B5EF4-FFF2-40B4-BE49-F238E27FC236}">
                  <a16:creationId xmlns:a16="http://schemas.microsoft.com/office/drawing/2014/main" id="{64BC9335-AC45-544A-D084-7DFA540E3D14}"/>
                </a:ext>
              </a:extLst>
            </p:cNvPr>
            <p:cNvPicPr>
              <a:picLocks noChangeAspect="1"/>
            </p:cNvPicPr>
            <p:nvPr/>
          </p:nvPicPr>
          <p:blipFill rotWithShape="1">
            <a:blip r:embed="rId32"/>
            <a:srcRect t="19979" b="18982"/>
            <a:stretch/>
          </p:blipFill>
          <p:spPr>
            <a:xfrm>
              <a:off x="5085637" y="2632250"/>
              <a:ext cx="916773" cy="216000"/>
            </a:xfrm>
            <a:prstGeom prst="rect">
              <a:avLst/>
            </a:prstGeom>
          </p:spPr>
        </p:pic>
        <p:pic>
          <p:nvPicPr>
            <p:cNvPr id="110" name="Picture 30" descr="Dabadu Games Logo">
              <a:extLst>
                <a:ext uri="{FF2B5EF4-FFF2-40B4-BE49-F238E27FC236}">
                  <a16:creationId xmlns:a16="http://schemas.microsoft.com/office/drawing/2014/main" id="{6AEF9706-AC22-7960-E2E1-6419C2CA1160}"/>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563285" y="3025778"/>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11" name="Gràfic 110">
              <a:extLst>
                <a:ext uri="{FF2B5EF4-FFF2-40B4-BE49-F238E27FC236}">
                  <a16:creationId xmlns:a16="http://schemas.microsoft.com/office/drawing/2014/main" id="{D2823846-2244-EA78-3730-CC53BFB11B90}"/>
                </a:ext>
              </a:extLst>
            </p:cNvPr>
            <p:cNvPicPr>
              <a:picLocks noChangeAspect="1"/>
            </p:cNvPicPr>
            <p:nvPr/>
          </p:nvPicPr>
          <p:blipFill rotWithShape="1">
            <a:blip r:embed="rId34">
              <a:extLst>
                <a:ext uri="{96DAC541-7B7A-43D3-8B79-37D633B846F1}">
                  <asvg:svgBlip xmlns:asvg="http://schemas.microsoft.com/office/drawing/2016/SVG/main" xmlns="" r:embed="rId35"/>
                </a:ext>
              </a:extLst>
            </a:blip>
            <a:srcRect r="74669"/>
            <a:stretch/>
          </p:blipFill>
          <p:spPr>
            <a:xfrm>
              <a:off x="3231968" y="4000569"/>
              <a:ext cx="373023" cy="288000"/>
            </a:xfrm>
            <a:prstGeom prst="rect">
              <a:avLst/>
            </a:prstGeom>
          </p:spPr>
        </p:pic>
        <p:pic>
          <p:nvPicPr>
            <p:cNvPr id="112" name="Picture 10" descr="Game Developers Powering Imagination &amp; Crafting Epic Worlds">
              <a:extLst>
                <a:ext uri="{FF2B5EF4-FFF2-40B4-BE49-F238E27FC236}">
                  <a16:creationId xmlns:a16="http://schemas.microsoft.com/office/drawing/2014/main" id="{5D0F24B8-B5FA-78E9-7534-EE8DC0B240F3}"/>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616885" y="2225271"/>
              <a:ext cx="1407024" cy="21600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2">
              <a:extLst>
                <a:ext uri="{FF2B5EF4-FFF2-40B4-BE49-F238E27FC236}">
                  <a16:creationId xmlns:a16="http://schemas.microsoft.com/office/drawing/2014/main" id="{78EA4CAF-CF1D-AE9B-520B-0339F7E87B96}"/>
                </a:ext>
              </a:extLst>
            </p:cNvPr>
            <p:cNvPicPr>
              <a:picLocks noChangeAspect="1" noChangeArrowheads="1"/>
            </p:cNvPicPr>
            <p:nvPr/>
          </p:nvPicPr>
          <p:blipFill rotWithShape="1">
            <a:blip r:embed="rId37">
              <a:extLst>
                <a:ext uri="{28A0092B-C50C-407E-A947-70E740481C1C}">
                  <a14:useLocalDpi xmlns:a14="http://schemas.microsoft.com/office/drawing/2010/main" val="0"/>
                </a:ext>
              </a:extLst>
            </a:blip>
            <a:srcRect l="12821" t="11611" r="14179" b="16333"/>
            <a:stretch/>
          </p:blipFill>
          <p:spPr bwMode="auto">
            <a:xfrm>
              <a:off x="4975024" y="3927859"/>
              <a:ext cx="700272" cy="432000"/>
            </a:xfrm>
            <a:prstGeom prst="rect">
              <a:avLst/>
            </a:prstGeom>
            <a:noFill/>
            <a:extLst>
              <a:ext uri="{909E8E84-426E-40DD-AFC4-6F175D3DCCD1}">
                <a14:hiddenFill xmlns:a14="http://schemas.microsoft.com/office/drawing/2010/main">
                  <a:solidFill>
                    <a:srgbClr val="FFFFFF"/>
                  </a:solidFill>
                </a14:hiddenFill>
              </a:ext>
            </a:extLst>
          </p:spPr>
        </p:pic>
        <p:pic>
          <p:nvPicPr>
            <p:cNvPr id="114" name="Gràfic 113">
              <a:extLst>
                <a:ext uri="{FF2B5EF4-FFF2-40B4-BE49-F238E27FC236}">
                  <a16:creationId xmlns:a16="http://schemas.microsoft.com/office/drawing/2014/main" id="{8DF79A36-CFFE-85A0-E4AE-C55AE7EFD387}"/>
                </a:ext>
              </a:extLst>
            </p:cNvPr>
            <p:cNvPicPr>
              <a:picLocks noChangeAspect="1"/>
            </p:cNvPicPr>
            <p:nvPr/>
          </p:nvPicPr>
          <p:blipFill rotWithShape="1">
            <a:blip r:embed="rId38">
              <a:extLst>
                <a:ext uri="{96DAC541-7B7A-43D3-8B79-37D633B846F1}">
                  <asvg:svgBlip xmlns:asvg="http://schemas.microsoft.com/office/drawing/2016/SVG/main" xmlns="" r:embed="rId39"/>
                </a:ext>
              </a:extLst>
            </a:blip>
            <a:srcRect l="23428"/>
            <a:stretch/>
          </p:blipFill>
          <p:spPr>
            <a:xfrm>
              <a:off x="3576972" y="4000768"/>
              <a:ext cx="1127603" cy="288000"/>
            </a:xfrm>
            <a:prstGeom prst="rect">
              <a:avLst/>
            </a:prstGeom>
          </p:spPr>
        </p:pic>
        <p:pic>
          <p:nvPicPr>
            <p:cNvPr id="115" name="Imatge 114" descr="Imatge que conté text, Font, negre, captura de pantalla  Descripció generada automàticament">
              <a:extLst>
                <a:ext uri="{FF2B5EF4-FFF2-40B4-BE49-F238E27FC236}">
                  <a16:creationId xmlns:a16="http://schemas.microsoft.com/office/drawing/2014/main" id="{4FA90239-151A-4C46-9455-F32CD3DEA045}"/>
                </a:ext>
              </a:extLst>
            </p:cNvPr>
            <p:cNvPicPr>
              <a:picLocks noChangeAspect="1"/>
            </p:cNvPicPr>
            <p:nvPr/>
          </p:nvPicPr>
          <p:blipFill>
            <a:blip r:embed="rId40"/>
            <a:stretch>
              <a:fillRect/>
            </a:stretch>
          </p:blipFill>
          <p:spPr>
            <a:xfrm>
              <a:off x="2053733" y="3567760"/>
              <a:ext cx="773719" cy="252000"/>
            </a:xfrm>
            <a:prstGeom prst="rect">
              <a:avLst/>
            </a:prstGeom>
          </p:spPr>
        </p:pic>
      </p:grpSp>
      <p:sp>
        <p:nvSpPr>
          <p:cNvPr id="18" name="QuadreDeText 17">
            <a:extLst>
              <a:ext uri="{FF2B5EF4-FFF2-40B4-BE49-F238E27FC236}">
                <a16:creationId xmlns:a16="http://schemas.microsoft.com/office/drawing/2014/main" id="{6281FC96-3662-A4D4-3B8C-46887A967843}"/>
              </a:ext>
            </a:extLst>
          </p:cNvPr>
          <p:cNvSpPr txBox="1"/>
          <p:nvPr/>
        </p:nvSpPr>
        <p:spPr>
          <a:xfrm>
            <a:off x="878623" y="4600327"/>
            <a:ext cx="1991973" cy="830997"/>
          </a:xfrm>
          <a:prstGeom prst="rect">
            <a:avLst/>
          </a:prstGeom>
          <a:noFill/>
        </p:spPr>
        <p:txBody>
          <a:bodyPr wrap="square" rtlCol="0">
            <a:spAutoFit/>
          </a:bodyPr>
          <a:lstStyle/>
          <a:p>
            <a:pPr algn="ctr"/>
            <a:r>
              <a:rPr lang="en-US" sz="1200" b="1">
                <a:solidFill>
                  <a:srgbClr val="4A00D0"/>
                </a:solidFill>
                <a:latin typeface="HelveticaNeueLT Std" panose="020B0604020202020204"/>
              </a:rPr>
              <a:t>95%</a:t>
            </a:r>
            <a:r>
              <a:rPr lang="en-US" sz="1200">
                <a:solidFill>
                  <a:schemeClr val="accent5">
                    <a:lumMod val="25000"/>
                  </a:schemeClr>
                </a:solidFill>
                <a:latin typeface="HelveticaNeueLT Std" panose="020B0604020202020204"/>
              </a:rPr>
              <a:t> of the total number of companies in Catalonia are video game developers</a:t>
            </a:r>
          </a:p>
        </p:txBody>
      </p:sp>
      <p:sp>
        <p:nvSpPr>
          <p:cNvPr id="19" name="Rectangle: cantonades arrodonides 18">
            <a:extLst>
              <a:ext uri="{FF2B5EF4-FFF2-40B4-BE49-F238E27FC236}">
                <a16:creationId xmlns:a16="http://schemas.microsoft.com/office/drawing/2014/main" id="{45ADD033-89C7-11C3-632F-1B7EC96EB6AE}"/>
              </a:ext>
              <a:ext uri="{C183D7F6-B498-43B3-948B-1728B52AA6E4}">
                <adec:decorative xmlns:adec="http://schemas.microsoft.com/office/drawing/2017/decorative" xmlns="" val="1"/>
              </a:ext>
            </a:extLst>
          </p:cNvPr>
          <p:cNvSpPr/>
          <p:nvPr/>
        </p:nvSpPr>
        <p:spPr>
          <a:xfrm rot="10800000">
            <a:off x="3026637" y="4542310"/>
            <a:ext cx="3001368" cy="947032"/>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20" name="QuadreDeText 19">
            <a:extLst>
              <a:ext uri="{FF2B5EF4-FFF2-40B4-BE49-F238E27FC236}">
                <a16:creationId xmlns:a16="http://schemas.microsoft.com/office/drawing/2014/main" id="{D8C78E3A-4E9C-7A6B-2002-C24014710FDD}"/>
              </a:ext>
            </a:extLst>
          </p:cNvPr>
          <p:cNvSpPr txBox="1"/>
          <p:nvPr/>
        </p:nvSpPr>
        <p:spPr>
          <a:xfrm>
            <a:off x="3103112" y="4530079"/>
            <a:ext cx="2831438" cy="830997"/>
          </a:xfrm>
          <a:prstGeom prst="rect">
            <a:avLst/>
          </a:prstGeom>
          <a:noFill/>
        </p:spPr>
        <p:txBody>
          <a:bodyPr wrap="square" rtlCol="0">
            <a:spAutoFit/>
          </a:bodyPr>
          <a:lstStyle/>
          <a:p>
            <a:r>
              <a:rPr lang="en-US" sz="1200" b="1" dirty="0">
                <a:solidFill>
                  <a:schemeClr val="accent5">
                    <a:lumMod val="25000"/>
                  </a:schemeClr>
                </a:solidFill>
                <a:latin typeface="HelveticaNeueLT Std" panose="020B0604020202020204"/>
              </a:rPr>
              <a:t>Of the total number of developers in Catalonia:</a:t>
            </a:r>
          </a:p>
          <a:p>
            <a:pPr marL="285750" indent="-285750">
              <a:buFont typeface="Arial" panose="020B0604020202020204" pitchFamily="34" charset="0"/>
              <a:buChar char="•"/>
            </a:pPr>
            <a:r>
              <a:rPr lang="en-US" sz="1200" b="1" dirty="0">
                <a:solidFill>
                  <a:srgbClr val="4A00D0"/>
                </a:solidFill>
                <a:latin typeface="HelveticaNeueLT Std" panose="020B0604020202020204"/>
              </a:rPr>
              <a:t>66%</a:t>
            </a:r>
            <a:r>
              <a:rPr lang="en-US" sz="1200" dirty="0">
                <a:solidFill>
                  <a:schemeClr val="accent5">
                    <a:lumMod val="25000"/>
                  </a:schemeClr>
                </a:solidFill>
                <a:latin typeface="HelveticaNeueLT Std" panose="020B0604020202020204"/>
              </a:rPr>
              <a:t> have been incorporated as companies and remain active</a:t>
            </a:r>
          </a:p>
          <a:p>
            <a:pPr marL="285750" indent="-285750">
              <a:buFont typeface="Arial" panose="020B0604020202020204" pitchFamily="34" charset="0"/>
              <a:buChar char="•"/>
            </a:pPr>
            <a:r>
              <a:rPr lang="en-US" sz="1200" b="1" dirty="0">
                <a:solidFill>
                  <a:srgbClr val="4A00D0"/>
                </a:solidFill>
                <a:latin typeface="HelveticaNeueLT Std" panose="020B0604020202020204"/>
              </a:rPr>
              <a:t>34%</a:t>
            </a:r>
            <a:r>
              <a:rPr lang="en-US" sz="1200" dirty="0">
                <a:solidFill>
                  <a:schemeClr val="accent5">
                    <a:lumMod val="25000"/>
                  </a:schemeClr>
                </a:solidFill>
                <a:latin typeface="HelveticaNeueLT Std" panose="020B0604020202020204"/>
              </a:rPr>
              <a:t> are non-incorporated studios</a:t>
            </a:r>
          </a:p>
        </p:txBody>
      </p:sp>
      <p:sp>
        <p:nvSpPr>
          <p:cNvPr id="9" name="Redondear rectángulo de esquina del mismo lado 21">
            <a:extLst>
              <a:ext uri="{FF2B5EF4-FFF2-40B4-BE49-F238E27FC236}">
                <a16:creationId xmlns:a16="http://schemas.microsoft.com/office/drawing/2014/main" id="{F029F09C-7DC4-C34D-E575-404B723B38E4}"/>
              </a:ext>
              <a:ext uri="{C183D7F6-B498-43B3-948B-1728B52AA6E4}">
                <adec:decorative xmlns:adec="http://schemas.microsoft.com/office/drawing/2017/decorative" xmlns="" val="1"/>
              </a:ext>
            </a:extLst>
          </p:cNvPr>
          <p:cNvSpPr/>
          <p:nvPr/>
        </p:nvSpPr>
        <p:spPr>
          <a:xfrm rot="16200000">
            <a:off x="7318051" y="22069"/>
            <a:ext cx="622967" cy="2506582"/>
          </a:xfrm>
          <a:prstGeom prst="round2SameRect">
            <a:avLst>
              <a:gd name="adj1" fmla="val 50000"/>
              <a:gd name="adj2" fmla="val 0"/>
            </a:avLst>
          </a:prstGeom>
          <a:gradFill>
            <a:gsLst>
              <a:gs pos="0">
                <a:srgbClr val="FF0000"/>
              </a:gs>
              <a:gs pos="80000">
                <a:srgbClr val="FF0000">
                  <a:lumMod val="100000"/>
                </a:srgb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Rectangle: cantonades arrodonides 7">
            <a:extLst>
              <a:ext uri="{FF2B5EF4-FFF2-40B4-BE49-F238E27FC236}">
                <a16:creationId xmlns:a16="http://schemas.microsoft.com/office/drawing/2014/main" id="{A64488AB-8099-75F3-3CBF-2DE1D0A199DF}"/>
              </a:ext>
              <a:ext uri="{C183D7F6-B498-43B3-948B-1728B52AA6E4}">
                <adec:decorative xmlns:adec="http://schemas.microsoft.com/office/drawing/2017/decorative" xmlns="" val="1"/>
              </a:ext>
            </a:extLst>
          </p:cNvPr>
          <p:cNvSpPr/>
          <p:nvPr/>
        </p:nvSpPr>
        <p:spPr>
          <a:xfrm rot="10800000">
            <a:off x="6376241" y="1639961"/>
            <a:ext cx="2506583" cy="3979772"/>
          </a:xfrm>
          <a:prstGeom prst="roundRect">
            <a:avLst>
              <a:gd name="adj" fmla="val 5868"/>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0" name="Marcador de texto 14">
            <a:extLst>
              <a:ext uri="{FF2B5EF4-FFF2-40B4-BE49-F238E27FC236}">
                <a16:creationId xmlns:a16="http://schemas.microsoft.com/office/drawing/2014/main" id="{50578D59-F1F3-0B8B-FD06-4235ADF4BA1E}"/>
              </a:ext>
            </a:extLst>
          </p:cNvPr>
          <p:cNvSpPr txBox="1">
            <a:spLocks/>
          </p:cNvSpPr>
          <p:nvPr/>
        </p:nvSpPr>
        <p:spPr>
          <a:xfrm>
            <a:off x="6538858" y="1083048"/>
            <a:ext cx="1774800" cy="387798"/>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Tx/>
              <a:buNone/>
              <a:defRPr sz="1400" b="0" i="0" kern="1200">
                <a:solidFill>
                  <a:schemeClr val="bg1"/>
                </a:solidFill>
                <a:latin typeface="HelveticaNeueLT Std" panose="020B0604020202020204" pitchFamily="34" charset="77"/>
                <a:ea typeface="+mn-ea"/>
                <a:cs typeface="+mn-cs"/>
              </a:defRPr>
            </a:lvl1pPr>
            <a:lvl2pPr marL="0" indent="0" algn="l" defTabSz="914400" rtl="0" eaLnBrk="1" latinLnBrk="0" hangingPunct="1">
              <a:lnSpc>
                <a:spcPct val="90000"/>
              </a:lnSpc>
              <a:spcBef>
                <a:spcPts val="500"/>
              </a:spcBef>
              <a:buFontTx/>
              <a:buNone/>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Publishers of video games</a:t>
            </a:r>
          </a:p>
        </p:txBody>
      </p:sp>
      <p:grpSp>
        <p:nvGrpSpPr>
          <p:cNvPr id="83" name="Agrupa 82" descr="Logos of the main video game publishers in Catalonia, including Socialpoint, Ubisoft and Gameloft.">
            <a:extLst>
              <a:ext uri="{FF2B5EF4-FFF2-40B4-BE49-F238E27FC236}">
                <a16:creationId xmlns:a16="http://schemas.microsoft.com/office/drawing/2014/main" id="{184FE387-54AE-8367-CFA2-45E0E9309972}"/>
              </a:ext>
            </a:extLst>
          </p:cNvPr>
          <p:cNvGrpSpPr/>
          <p:nvPr/>
        </p:nvGrpSpPr>
        <p:grpSpPr>
          <a:xfrm>
            <a:off x="6472931" y="1779085"/>
            <a:ext cx="2311907" cy="2645379"/>
            <a:chOff x="6472931" y="1779085"/>
            <a:chExt cx="2311907" cy="2645379"/>
          </a:xfrm>
        </p:grpSpPr>
        <p:pic>
          <p:nvPicPr>
            <p:cNvPr id="21" name="Picture 6">
              <a:extLst>
                <a:ext uri="{FF2B5EF4-FFF2-40B4-BE49-F238E27FC236}">
                  <a16:creationId xmlns:a16="http://schemas.microsoft.com/office/drawing/2014/main" id="{4A3E85E9-1C88-7995-2260-0858849F44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0641" y="1801636"/>
              <a:ext cx="1245406" cy="252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a:extLst>
                <a:ext uri="{FF2B5EF4-FFF2-40B4-BE49-F238E27FC236}">
                  <a16:creationId xmlns:a16="http://schemas.microsoft.com/office/drawing/2014/main" id="{6AFFA707-A63D-E8B6-8A12-146C53FF76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0641" y="2211572"/>
              <a:ext cx="1263290" cy="252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Scopely - Gematsu">
              <a:extLst>
                <a:ext uri="{FF2B5EF4-FFF2-40B4-BE49-F238E27FC236}">
                  <a16:creationId xmlns:a16="http://schemas.microsoft.com/office/drawing/2014/main" id="{335D5CD6-1292-ED99-60DE-5DB727EFC64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23" t="7420" r="4524" b="7952"/>
            <a:stretch/>
          </p:blipFill>
          <p:spPr bwMode="auto">
            <a:xfrm>
              <a:off x="8261898" y="3014626"/>
              <a:ext cx="503404" cy="288000"/>
            </a:xfrm>
            <a:prstGeom prst="rect">
              <a:avLst/>
            </a:prstGeom>
            <a:noFill/>
            <a:extLst>
              <a:ext uri="{909E8E84-426E-40DD-AFC4-6F175D3DCCD1}">
                <a14:hiddenFill xmlns:a14="http://schemas.microsoft.com/office/drawing/2010/main">
                  <a:solidFill>
                    <a:srgbClr val="FFFFFF"/>
                  </a:solidFill>
                </a14:hiddenFill>
              </a:ext>
            </a:extLst>
          </p:spPr>
        </p:pic>
        <p:pic>
          <p:nvPicPr>
            <p:cNvPr id="24" name="Gràfic 23">
              <a:extLst>
                <a:ext uri="{FF2B5EF4-FFF2-40B4-BE49-F238E27FC236}">
                  <a16:creationId xmlns:a16="http://schemas.microsoft.com/office/drawing/2014/main" id="{480A4089-5E7F-BDD2-3796-B0FD8FB3283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867691" y="1779085"/>
              <a:ext cx="891946" cy="288000"/>
            </a:xfrm>
            <a:prstGeom prst="rect">
              <a:avLst/>
            </a:prstGeom>
          </p:spPr>
        </p:pic>
        <p:pic>
          <p:nvPicPr>
            <p:cNvPr id="25" name="Picture 2" descr="BANDAI NAMCO Entertainment Games | PC and Steam Keys | Fanatical">
              <a:extLst>
                <a:ext uri="{FF2B5EF4-FFF2-40B4-BE49-F238E27FC236}">
                  <a16:creationId xmlns:a16="http://schemas.microsoft.com/office/drawing/2014/main" id="{F7DCCE36-5D30-DB92-4EB1-909A3C7E7F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05139" y="3017763"/>
              <a:ext cx="491375" cy="288000"/>
            </a:xfrm>
            <a:prstGeom prst="rect">
              <a:avLst/>
            </a:prstGeom>
            <a:noFill/>
            <a:extLst>
              <a:ext uri="{909E8E84-426E-40DD-AFC4-6F175D3DCCD1}">
                <a14:hiddenFill xmlns:a14="http://schemas.microsoft.com/office/drawing/2010/main">
                  <a:solidFill>
                    <a:srgbClr val="FFFFFF"/>
                  </a:solidFill>
                </a14:hiddenFill>
              </a:ext>
            </a:extLst>
          </p:spPr>
        </p:pic>
        <p:pic>
          <p:nvPicPr>
            <p:cNvPr id="26" name="Gràfic 25">
              <a:extLst>
                <a:ext uri="{FF2B5EF4-FFF2-40B4-BE49-F238E27FC236}">
                  <a16:creationId xmlns:a16="http://schemas.microsoft.com/office/drawing/2014/main" id="{AAD3455A-0410-702C-9F1C-AED335F98145}"/>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6557750" y="2625187"/>
              <a:ext cx="1284845" cy="252000"/>
            </a:xfrm>
            <a:prstGeom prst="rect">
              <a:avLst/>
            </a:prstGeom>
          </p:spPr>
        </p:pic>
        <p:pic>
          <p:nvPicPr>
            <p:cNvPr id="27" name="Gràfic 26">
              <a:extLst>
                <a:ext uri="{FF2B5EF4-FFF2-40B4-BE49-F238E27FC236}">
                  <a16:creationId xmlns:a16="http://schemas.microsoft.com/office/drawing/2014/main" id="{3DE41B6D-58B3-D1E1-D541-3DDE7AB4DF6D}"/>
                </a:ext>
              </a:extLst>
            </p:cNvPr>
            <p:cNvPicPr>
              <a:picLocks noChangeAspect="1"/>
            </p:cNvPicPr>
            <p:nvPr/>
          </p:nvPicPr>
          <p:blipFill>
            <a:blip r:embed="rId41">
              <a:extLst>
                <a:ext uri="{96DAC541-7B7A-43D3-8B79-37D633B846F1}">
                  <asvg:svgBlip xmlns:asvg="http://schemas.microsoft.com/office/drawing/2016/SVG/main" xmlns="" r:embed="rId42"/>
                </a:ext>
              </a:extLst>
            </a:blip>
            <a:stretch>
              <a:fillRect/>
            </a:stretch>
          </p:blipFill>
          <p:spPr>
            <a:xfrm>
              <a:off x="6472931" y="3462451"/>
              <a:ext cx="1013478" cy="252000"/>
            </a:xfrm>
            <a:prstGeom prst="rect">
              <a:avLst/>
            </a:prstGeom>
          </p:spPr>
        </p:pic>
        <p:pic>
          <p:nvPicPr>
            <p:cNvPr id="28" name="Picture 4" descr="Omnidrone Raises $2M - FinSMEs">
              <a:extLst>
                <a:ext uri="{FF2B5EF4-FFF2-40B4-BE49-F238E27FC236}">
                  <a16:creationId xmlns:a16="http://schemas.microsoft.com/office/drawing/2014/main" id="{1C8CBFBC-29C0-E666-F1B3-F7454F67A3BE}"/>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8405" t="24163" r="8171" b="23403"/>
            <a:stretch/>
          </p:blipFill>
          <p:spPr bwMode="auto">
            <a:xfrm>
              <a:off x="7867691" y="2260172"/>
              <a:ext cx="897935" cy="1548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GameHouse | Logopedia | Fandom">
              <a:extLst>
                <a:ext uri="{FF2B5EF4-FFF2-40B4-BE49-F238E27FC236}">
                  <a16:creationId xmlns:a16="http://schemas.microsoft.com/office/drawing/2014/main" id="{7E56D13C-715C-89C7-9B91-D11E6182BEB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95294" y="3039226"/>
              <a:ext cx="1149810" cy="252000"/>
            </a:xfrm>
            <a:prstGeom prst="rect">
              <a:avLst/>
            </a:prstGeom>
            <a:noFill/>
            <a:extLst>
              <a:ext uri="{909E8E84-426E-40DD-AFC4-6F175D3DCCD1}">
                <a14:hiddenFill xmlns:a14="http://schemas.microsoft.com/office/drawing/2010/main">
                  <a:solidFill>
                    <a:srgbClr val="FFFFFF"/>
                  </a:solidFill>
                </a14:hiddenFill>
              </a:ext>
            </a:extLst>
          </p:spPr>
        </p:pic>
        <p:pic>
          <p:nvPicPr>
            <p:cNvPr id="30" name="Gràfic 29">
              <a:extLst>
                <a:ext uri="{FF2B5EF4-FFF2-40B4-BE49-F238E27FC236}">
                  <a16:creationId xmlns:a16="http://schemas.microsoft.com/office/drawing/2014/main" id="{779AEC5D-3925-B5B8-2BF0-BF121E3E2F88}"/>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7940117" y="2625187"/>
              <a:ext cx="761204" cy="252000"/>
            </a:xfrm>
            <a:prstGeom prst="rect">
              <a:avLst/>
            </a:prstGeom>
          </p:spPr>
        </p:pic>
        <p:pic>
          <p:nvPicPr>
            <p:cNvPr id="31" name="Picture 6" descr="CI Games - Wikipedia">
              <a:extLst>
                <a:ext uri="{FF2B5EF4-FFF2-40B4-BE49-F238E27FC236}">
                  <a16:creationId xmlns:a16="http://schemas.microsoft.com/office/drawing/2014/main" id="{012F38C1-15BA-F79A-D23C-DCB600F21E9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968194" y="3439061"/>
              <a:ext cx="2324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ZeptoLab - Wikipedia">
              <a:extLst>
                <a:ext uri="{FF2B5EF4-FFF2-40B4-BE49-F238E27FC236}">
                  <a16:creationId xmlns:a16="http://schemas.microsoft.com/office/drawing/2014/main" id="{B576A382-20F1-5A52-CCA4-B2690B73295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41134" y="3443440"/>
              <a:ext cx="372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33" name="Imatge 32" descr="Image containing font, graphics, graphic design, screenshot  Auto-generated description">
              <a:extLst>
                <a:ext uri="{FF2B5EF4-FFF2-40B4-BE49-F238E27FC236}">
                  <a16:creationId xmlns:a16="http://schemas.microsoft.com/office/drawing/2014/main" id="{7B0F2A5A-0E86-0636-D221-1A579DD061B2}"/>
                </a:ext>
              </a:extLst>
            </p:cNvPr>
            <p:cNvPicPr>
              <a:picLocks noChangeAspect="1"/>
            </p:cNvPicPr>
            <p:nvPr/>
          </p:nvPicPr>
          <p:blipFill rotWithShape="1">
            <a:blip r:embed="rId24"/>
            <a:srcRect l="5442" t="42469" r="5696" b="42859"/>
            <a:stretch/>
          </p:blipFill>
          <p:spPr>
            <a:xfrm>
              <a:off x="6500641" y="3883655"/>
              <a:ext cx="1090179" cy="180000"/>
            </a:xfrm>
            <a:prstGeom prst="rect">
              <a:avLst/>
            </a:prstGeom>
          </p:spPr>
        </p:pic>
        <p:pic>
          <p:nvPicPr>
            <p:cNvPr id="34" name="Picture 8" descr="BlitWorks - Wikipedia">
              <a:extLst>
                <a:ext uri="{FF2B5EF4-FFF2-40B4-BE49-F238E27FC236}">
                  <a16:creationId xmlns:a16="http://schemas.microsoft.com/office/drawing/2014/main" id="{28909BC0-C7DC-EF5B-708F-1F9E80EC5BBD}"/>
                </a:ext>
              </a:extLst>
            </p:cNvPr>
            <p:cNvPicPr>
              <a:picLocks noChangeAspect="1" noChangeArrowheads="1"/>
            </p:cNvPicPr>
            <p:nvPr/>
          </p:nvPicPr>
          <p:blipFill rotWithShape="1">
            <a:blip r:embed="rId43">
              <a:extLst>
                <a:ext uri="{28A0092B-C50C-407E-A947-70E740481C1C}">
                  <a14:useLocalDpi xmlns:a14="http://schemas.microsoft.com/office/drawing/2010/main" val="0"/>
                </a:ext>
              </a:extLst>
            </a:blip>
            <a:srcRect l="10401" t="11274" r="10441" b="12235"/>
            <a:stretch/>
          </p:blipFill>
          <p:spPr bwMode="auto">
            <a:xfrm>
              <a:off x="8256118" y="3442484"/>
              <a:ext cx="528720" cy="288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4" descr="JanduSoft S.L.">
              <a:extLst>
                <a:ext uri="{FF2B5EF4-FFF2-40B4-BE49-F238E27FC236}">
                  <a16:creationId xmlns:a16="http://schemas.microsoft.com/office/drawing/2014/main" id="{04D8FE3D-FC5A-A19B-3A16-AC9134C1F976}"/>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t="12578" b="13702"/>
            <a:stretch/>
          </p:blipFill>
          <p:spPr bwMode="auto">
            <a:xfrm>
              <a:off x="7731564" y="3865664"/>
              <a:ext cx="1028073" cy="216000"/>
            </a:xfrm>
            <a:prstGeom prst="rect">
              <a:avLst/>
            </a:prstGeom>
            <a:noFill/>
            <a:extLst>
              <a:ext uri="{909E8E84-426E-40DD-AFC4-6F175D3DCCD1}">
                <a14:hiddenFill xmlns:a14="http://schemas.microsoft.com/office/drawing/2010/main">
                  <a:solidFill>
                    <a:srgbClr val="FFFFFF"/>
                  </a:solidFill>
                </a14:hiddenFill>
              </a:ext>
            </a:extLst>
          </p:spPr>
        </p:pic>
        <p:pic>
          <p:nvPicPr>
            <p:cNvPr id="37" name="Imatge 36" descr="Image containing text, logo, font, graphics  Auto-generated description">
              <a:extLst>
                <a:ext uri="{FF2B5EF4-FFF2-40B4-BE49-F238E27FC236}">
                  <a16:creationId xmlns:a16="http://schemas.microsoft.com/office/drawing/2014/main" id="{507CE16C-57BD-CE17-2E53-0DB5884290AE}"/>
                </a:ext>
              </a:extLst>
            </p:cNvPr>
            <p:cNvPicPr>
              <a:picLocks noChangeAspect="1"/>
            </p:cNvPicPr>
            <p:nvPr/>
          </p:nvPicPr>
          <p:blipFill rotWithShape="1">
            <a:blip r:embed="rId27"/>
            <a:srcRect l="4704" t="37688" r="55102" b="38489"/>
            <a:stretch/>
          </p:blipFill>
          <p:spPr>
            <a:xfrm>
              <a:off x="6614937" y="4216198"/>
              <a:ext cx="1047209" cy="162000"/>
            </a:xfrm>
            <a:prstGeom prst="rect">
              <a:avLst/>
            </a:prstGeom>
          </p:spPr>
        </p:pic>
        <p:pic>
          <p:nvPicPr>
            <p:cNvPr id="82" name="Imatge 81" descr="Image containing font, black, screenshot  Auto-generated description">
              <a:extLst>
                <a:ext uri="{FF2B5EF4-FFF2-40B4-BE49-F238E27FC236}">
                  <a16:creationId xmlns:a16="http://schemas.microsoft.com/office/drawing/2014/main" id="{B931ED2D-7880-C28D-BDBA-15B3E43103DF}"/>
                </a:ext>
              </a:extLst>
            </p:cNvPr>
            <p:cNvPicPr>
              <a:picLocks noChangeAspect="1"/>
            </p:cNvPicPr>
            <p:nvPr/>
          </p:nvPicPr>
          <p:blipFill>
            <a:blip r:embed="rId40"/>
            <a:stretch>
              <a:fillRect/>
            </a:stretch>
          </p:blipFill>
          <p:spPr>
            <a:xfrm>
              <a:off x="7838557" y="4172464"/>
              <a:ext cx="773719" cy="252000"/>
            </a:xfrm>
            <a:prstGeom prst="rect">
              <a:avLst/>
            </a:prstGeom>
          </p:spPr>
        </p:pic>
      </p:grpSp>
      <p:sp>
        <p:nvSpPr>
          <p:cNvPr id="13" name="Rectangle: cantonades arrodonides 12">
            <a:extLst>
              <a:ext uri="{FF2B5EF4-FFF2-40B4-BE49-F238E27FC236}">
                <a16:creationId xmlns:a16="http://schemas.microsoft.com/office/drawing/2014/main" id="{4033D3BE-3CA4-BF82-A8F3-B4584B0B71A1}"/>
              </a:ext>
              <a:ext uri="{C183D7F6-B498-43B3-948B-1728B52AA6E4}">
                <adec:decorative xmlns:adec="http://schemas.microsoft.com/office/drawing/2017/decorative" xmlns="" val="1"/>
              </a:ext>
            </a:extLst>
          </p:cNvPr>
          <p:cNvSpPr/>
          <p:nvPr/>
        </p:nvSpPr>
        <p:spPr>
          <a:xfrm rot="10800000">
            <a:off x="6548022" y="4542609"/>
            <a:ext cx="2163015" cy="947032"/>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4" name="QuadreDeText 13">
            <a:extLst>
              <a:ext uri="{FF2B5EF4-FFF2-40B4-BE49-F238E27FC236}">
                <a16:creationId xmlns:a16="http://schemas.microsoft.com/office/drawing/2014/main" id="{B54ACB62-3DD9-EDA0-D316-013C3835F6A1}"/>
              </a:ext>
            </a:extLst>
          </p:cNvPr>
          <p:cNvSpPr txBox="1"/>
          <p:nvPr/>
        </p:nvSpPr>
        <p:spPr>
          <a:xfrm>
            <a:off x="6633546" y="4600626"/>
            <a:ext cx="1991973" cy="830997"/>
          </a:xfrm>
          <a:prstGeom prst="rect">
            <a:avLst/>
          </a:prstGeom>
          <a:noFill/>
        </p:spPr>
        <p:txBody>
          <a:bodyPr wrap="square" rtlCol="0">
            <a:spAutoFit/>
          </a:bodyPr>
          <a:lstStyle/>
          <a:p>
            <a:pPr algn="ctr"/>
            <a:r>
              <a:rPr lang="en-US" sz="1200" b="1">
                <a:solidFill>
                  <a:srgbClr val="4A00D0"/>
                </a:solidFill>
                <a:latin typeface="HelveticaNeueLT Std" panose="020B0604020202020204"/>
              </a:rPr>
              <a:t>20%</a:t>
            </a:r>
            <a:r>
              <a:rPr lang="en-US" sz="1200">
                <a:solidFill>
                  <a:schemeClr val="accent5">
                    <a:lumMod val="25000"/>
                  </a:schemeClr>
                </a:solidFill>
                <a:latin typeface="HelveticaNeueLT Std" panose="020B0604020202020204"/>
              </a:rPr>
              <a:t> of the total number of companies in Catalonia are publishers of video games</a:t>
            </a:r>
          </a:p>
        </p:txBody>
      </p:sp>
      <p:sp>
        <p:nvSpPr>
          <p:cNvPr id="7" name="Rectangle: cantonades arrodonides 6">
            <a:extLst>
              <a:ext uri="{FF2B5EF4-FFF2-40B4-BE49-F238E27FC236}">
                <a16:creationId xmlns:a16="http://schemas.microsoft.com/office/drawing/2014/main" id="{037E8511-E71F-1BF7-748B-EBDF372821EA}"/>
              </a:ext>
              <a:ext uri="{C183D7F6-B498-43B3-948B-1728B52AA6E4}">
                <adec:decorative xmlns:adec="http://schemas.microsoft.com/office/drawing/2017/decorative" xmlns="" val="1"/>
              </a:ext>
            </a:extLst>
          </p:cNvPr>
          <p:cNvSpPr/>
          <p:nvPr/>
        </p:nvSpPr>
        <p:spPr>
          <a:xfrm rot="10800000">
            <a:off x="9059475" y="1639962"/>
            <a:ext cx="2506583" cy="3979772"/>
          </a:xfrm>
          <a:prstGeom prst="roundRect">
            <a:avLst>
              <a:gd name="adj" fmla="val 5868"/>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1" name="Redondear rectángulo de esquina del mismo lado 21">
            <a:extLst>
              <a:ext uri="{FF2B5EF4-FFF2-40B4-BE49-F238E27FC236}">
                <a16:creationId xmlns:a16="http://schemas.microsoft.com/office/drawing/2014/main" id="{0D60A502-3448-10A6-7371-3E59F24B3F04}"/>
              </a:ext>
              <a:ext uri="{C183D7F6-B498-43B3-948B-1728B52AA6E4}">
                <adec:decorative xmlns:adec="http://schemas.microsoft.com/office/drawing/2017/decorative" xmlns="" val="1"/>
              </a:ext>
            </a:extLst>
          </p:cNvPr>
          <p:cNvSpPr/>
          <p:nvPr/>
        </p:nvSpPr>
        <p:spPr>
          <a:xfrm rot="16200000">
            <a:off x="10001285" y="21308"/>
            <a:ext cx="622967" cy="2506582"/>
          </a:xfrm>
          <a:prstGeom prst="round2SameRect">
            <a:avLst>
              <a:gd name="adj1" fmla="val 50000"/>
              <a:gd name="adj2" fmla="val 0"/>
            </a:avLst>
          </a:prstGeom>
          <a:gradFill>
            <a:gsLst>
              <a:gs pos="0">
                <a:srgbClr val="FF0000"/>
              </a:gs>
              <a:gs pos="80000">
                <a:srgbClr val="FF0000">
                  <a:lumMod val="100000"/>
                </a:srgb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Marcador de texto 14">
            <a:extLst>
              <a:ext uri="{FF2B5EF4-FFF2-40B4-BE49-F238E27FC236}">
                <a16:creationId xmlns:a16="http://schemas.microsoft.com/office/drawing/2014/main" id="{FCE9D275-8563-9CE4-B9EB-D15CA070554C}"/>
              </a:ext>
            </a:extLst>
          </p:cNvPr>
          <p:cNvSpPr txBox="1">
            <a:spLocks/>
          </p:cNvSpPr>
          <p:nvPr/>
        </p:nvSpPr>
        <p:spPr>
          <a:xfrm>
            <a:off x="9222093" y="1082287"/>
            <a:ext cx="1951452" cy="387798"/>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Tx/>
              <a:buNone/>
              <a:defRPr sz="1400" b="0" i="0" kern="1200">
                <a:solidFill>
                  <a:schemeClr val="bg1"/>
                </a:solidFill>
                <a:latin typeface="HelveticaNeueLT Std" panose="020B0604020202020204" pitchFamily="34" charset="77"/>
                <a:ea typeface="+mn-ea"/>
                <a:cs typeface="+mn-cs"/>
              </a:defRPr>
            </a:lvl1pPr>
            <a:lvl2pPr marL="0" indent="0" algn="l" defTabSz="914400" rtl="0" eaLnBrk="1" latinLnBrk="0" hangingPunct="1">
              <a:lnSpc>
                <a:spcPct val="90000"/>
              </a:lnSpc>
              <a:spcBef>
                <a:spcPts val="500"/>
              </a:spcBef>
              <a:buFontTx/>
              <a:buNone/>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Other video game companies</a:t>
            </a:r>
          </a:p>
        </p:txBody>
      </p:sp>
      <p:grpSp>
        <p:nvGrpSpPr>
          <p:cNvPr id="81" name="Agrupa 80" descr="Logos of other video game companies in Catalonia, including NeurekaLAB, Digital Coalition and Cookie Box.">
            <a:extLst>
              <a:ext uri="{FF2B5EF4-FFF2-40B4-BE49-F238E27FC236}">
                <a16:creationId xmlns:a16="http://schemas.microsoft.com/office/drawing/2014/main" id="{0DE9C75E-9F86-E182-A1DB-FE3527F7C323}"/>
              </a:ext>
            </a:extLst>
          </p:cNvPr>
          <p:cNvGrpSpPr/>
          <p:nvPr/>
        </p:nvGrpSpPr>
        <p:grpSpPr>
          <a:xfrm>
            <a:off x="9238375" y="1861101"/>
            <a:ext cx="2160526" cy="1106957"/>
            <a:chOff x="9238375" y="1861101"/>
            <a:chExt cx="2160526" cy="1106957"/>
          </a:xfrm>
        </p:grpSpPr>
        <p:pic>
          <p:nvPicPr>
            <p:cNvPr id="72" name="Picture 34" descr="DIGITAL COALITION - ENGLISH - Digital Coalition | Art Production">
              <a:extLst>
                <a:ext uri="{FF2B5EF4-FFF2-40B4-BE49-F238E27FC236}">
                  <a16:creationId xmlns:a16="http://schemas.microsoft.com/office/drawing/2014/main" id="{F4E82238-6467-C01B-5ACA-CEF6AE05EEF4}"/>
                </a:ext>
              </a:extLst>
            </p:cNvPr>
            <p:cNvPicPr>
              <a:picLocks noChangeAspect="1" noChangeArrowheads="1"/>
            </p:cNvPicPr>
            <p:nvPr/>
          </p:nvPicPr>
          <p:blipFill rotWithShape="1">
            <a:blip r:embed="rId44">
              <a:biLevel thresh="75000"/>
              <a:extLst>
                <a:ext uri="{BEBA8EAE-BF5A-486C-A8C5-ECC9F3942E4B}">
                  <a14:imgProps xmlns:a14="http://schemas.microsoft.com/office/drawing/2010/main">
                    <a14:imgLayer r:embed="rId45">
                      <a14:imgEffect>
                        <a14:brightnessContrast bright="-40000" contrast="-40000"/>
                      </a14:imgEffect>
                    </a14:imgLayer>
                  </a14:imgProps>
                </a:ext>
                <a:ext uri="{28A0092B-C50C-407E-A947-70E740481C1C}">
                  <a14:useLocalDpi xmlns:a14="http://schemas.microsoft.com/office/drawing/2010/main" val="0"/>
                </a:ext>
              </a:extLst>
            </a:blip>
            <a:srcRect l="5086" t="15211" r="9137" b="16051"/>
            <a:stretch/>
          </p:blipFill>
          <p:spPr bwMode="auto">
            <a:xfrm>
              <a:off x="10491331" y="1880310"/>
              <a:ext cx="907570" cy="28800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32" descr="VISYON-MEDIAPRO - Crunchbase Company Profile &amp; Funding">
              <a:extLst>
                <a:ext uri="{FF2B5EF4-FFF2-40B4-BE49-F238E27FC236}">
                  <a16:creationId xmlns:a16="http://schemas.microsoft.com/office/drawing/2014/main" id="{3EB012FF-A552-9423-7270-38D28E211822}"/>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0838257" y="2379103"/>
              <a:ext cx="504000" cy="50400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34" descr="Cookie Box - Leading European Gamification">
              <a:extLst>
                <a:ext uri="{FF2B5EF4-FFF2-40B4-BE49-F238E27FC236}">
                  <a16:creationId xmlns:a16="http://schemas.microsoft.com/office/drawing/2014/main" id="{2079BAE5-71C2-E4E2-F3F1-65D845A125AB}"/>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9298941" y="2716058"/>
              <a:ext cx="1413084" cy="25200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36" descr="NeurekaLAB">
              <a:extLst>
                <a:ext uri="{FF2B5EF4-FFF2-40B4-BE49-F238E27FC236}">
                  <a16:creationId xmlns:a16="http://schemas.microsoft.com/office/drawing/2014/main" id="{B59542FB-EAF4-976F-943C-56DD9D0B9168}"/>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9292530" y="2289989"/>
              <a:ext cx="1298028" cy="28800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38">
              <a:extLst>
                <a:ext uri="{FF2B5EF4-FFF2-40B4-BE49-F238E27FC236}">
                  <a16:creationId xmlns:a16="http://schemas.microsoft.com/office/drawing/2014/main" id="{82E3981D-9905-678A-4D4B-962358DF5D16}"/>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9238375" y="1861101"/>
              <a:ext cx="1158548" cy="324000"/>
            </a:xfrm>
            <a:prstGeom prst="rect">
              <a:avLst/>
            </a:prstGeom>
            <a:noFill/>
            <a:extLst>
              <a:ext uri="{909E8E84-426E-40DD-AFC4-6F175D3DCCD1}">
                <a14:hiddenFill xmlns:a14="http://schemas.microsoft.com/office/drawing/2010/main">
                  <a:solidFill>
                    <a:srgbClr val="FFFFFF"/>
                  </a:solidFill>
                </a14:hiddenFill>
              </a:ext>
            </a:extLst>
          </p:spPr>
        </p:pic>
      </p:grpSp>
      <p:sp>
        <p:nvSpPr>
          <p:cNvPr id="77" name="Rectangle: cantonades arrodonides 76">
            <a:extLst>
              <a:ext uri="{FF2B5EF4-FFF2-40B4-BE49-F238E27FC236}">
                <a16:creationId xmlns:a16="http://schemas.microsoft.com/office/drawing/2014/main" id="{5290F6D2-85C0-7885-A02A-5CF304724D5C}"/>
              </a:ext>
              <a:ext uri="{C183D7F6-B498-43B3-948B-1728B52AA6E4}">
                <adec:decorative xmlns:adec="http://schemas.microsoft.com/office/drawing/2017/decorative" xmlns="" val="1"/>
              </a:ext>
            </a:extLst>
          </p:cNvPr>
          <p:cNvSpPr/>
          <p:nvPr/>
        </p:nvSpPr>
        <p:spPr>
          <a:xfrm rot="10800000">
            <a:off x="9235886" y="3197707"/>
            <a:ext cx="2163015" cy="1238400"/>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78" name="QuadreDeText 77">
            <a:extLst>
              <a:ext uri="{FF2B5EF4-FFF2-40B4-BE49-F238E27FC236}">
                <a16:creationId xmlns:a16="http://schemas.microsoft.com/office/drawing/2014/main" id="{BCF648A6-AB0D-D40D-FF4C-421D5AA40263}"/>
              </a:ext>
            </a:extLst>
          </p:cNvPr>
          <p:cNvSpPr txBox="1"/>
          <p:nvPr/>
        </p:nvSpPr>
        <p:spPr>
          <a:xfrm>
            <a:off x="9315197" y="3307483"/>
            <a:ext cx="1991973" cy="1015663"/>
          </a:xfrm>
          <a:prstGeom prst="rect">
            <a:avLst/>
          </a:prstGeom>
          <a:noFill/>
        </p:spPr>
        <p:txBody>
          <a:bodyPr wrap="square" rtlCol="0">
            <a:spAutoFit/>
          </a:bodyPr>
          <a:lstStyle/>
          <a:p>
            <a:pPr algn="ctr"/>
            <a:r>
              <a:rPr lang="en-US" sz="1200">
                <a:solidFill>
                  <a:schemeClr val="accent5">
                    <a:lumMod val="25000"/>
                  </a:schemeClr>
                </a:solidFill>
                <a:latin typeface="HelveticaNeueLT Std" panose="020B0604020202020204"/>
              </a:rPr>
              <a:t>Includes companies that create </a:t>
            </a:r>
            <a:r>
              <a:rPr lang="en-US" sz="1200" b="1">
                <a:solidFill>
                  <a:srgbClr val="4A00D0"/>
                </a:solidFill>
                <a:latin typeface="HelveticaNeueLT Std" panose="020B0604020202020204"/>
              </a:rPr>
              <a:t>art</a:t>
            </a:r>
            <a:r>
              <a:rPr lang="en-US" sz="1200">
                <a:solidFill>
                  <a:schemeClr val="accent5">
                    <a:lumMod val="25000"/>
                  </a:schemeClr>
                </a:solidFill>
                <a:latin typeface="HelveticaNeueLT Std" panose="020B0604020202020204"/>
              </a:rPr>
              <a:t> for video games, </a:t>
            </a:r>
            <a:r>
              <a:rPr lang="en-US" sz="1200" b="1">
                <a:solidFill>
                  <a:srgbClr val="4A00D0"/>
                </a:solidFill>
                <a:latin typeface="HelveticaNeueLT Std" panose="020B0604020202020204"/>
              </a:rPr>
              <a:t>immersive experiences</a:t>
            </a:r>
            <a:r>
              <a:rPr lang="en-US" sz="1200">
                <a:solidFill>
                  <a:srgbClr val="4A00D0"/>
                </a:solidFill>
                <a:latin typeface="HelveticaNeueLT Std" panose="020B0604020202020204"/>
              </a:rPr>
              <a:t> </a:t>
            </a:r>
            <a:r>
              <a:rPr lang="en-US" sz="1200">
                <a:solidFill>
                  <a:schemeClr val="accent5">
                    <a:lumMod val="25000"/>
                  </a:schemeClr>
                </a:solidFill>
                <a:latin typeface="HelveticaNeueLT Std" panose="020B0604020202020204"/>
              </a:rPr>
              <a:t>and </a:t>
            </a:r>
            <a:r>
              <a:rPr lang="en-US" sz="1200" b="1">
                <a:solidFill>
                  <a:srgbClr val="4A00D0"/>
                </a:solidFill>
                <a:latin typeface="HelveticaNeueLT Std" panose="020B0604020202020204"/>
              </a:rPr>
              <a:t>gamified solutions</a:t>
            </a:r>
            <a:r>
              <a:rPr lang="en-US" sz="1200">
                <a:solidFill>
                  <a:schemeClr val="accent5">
                    <a:lumMod val="25000"/>
                  </a:schemeClr>
                </a:solidFill>
                <a:latin typeface="HelveticaNeueLT Std" panose="020B0604020202020204"/>
              </a:rPr>
              <a:t>.</a:t>
            </a:r>
          </a:p>
        </p:txBody>
      </p:sp>
      <p:sp>
        <p:nvSpPr>
          <p:cNvPr id="15" name="Rectangle: cantonades arrodonides 14">
            <a:extLst>
              <a:ext uri="{FF2B5EF4-FFF2-40B4-BE49-F238E27FC236}">
                <a16:creationId xmlns:a16="http://schemas.microsoft.com/office/drawing/2014/main" id="{DBA09355-2D47-7AD2-6434-572156775741}"/>
              </a:ext>
              <a:ext uri="{C183D7F6-B498-43B3-948B-1728B52AA6E4}">
                <adec:decorative xmlns:adec="http://schemas.microsoft.com/office/drawing/2017/decorative" xmlns="" val="1"/>
              </a:ext>
            </a:extLst>
          </p:cNvPr>
          <p:cNvSpPr/>
          <p:nvPr/>
        </p:nvSpPr>
        <p:spPr>
          <a:xfrm rot="10800000">
            <a:off x="9235886" y="4542310"/>
            <a:ext cx="2163015" cy="947032"/>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6" name="QuadreDeText 15">
            <a:extLst>
              <a:ext uri="{FF2B5EF4-FFF2-40B4-BE49-F238E27FC236}">
                <a16:creationId xmlns:a16="http://schemas.microsoft.com/office/drawing/2014/main" id="{F92EB7A2-F1C9-765E-9FCA-2C156A24F77D}"/>
              </a:ext>
            </a:extLst>
          </p:cNvPr>
          <p:cNvSpPr txBox="1"/>
          <p:nvPr/>
        </p:nvSpPr>
        <p:spPr>
          <a:xfrm>
            <a:off x="9321410" y="4600327"/>
            <a:ext cx="1991973" cy="830997"/>
          </a:xfrm>
          <a:prstGeom prst="rect">
            <a:avLst/>
          </a:prstGeom>
          <a:noFill/>
        </p:spPr>
        <p:txBody>
          <a:bodyPr wrap="square" rtlCol="0">
            <a:spAutoFit/>
          </a:bodyPr>
          <a:lstStyle/>
          <a:p>
            <a:pPr algn="ctr"/>
            <a:r>
              <a:rPr lang="en-US" sz="1200" b="1">
                <a:solidFill>
                  <a:srgbClr val="4A00D0"/>
                </a:solidFill>
                <a:latin typeface="HelveticaNeueLT Std" panose="020B0604020202020204"/>
              </a:rPr>
              <a:t>3%</a:t>
            </a:r>
            <a:r>
              <a:rPr lang="en-US" sz="1200">
                <a:solidFill>
                  <a:schemeClr val="accent5">
                    <a:lumMod val="25000"/>
                  </a:schemeClr>
                </a:solidFill>
                <a:latin typeface="HelveticaNeueLT Std" panose="020B0604020202020204"/>
              </a:rPr>
              <a:t> of the total number of companies in Catalonia are in this category </a:t>
            </a:r>
          </a:p>
        </p:txBody>
      </p:sp>
      <p:sp>
        <p:nvSpPr>
          <p:cNvPr id="4" name="CuadroTexto 32">
            <a:extLst>
              <a:ext uri="{FF2B5EF4-FFF2-40B4-BE49-F238E27FC236}">
                <a16:creationId xmlns:a16="http://schemas.microsoft.com/office/drawing/2014/main" id="{9653595A-9B97-AB14-D794-9D078AC70B5F}"/>
              </a:ext>
            </a:extLst>
          </p:cNvPr>
          <p:cNvSpPr txBox="1"/>
          <p:nvPr/>
        </p:nvSpPr>
        <p:spPr>
          <a:xfrm>
            <a:off x="630236" y="5737878"/>
            <a:ext cx="11009093" cy="461665"/>
          </a:xfrm>
          <a:prstGeom prst="rect">
            <a:avLst/>
          </a:prstGeom>
        </p:spPr>
        <p:txBody>
          <a:bodyPr wrap="square">
            <a:spAutoFit/>
          </a:bodyPr>
          <a:lstStyle>
            <a:defPPr>
              <a:defRPr lang="es-ES"/>
            </a:defPPr>
            <a:lvl1pPr algn="r">
              <a:defRPr sz="1200" b="1" i="1">
                <a:solidFill>
                  <a:srgbClr val="424242"/>
                </a:solidFill>
                <a:latin typeface="HelveticaNeueLT Std" panose="020B0604020202020204" pitchFamily="34" charset="0"/>
              </a:defRPr>
            </a:lvl1pPr>
          </a:lstStyle>
          <a:p>
            <a:r>
              <a:rPr lang="en-US">
                <a:solidFill>
                  <a:schemeClr val="accent5">
                    <a:lumMod val="25000"/>
                  </a:schemeClr>
                </a:solidFill>
              </a:rPr>
              <a:t>Note: </a:t>
            </a:r>
            <a:r>
              <a:rPr lang="en-US" b="0">
                <a:solidFill>
                  <a:schemeClr val="accent5">
                    <a:lumMod val="25000"/>
                  </a:schemeClr>
                </a:solidFill>
              </a:rPr>
              <a:t>Partial non-exhaustive profile. The companies may be both developers and publishers of video games</a:t>
            </a:r>
          </a:p>
          <a:p>
            <a:r>
              <a:rPr lang="en-US">
                <a:solidFill>
                  <a:schemeClr val="accent5">
                    <a:lumMod val="25000"/>
                  </a:schemeClr>
                </a:solidFill>
              </a:rPr>
              <a:t>Source: </a:t>
            </a:r>
            <a:r>
              <a:rPr lang="en-US" b="0">
                <a:solidFill>
                  <a:schemeClr val="accent5">
                    <a:lumMod val="25000"/>
                  </a:schemeClr>
                </a:solidFill>
              </a:rPr>
              <a:t>ACCIÓ</a:t>
            </a:r>
          </a:p>
        </p:txBody>
      </p:sp>
    </p:spTree>
    <p:extLst>
      <p:ext uri="{BB962C8B-B14F-4D97-AF65-F5344CB8AC3E}">
        <p14:creationId xmlns:p14="http://schemas.microsoft.com/office/powerpoint/2010/main" val="3906288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210184B5-C327-B912-AF95-CACDE8DEB41C}"/>
              </a:ext>
            </a:extLst>
          </p:cNvPr>
          <p:cNvSpPr>
            <a:spLocks noGrp="1"/>
          </p:cNvSpPr>
          <p:nvPr>
            <p:ph type="title"/>
          </p:nvPr>
        </p:nvSpPr>
        <p:spPr/>
        <p:txBody>
          <a:bodyPr/>
          <a:lstStyle/>
          <a:p>
            <a:r>
              <a:rPr lang="en-US" sz="2000"/>
              <a:t>Profile of the video game companies and studios in Catalonia (II)</a:t>
            </a:r>
          </a:p>
        </p:txBody>
      </p:sp>
      <p:sp>
        <p:nvSpPr>
          <p:cNvPr id="80" name="Rectangle: cantonades arrodonides 79">
            <a:extLst>
              <a:ext uri="{FF2B5EF4-FFF2-40B4-BE49-F238E27FC236}">
                <a16:creationId xmlns:a16="http://schemas.microsoft.com/office/drawing/2014/main" id="{49669F2D-6E99-FF67-90BA-47830E4101F8}"/>
              </a:ext>
              <a:ext uri="{C183D7F6-B498-43B3-948B-1728B52AA6E4}">
                <adec:decorative xmlns:adec="http://schemas.microsoft.com/office/drawing/2017/decorative" xmlns="" val="1"/>
              </a:ext>
            </a:extLst>
          </p:cNvPr>
          <p:cNvSpPr/>
          <p:nvPr/>
        </p:nvSpPr>
        <p:spPr>
          <a:xfrm rot="10800000">
            <a:off x="619977" y="963873"/>
            <a:ext cx="5400000" cy="1466906"/>
          </a:xfrm>
          <a:prstGeom prst="roundRect">
            <a:avLst>
              <a:gd name="adj" fmla="val 0"/>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81" name="Rectangle: cantonades arrodonides 80">
            <a:extLst>
              <a:ext uri="{FF2B5EF4-FFF2-40B4-BE49-F238E27FC236}">
                <a16:creationId xmlns:a16="http://schemas.microsoft.com/office/drawing/2014/main" id="{2FD21C38-CD6F-5951-1710-63403F3C844E}"/>
              </a:ext>
              <a:ext uri="{C183D7F6-B498-43B3-948B-1728B52AA6E4}">
                <adec:decorative xmlns:adec="http://schemas.microsoft.com/office/drawing/2017/decorative" xmlns="" val="1"/>
              </a:ext>
            </a:extLst>
          </p:cNvPr>
          <p:cNvSpPr/>
          <p:nvPr/>
        </p:nvSpPr>
        <p:spPr>
          <a:xfrm rot="10800000">
            <a:off x="619977" y="2548914"/>
            <a:ext cx="5400000" cy="1466906"/>
          </a:xfrm>
          <a:prstGeom prst="roundRect">
            <a:avLst>
              <a:gd name="adj" fmla="val 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82" name="Rectangle: cantonades arrodonides 81">
            <a:extLst>
              <a:ext uri="{FF2B5EF4-FFF2-40B4-BE49-F238E27FC236}">
                <a16:creationId xmlns:a16="http://schemas.microsoft.com/office/drawing/2014/main" id="{EF561618-2C61-7064-3CD7-E5C4A3DA76C2}"/>
              </a:ext>
              <a:ext uri="{C183D7F6-B498-43B3-948B-1728B52AA6E4}">
                <adec:decorative xmlns:adec="http://schemas.microsoft.com/office/drawing/2017/decorative" xmlns="" val="1"/>
              </a:ext>
            </a:extLst>
          </p:cNvPr>
          <p:cNvSpPr/>
          <p:nvPr/>
        </p:nvSpPr>
        <p:spPr>
          <a:xfrm rot="10800000">
            <a:off x="619976" y="4147131"/>
            <a:ext cx="5400000" cy="1466906"/>
          </a:xfrm>
          <a:prstGeom prst="roundRect">
            <a:avLst>
              <a:gd name="adj" fmla="val 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83" name="Redondear rectángulo de esquina del mismo lado 71">
            <a:extLst>
              <a:ext uri="{FF2B5EF4-FFF2-40B4-BE49-F238E27FC236}">
                <a16:creationId xmlns:a16="http://schemas.microsoft.com/office/drawing/2014/main" id="{8D44D62F-B8C8-1A2F-F6ED-53E86CD2687E}"/>
              </a:ext>
              <a:ext uri="{C183D7F6-B498-43B3-948B-1728B52AA6E4}">
                <adec:decorative xmlns:adec="http://schemas.microsoft.com/office/drawing/2017/decorative" xmlns="" val="1"/>
              </a:ext>
            </a:extLst>
          </p:cNvPr>
          <p:cNvSpPr/>
          <p:nvPr/>
        </p:nvSpPr>
        <p:spPr>
          <a:xfrm rot="16200000">
            <a:off x="965068" y="618778"/>
            <a:ext cx="1466907" cy="2157092"/>
          </a:xfrm>
          <a:prstGeom prst="round2SameRect">
            <a:avLst>
              <a:gd name="adj1" fmla="val 0"/>
              <a:gd name="adj2" fmla="val 50000"/>
            </a:avLst>
          </a:prstGeom>
          <a:blipFill dpi="0" rotWithShape="0">
            <a:blip r:embed="rId2"/>
            <a:srcRect/>
            <a:stretch>
              <a:fillRect l="-46196" t="-35713" r="-6616" b="-1066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4" name="Redondear rectángulo de esquina del mismo lado 71">
            <a:extLst>
              <a:ext uri="{FF2B5EF4-FFF2-40B4-BE49-F238E27FC236}">
                <a16:creationId xmlns:a16="http://schemas.microsoft.com/office/drawing/2014/main" id="{5365098D-88DC-538B-C81C-4BAC89AEF74D}"/>
              </a:ext>
              <a:ext uri="{C183D7F6-B498-43B3-948B-1728B52AA6E4}">
                <adec:decorative xmlns:adec="http://schemas.microsoft.com/office/drawing/2017/decorative" xmlns="" val="1"/>
              </a:ext>
            </a:extLst>
          </p:cNvPr>
          <p:cNvSpPr/>
          <p:nvPr/>
        </p:nvSpPr>
        <p:spPr>
          <a:xfrm rot="16200000">
            <a:off x="965070" y="2203822"/>
            <a:ext cx="1466907" cy="2157092"/>
          </a:xfrm>
          <a:prstGeom prst="round2SameRect">
            <a:avLst>
              <a:gd name="adj1" fmla="val 0"/>
              <a:gd name="adj2" fmla="val 50000"/>
            </a:avLst>
          </a:prstGeom>
          <a:blipFill dpi="0" rotWithShape="0">
            <a:blip r:embed="rId3"/>
            <a:srcRect/>
            <a:stretch>
              <a:fillRect l="-33185" t="-17540" r="-33185" b="-2007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5" name="Redondear rectángulo de esquina del mismo lado 71">
            <a:extLst>
              <a:ext uri="{FF2B5EF4-FFF2-40B4-BE49-F238E27FC236}">
                <a16:creationId xmlns:a16="http://schemas.microsoft.com/office/drawing/2014/main" id="{981D00B2-634E-1D1C-0ED7-435CE9C0D034}"/>
              </a:ext>
              <a:ext uri="{C183D7F6-B498-43B3-948B-1728B52AA6E4}">
                <adec:decorative xmlns:adec="http://schemas.microsoft.com/office/drawing/2017/decorative" xmlns="" val="1"/>
              </a:ext>
            </a:extLst>
          </p:cNvPr>
          <p:cNvSpPr/>
          <p:nvPr/>
        </p:nvSpPr>
        <p:spPr>
          <a:xfrm rot="16200000">
            <a:off x="965065" y="3798303"/>
            <a:ext cx="1466907" cy="2157092"/>
          </a:xfrm>
          <a:prstGeom prst="round2SameRect">
            <a:avLst>
              <a:gd name="adj1" fmla="val 0"/>
              <a:gd name="adj2" fmla="val 50000"/>
            </a:avLst>
          </a:prstGeom>
          <a:blipFill dpi="0" rotWithShape="0">
            <a:blip r:embed="rId4"/>
            <a:srcRect/>
            <a:stretch>
              <a:fillRect l="-16098" t="-25070" r="-16098" b="-447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 name="Redondear rectángulo de esquina del mismo lado 55">
            <a:extLst>
              <a:ext uri="{FF2B5EF4-FFF2-40B4-BE49-F238E27FC236}">
                <a16:creationId xmlns:a16="http://schemas.microsoft.com/office/drawing/2014/main" id="{C5669E34-CCDF-88C8-0580-A9488E770E33}"/>
              </a:ext>
              <a:ext uri="{C183D7F6-B498-43B3-948B-1728B52AA6E4}">
                <adec:decorative xmlns:adec="http://schemas.microsoft.com/office/drawing/2017/decorative" xmlns="" val="1"/>
              </a:ext>
            </a:extLst>
          </p:cNvPr>
          <p:cNvSpPr/>
          <p:nvPr/>
        </p:nvSpPr>
        <p:spPr>
          <a:xfrm rot="16200000">
            <a:off x="8417130" y="-846464"/>
            <a:ext cx="950400" cy="5353945"/>
          </a:xfrm>
          <a:prstGeom prst="round2SameRect">
            <a:avLst>
              <a:gd name="adj1" fmla="val 50000"/>
              <a:gd name="adj2" fmla="val 0"/>
            </a:avLst>
          </a:prstGeom>
          <a:noFill/>
          <a:ln w="31750">
            <a:gradFill>
              <a:gsLst>
                <a:gs pos="66000">
                  <a:srgbClr val="FF0000"/>
                </a:gs>
                <a:gs pos="0">
                  <a:srgbClr val="FF0000"/>
                </a:gs>
                <a:gs pos="96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7" name="Redondear rectángulo de esquina del mismo lado 55">
            <a:extLst>
              <a:ext uri="{FF2B5EF4-FFF2-40B4-BE49-F238E27FC236}">
                <a16:creationId xmlns:a16="http://schemas.microsoft.com/office/drawing/2014/main" id="{B83941F8-99AA-FE38-7EBD-2B923D479A63}"/>
              </a:ext>
              <a:ext uri="{C183D7F6-B498-43B3-948B-1728B52AA6E4}">
                <adec:decorative xmlns:adec="http://schemas.microsoft.com/office/drawing/2017/decorative" xmlns="" val="1"/>
              </a:ext>
            </a:extLst>
          </p:cNvPr>
          <p:cNvSpPr/>
          <p:nvPr/>
        </p:nvSpPr>
        <p:spPr>
          <a:xfrm rot="16200000">
            <a:off x="8331611" y="2373247"/>
            <a:ext cx="1116000" cy="5353945"/>
          </a:xfrm>
          <a:prstGeom prst="round2SameRect">
            <a:avLst>
              <a:gd name="adj1" fmla="val 50000"/>
              <a:gd name="adj2" fmla="val 0"/>
            </a:avLst>
          </a:prstGeom>
          <a:noFill/>
          <a:ln w="31750">
            <a:gradFill>
              <a:gsLst>
                <a:gs pos="66000">
                  <a:srgbClr val="FF0000"/>
                </a:gs>
                <a:gs pos="0">
                  <a:srgbClr val="FF0000"/>
                </a:gs>
                <a:gs pos="96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9" name="Redondear rectángulo de esquina del mismo lado 55">
            <a:extLst>
              <a:ext uri="{FF2B5EF4-FFF2-40B4-BE49-F238E27FC236}">
                <a16:creationId xmlns:a16="http://schemas.microsoft.com/office/drawing/2014/main" id="{C7599087-47F0-4625-AD4C-B1B608D67253}"/>
              </a:ext>
              <a:ext uri="{C183D7F6-B498-43B3-948B-1728B52AA6E4}">
                <adec:decorative xmlns:adec="http://schemas.microsoft.com/office/drawing/2017/decorative" xmlns="" val="1"/>
              </a:ext>
            </a:extLst>
          </p:cNvPr>
          <p:cNvSpPr/>
          <p:nvPr/>
        </p:nvSpPr>
        <p:spPr>
          <a:xfrm rot="16200000">
            <a:off x="8334331" y="722971"/>
            <a:ext cx="1116000" cy="5353945"/>
          </a:xfrm>
          <a:prstGeom prst="round2SameRect">
            <a:avLst>
              <a:gd name="adj1" fmla="val 50000"/>
              <a:gd name="adj2" fmla="val 0"/>
            </a:avLst>
          </a:prstGeom>
          <a:noFill/>
          <a:ln w="31750">
            <a:gradFill>
              <a:gsLst>
                <a:gs pos="66000">
                  <a:srgbClr val="FF0000"/>
                </a:gs>
                <a:gs pos="0">
                  <a:srgbClr val="FF0000"/>
                </a:gs>
                <a:gs pos="96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Redondear rectángulo de esquina del mismo lado 9">
            <a:extLst>
              <a:ext uri="{FF2B5EF4-FFF2-40B4-BE49-F238E27FC236}">
                <a16:creationId xmlns:a16="http://schemas.microsoft.com/office/drawing/2014/main" id="{85CD5FAD-1F34-28AE-4C8A-5352D55322F5}"/>
              </a:ext>
              <a:ext uri="{C183D7F6-B498-43B3-948B-1728B52AA6E4}">
                <adec:decorative xmlns:adec="http://schemas.microsoft.com/office/drawing/2017/decorative" xmlns="" val="1"/>
              </a:ext>
            </a:extLst>
          </p:cNvPr>
          <p:cNvSpPr/>
          <p:nvPr/>
        </p:nvSpPr>
        <p:spPr>
          <a:xfrm rot="16200000">
            <a:off x="9003621" y="-1198487"/>
            <a:ext cx="406000" cy="4725373"/>
          </a:xfrm>
          <a:prstGeom prst="round2SameRect">
            <a:avLst>
              <a:gd name="adj1" fmla="val 50000"/>
              <a:gd name="adj2" fmla="val 0"/>
            </a:avLst>
          </a:prstGeom>
          <a:gradFill>
            <a:gsLst>
              <a:gs pos="0">
                <a:srgbClr val="FF0000"/>
              </a:gs>
              <a:gs pos="73000">
                <a:srgbClr val="FF0000">
                  <a:lumMod val="100000"/>
                </a:srgb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Redondear rectángulo de esquina del mismo lado 9">
            <a:extLst>
              <a:ext uri="{FF2B5EF4-FFF2-40B4-BE49-F238E27FC236}">
                <a16:creationId xmlns:a16="http://schemas.microsoft.com/office/drawing/2014/main" id="{74ADD715-430F-D67E-3E73-8BD0CCB017D1}"/>
              </a:ext>
              <a:ext uri="{C183D7F6-B498-43B3-948B-1728B52AA6E4}">
                <adec:decorative xmlns:adec="http://schemas.microsoft.com/office/drawing/2017/decorative" xmlns="" val="1"/>
              </a:ext>
            </a:extLst>
          </p:cNvPr>
          <p:cNvSpPr/>
          <p:nvPr/>
        </p:nvSpPr>
        <p:spPr>
          <a:xfrm rot="16200000">
            <a:off x="9006341" y="290043"/>
            <a:ext cx="406000" cy="4725373"/>
          </a:xfrm>
          <a:prstGeom prst="round2SameRect">
            <a:avLst>
              <a:gd name="adj1" fmla="val 50000"/>
              <a:gd name="adj2" fmla="val 0"/>
            </a:avLst>
          </a:prstGeom>
          <a:gradFill>
            <a:gsLst>
              <a:gs pos="0">
                <a:srgbClr val="FF0000"/>
              </a:gs>
              <a:gs pos="73000">
                <a:srgbClr val="FF0000">
                  <a:lumMod val="100000"/>
                </a:srgb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3" name="Redondear rectángulo de esquina del mismo lado 9">
            <a:extLst>
              <a:ext uri="{FF2B5EF4-FFF2-40B4-BE49-F238E27FC236}">
                <a16:creationId xmlns:a16="http://schemas.microsoft.com/office/drawing/2014/main" id="{FCDC7469-FA91-EA04-7210-486318A8BA9B}"/>
              </a:ext>
              <a:ext uri="{C183D7F6-B498-43B3-948B-1728B52AA6E4}">
                <adec:decorative xmlns:adec="http://schemas.microsoft.com/office/drawing/2017/decorative" xmlns="" val="1"/>
              </a:ext>
            </a:extLst>
          </p:cNvPr>
          <p:cNvSpPr/>
          <p:nvPr/>
        </p:nvSpPr>
        <p:spPr>
          <a:xfrm rot="16200000">
            <a:off x="8998177" y="1941776"/>
            <a:ext cx="406000" cy="4725373"/>
          </a:xfrm>
          <a:prstGeom prst="round2SameRect">
            <a:avLst>
              <a:gd name="adj1" fmla="val 50000"/>
              <a:gd name="adj2" fmla="val 0"/>
            </a:avLst>
          </a:prstGeom>
          <a:gradFill>
            <a:gsLst>
              <a:gs pos="0">
                <a:srgbClr val="FF0000"/>
              </a:gs>
              <a:gs pos="73000">
                <a:srgbClr val="FF0000">
                  <a:lumMod val="100000"/>
                </a:srgb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7" name="QuadreDeText 86">
            <a:extLst>
              <a:ext uri="{FF2B5EF4-FFF2-40B4-BE49-F238E27FC236}">
                <a16:creationId xmlns:a16="http://schemas.microsoft.com/office/drawing/2014/main" id="{9F413097-A728-0FEE-2313-3E4685B375DE}"/>
              </a:ext>
            </a:extLst>
          </p:cNvPr>
          <p:cNvSpPr txBox="1"/>
          <p:nvPr/>
        </p:nvSpPr>
        <p:spPr>
          <a:xfrm>
            <a:off x="2876063" y="1051935"/>
            <a:ext cx="3044918" cy="461665"/>
          </a:xfrm>
          <a:prstGeom prst="rect">
            <a:avLst/>
          </a:prstGeom>
          <a:noFill/>
        </p:spPr>
        <p:txBody>
          <a:bodyPr wrap="square" rtlCol="0">
            <a:spAutoFit/>
          </a:bodyPr>
          <a:lstStyle/>
          <a:p>
            <a:pPr algn="ctr"/>
            <a:r>
              <a:rPr lang="en-US" sz="1200" b="1">
                <a:solidFill>
                  <a:srgbClr val="4A00D0"/>
                </a:solidFill>
                <a:latin typeface="HelveticaNeueLT Std" panose="020B0604020202020204"/>
              </a:rPr>
              <a:t>14%</a:t>
            </a:r>
            <a:r>
              <a:rPr lang="en-US" sz="1200">
                <a:solidFill>
                  <a:schemeClr val="accent5">
                    <a:lumMod val="25000"/>
                  </a:schemeClr>
                </a:solidFill>
                <a:latin typeface="HelveticaNeueLT Std" panose="020B0604020202020204"/>
              </a:rPr>
              <a:t> of the total number of companies and studios in Catalonia are </a:t>
            </a:r>
            <a:r>
              <a:rPr lang="en-US" sz="1200" b="1">
                <a:solidFill>
                  <a:srgbClr val="4A00D0"/>
                </a:solidFill>
                <a:latin typeface="HelveticaNeueLT Std" panose="020B0604020202020204"/>
              </a:rPr>
              <a:t>startups</a:t>
            </a:r>
          </a:p>
        </p:txBody>
      </p:sp>
      <p:grpSp>
        <p:nvGrpSpPr>
          <p:cNvPr id="20" name="Agrupa 19" descr="Logos of the main video game startups in Catalonia, including Tangelo Games.">
            <a:extLst>
              <a:ext uri="{FF2B5EF4-FFF2-40B4-BE49-F238E27FC236}">
                <a16:creationId xmlns:a16="http://schemas.microsoft.com/office/drawing/2014/main" id="{662DD906-FBA3-7EEA-0431-14F0B62129F8}"/>
              </a:ext>
            </a:extLst>
          </p:cNvPr>
          <p:cNvGrpSpPr/>
          <p:nvPr/>
        </p:nvGrpSpPr>
        <p:grpSpPr>
          <a:xfrm>
            <a:off x="2975170" y="1564612"/>
            <a:ext cx="2813705" cy="680479"/>
            <a:chOff x="2975170" y="1564612"/>
            <a:chExt cx="2813705" cy="680479"/>
          </a:xfrm>
        </p:grpSpPr>
        <p:pic>
          <p:nvPicPr>
            <p:cNvPr id="3" name="Gràfic 2">
              <a:extLst>
                <a:ext uri="{FF2B5EF4-FFF2-40B4-BE49-F238E27FC236}">
                  <a16:creationId xmlns:a16="http://schemas.microsoft.com/office/drawing/2014/main" id="{F2E879F5-F26A-EF3D-1909-BDD647FD878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557990" y="1564612"/>
              <a:ext cx="1651941" cy="324000"/>
            </a:xfrm>
            <a:prstGeom prst="rect">
              <a:avLst/>
            </a:prstGeom>
          </p:spPr>
        </p:pic>
        <p:pic>
          <p:nvPicPr>
            <p:cNvPr id="6" name="Picture 24" descr="JanduSoft S.L.">
              <a:extLst>
                <a:ext uri="{FF2B5EF4-FFF2-40B4-BE49-F238E27FC236}">
                  <a16:creationId xmlns:a16="http://schemas.microsoft.com/office/drawing/2014/main" id="{E19ADEBC-F2D0-6093-7ED7-3BF3C37A13D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2578" b="13702"/>
            <a:stretch/>
          </p:blipFill>
          <p:spPr bwMode="auto">
            <a:xfrm>
              <a:off x="2975170" y="1957091"/>
              <a:ext cx="1370764" cy="2880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tge 6" descr="Image containing font, graphics, text, screenshot  Auto-generated description">
              <a:extLst>
                <a:ext uri="{FF2B5EF4-FFF2-40B4-BE49-F238E27FC236}">
                  <a16:creationId xmlns:a16="http://schemas.microsoft.com/office/drawing/2014/main" id="{64C06AD0-1B71-C280-4B0E-490C926C2649}"/>
                </a:ext>
              </a:extLst>
            </p:cNvPr>
            <p:cNvPicPr>
              <a:picLocks noChangeAspect="1"/>
            </p:cNvPicPr>
            <p:nvPr/>
          </p:nvPicPr>
          <p:blipFill rotWithShape="1">
            <a:blip r:embed="rId8"/>
            <a:srcRect t="19979" b="18982"/>
            <a:stretch/>
          </p:blipFill>
          <p:spPr>
            <a:xfrm>
              <a:off x="4566511" y="1957091"/>
              <a:ext cx="1222364" cy="288000"/>
            </a:xfrm>
            <a:prstGeom prst="rect">
              <a:avLst/>
            </a:prstGeom>
          </p:spPr>
        </p:pic>
      </p:grpSp>
      <p:sp>
        <p:nvSpPr>
          <p:cNvPr id="90" name="QuadreDeText 89">
            <a:extLst>
              <a:ext uri="{FF2B5EF4-FFF2-40B4-BE49-F238E27FC236}">
                <a16:creationId xmlns:a16="http://schemas.microsoft.com/office/drawing/2014/main" id="{B8C675FE-6E72-CB9F-86DD-E52DCEE0719A}"/>
              </a:ext>
            </a:extLst>
          </p:cNvPr>
          <p:cNvSpPr txBox="1"/>
          <p:nvPr/>
        </p:nvSpPr>
        <p:spPr>
          <a:xfrm>
            <a:off x="2876061" y="2646415"/>
            <a:ext cx="3044918" cy="646331"/>
          </a:xfrm>
          <a:prstGeom prst="rect">
            <a:avLst/>
          </a:prstGeom>
          <a:noFill/>
        </p:spPr>
        <p:txBody>
          <a:bodyPr wrap="square" rtlCol="0">
            <a:spAutoFit/>
          </a:bodyPr>
          <a:lstStyle/>
          <a:p>
            <a:pPr algn="ctr"/>
            <a:r>
              <a:rPr lang="en-US" sz="1200" b="1">
                <a:solidFill>
                  <a:srgbClr val="4A00D0"/>
                </a:solidFill>
                <a:latin typeface="HelveticaNeueLT Std" panose="020B0604020202020204"/>
              </a:rPr>
              <a:t>13%</a:t>
            </a:r>
            <a:r>
              <a:rPr lang="en-US" sz="1200">
                <a:solidFill>
                  <a:schemeClr val="accent5">
                    <a:lumMod val="25000"/>
                  </a:schemeClr>
                </a:solidFill>
                <a:latin typeface="HelveticaNeueLT Std" panose="020B0604020202020204"/>
              </a:rPr>
              <a:t> of the total number of companies and studios in Catalonia are </a:t>
            </a:r>
            <a:r>
              <a:rPr lang="en-US" sz="1200" b="1">
                <a:solidFill>
                  <a:srgbClr val="4A00D0"/>
                </a:solidFill>
                <a:latin typeface="HelveticaNeueLT Std" panose="020B0604020202020204"/>
              </a:rPr>
              <a:t>subsidiaries of foreign companies</a:t>
            </a:r>
          </a:p>
        </p:txBody>
      </p:sp>
      <p:grpSp>
        <p:nvGrpSpPr>
          <p:cNvPr id="25" name="Agrupa 24" descr="Logos of the main subsidiaries of foreign video game companies in Catalonia, including Socialpoint.">
            <a:extLst>
              <a:ext uri="{FF2B5EF4-FFF2-40B4-BE49-F238E27FC236}">
                <a16:creationId xmlns:a16="http://schemas.microsoft.com/office/drawing/2014/main" id="{95CA2C37-33CE-604F-18C7-54A04BAD771D}"/>
              </a:ext>
            </a:extLst>
          </p:cNvPr>
          <p:cNvGrpSpPr/>
          <p:nvPr/>
        </p:nvGrpSpPr>
        <p:grpSpPr>
          <a:xfrm>
            <a:off x="2990935" y="3289588"/>
            <a:ext cx="2847200" cy="591767"/>
            <a:chOff x="2990935" y="3289588"/>
            <a:chExt cx="2847200" cy="591767"/>
          </a:xfrm>
        </p:grpSpPr>
        <p:pic>
          <p:nvPicPr>
            <p:cNvPr id="8" name="Picture 28" descr="King (company) - Wikipedia">
              <a:extLst>
                <a:ext uri="{FF2B5EF4-FFF2-40B4-BE49-F238E27FC236}">
                  <a16:creationId xmlns:a16="http://schemas.microsoft.com/office/drawing/2014/main" id="{A888D212-665C-255D-EF07-DA17D11F3A1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50942" y="3372342"/>
              <a:ext cx="638521" cy="432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8323BD66-B0FD-E47D-5CA9-5DD48DE1F9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0935" y="3289588"/>
              <a:ext cx="1245406" cy="252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Scopely - Gematsu">
              <a:extLst>
                <a:ext uri="{FF2B5EF4-FFF2-40B4-BE49-F238E27FC236}">
                  <a16:creationId xmlns:a16="http://schemas.microsoft.com/office/drawing/2014/main" id="{E8B9814A-4BDF-B149-2DBF-669508462B3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223" t="7420" r="4524" b="7952"/>
            <a:stretch/>
          </p:blipFill>
          <p:spPr bwMode="auto">
            <a:xfrm>
              <a:off x="5083027" y="3372342"/>
              <a:ext cx="755108" cy="43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437AF8D0-D902-5CDB-402B-BB080528B08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90935" y="3629355"/>
              <a:ext cx="1263290" cy="252000"/>
            </a:xfrm>
            <a:prstGeom prst="rect">
              <a:avLst/>
            </a:prstGeom>
            <a:noFill/>
            <a:extLst>
              <a:ext uri="{909E8E84-426E-40DD-AFC4-6F175D3DCCD1}">
                <a14:hiddenFill xmlns:a14="http://schemas.microsoft.com/office/drawing/2010/main">
                  <a:solidFill>
                    <a:srgbClr val="FFFFFF"/>
                  </a:solidFill>
                </a14:hiddenFill>
              </a:ext>
            </a:extLst>
          </p:spPr>
        </p:pic>
      </p:grpSp>
      <p:sp>
        <p:nvSpPr>
          <p:cNvPr id="92" name="QuadreDeText 91">
            <a:extLst>
              <a:ext uri="{FF2B5EF4-FFF2-40B4-BE49-F238E27FC236}">
                <a16:creationId xmlns:a16="http://schemas.microsoft.com/office/drawing/2014/main" id="{E525C8F4-8244-F620-419A-280D157AAD56}"/>
              </a:ext>
            </a:extLst>
          </p:cNvPr>
          <p:cNvSpPr txBox="1"/>
          <p:nvPr/>
        </p:nvSpPr>
        <p:spPr>
          <a:xfrm>
            <a:off x="2876061" y="4235194"/>
            <a:ext cx="3044918" cy="461665"/>
          </a:xfrm>
          <a:prstGeom prst="rect">
            <a:avLst/>
          </a:prstGeom>
          <a:noFill/>
        </p:spPr>
        <p:txBody>
          <a:bodyPr wrap="square" rtlCol="0">
            <a:spAutoFit/>
          </a:bodyPr>
          <a:lstStyle/>
          <a:p>
            <a:pPr algn="ctr"/>
            <a:r>
              <a:rPr lang="en-US" sz="1200" b="1">
                <a:solidFill>
                  <a:srgbClr val="4A00D0"/>
                </a:solidFill>
                <a:latin typeface="HelveticaNeueLT Std" panose="020B0604020202020204"/>
              </a:rPr>
              <a:t>12%</a:t>
            </a:r>
            <a:r>
              <a:rPr lang="en-US" sz="1200">
                <a:solidFill>
                  <a:schemeClr val="accent5">
                    <a:lumMod val="25000"/>
                  </a:schemeClr>
                </a:solidFill>
                <a:latin typeface="HelveticaNeueLT Std" panose="020B0604020202020204"/>
              </a:rPr>
              <a:t> of the total number of companies and studios in Catalonia are </a:t>
            </a:r>
            <a:r>
              <a:rPr lang="en-US" sz="1200" b="1">
                <a:solidFill>
                  <a:srgbClr val="4A00D0"/>
                </a:solidFill>
                <a:latin typeface="HelveticaNeueLT Std" panose="020B0604020202020204"/>
              </a:rPr>
              <a:t>regular exporters</a:t>
            </a:r>
          </a:p>
        </p:txBody>
      </p:sp>
      <p:grpSp>
        <p:nvGrpSpPr>
          <p:cNvPr id="26" name="Agrupa 25" descr="Logos of the main companies regularly exporting video games in Catalonia, including Zitro.">
            <a:extLst>
              <a:ext uri="{FF2B5EF4-FFF2-40B4-BE49-F238E27FC236}">
                <a16:creationId xmlns:a16="http://schemas.microsoft.com/office/drawing/2014/main" id="{E1EE96DC-FFCB-AE9D-DC1D-30EA96631DA0}"/>
              </a:ext>
            </a:extLst>
          </p:cNvPr>
          <p:cNvGrpSpPr/>
          <p:nvPr/>
        </p:nvGrpSpPr>
        <p:grpSpPr>
          <a:xfrm>
            <a:off x="3003128" y="4823397"/>
            <a:ext cx="2828701" cy="599048"/>
            <a:chOff x="3003128" y="4823397"/>
            <a:chExt cx="2828701" cy="599048"/>
          </a:xfrm>
        </p:grpSpPr>
        <p:pic>
          <p:nvPicPr>
            <p:cNvPr id="13" name="Picture 28" descr="King (company) - Wikipedia">
              <a:extLst>
                <a:ext uri="{FF2B5EF4-FFF2-40B4-BE49-F238E27FC236}">
                  <a16:creationId xmlns:a16="http://schemas.microsoft.com/office/drawing/2014/main" id="{F979402D-1143-A813-3051-779BA278FA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44636" y="4906151"/>
              <a:ext cx="638521" cy="432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7D5C65A9-8AFD-2575-B11B-8AAC77D4204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06319" y="4823397"/>
              <a:ext cx="1245406" cy="252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Scopely - Gematsu">
              <a:extLst>
                <a:ext uri="{FF2B5EF4-FFF2-40B4-BE49-F238E27FC236}">
                  <a16:creationId xmlns:a16="http://schemas.microsoft.com/office/drawing/2014/main" id="{CE2DE7A7-F6AC-4A9D-D417-B9C510907ED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223" t="7420" r="4524" b="7952"/>
            <a:stretch/>
          </p:blipFill>
          <p:spPr bwMode="auto">
            <a:xfrm>
              <a:off x="5076721" y="4906151"/>
              <a:ext cx="755108" cy="432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Home - Zitrogames">
              <a:extLst>
                <a:ext uri="{FF2B5EF4-FFF2-40B4-BE49-F238E27FC236}">
                  <a16:creationId xmlns:a16="http://schemas.microsoft.com/office/drawing/2014/main" id="{E433EB2E-57AD-823C-6528-3B4B5C7F5C4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03128" y="5206445"/>
              <a:ext cx="1252127" cy="2160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Marcador de texto 14">
            <a:extLst>
              <a:ext uri="{FF2B5EF4-FFF2-40B4-BE49-F238E27FC236}">
                <a16:creationId xmlns:a16="http://schemas.microsoft.com/office/drawing/2014/main" id="{FBCC3A46-C7D3-7FDD-100E-99AB5C381C0C}"/>
              </a:ext>
            </a:extLst>
          </p:cNvPr>
          <p:cNvSpPr txBox="1">
            <a:spLocks/>
          </p:cNvSpPr>
          <p:nvPr/>
        </p:nvSpPr>
        <p:spPr>
          <a:xfrm>
            <a:off x="6962101" y="1059881"/>
            <a:ext cx="3427522" cy="193899"/>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Tx/>
              <a:buNone/>
              <a:defRPr sz="1400" b="0" i="0" kern="1200">
                <a:solidFill>
                  <a:schemeClr val="bg1"/>
                </a:solidFill>
                <a:latin typeface="HelveticaNeueLT Std" panose="020B0604020202020204" pitchFamily="34" charset="77"/>
                <a:ea typeface="+mn-ea"/>
                <a:cs typeface="+mn-cs"/>
              </a:defRPr>
            </a:lvl1pPr>
            <a:lvl2pPr marL="0" indent="0" algn="l" defTabSz="914400" rtl="0" eaLnBrk="1" latinLnBrk="0" hangingPunct="1">
              <a:lnSpc>
                <a:spcPct val="90000"/>
              </a:lnSpc>
              <a:spcBef>
                <a:spcPts val="500"/>
              </a:spcBef>
              <a:buFontTx/>
              <a:buNone/>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By counties</a:t>
            </a:r>
          </a:p>
        </p:txBody>
      </p:sp>
      <p:sp>
        <p:nvSpPr>
          <p:cNvPr id="19" name="Marcador de texto 14">
            <a:extLst>
              <a:ext uri="{FF2B5EF4-FFF2-40B4-BE49-F238E27FC236}">
                <a16:creationId xmlns:a16="http://schemas.microsoft.com/office/drawing/2014/main" id="{EC20588C-41B3-EB09-46DB-5059B061FDAB}"/>
              </a:ext>
            </a:extLst>
          </p:cNvPr>
          <p:cNvSpPr txBox="1">
            <a:spLocks/>
          </p:cNvSpPr>
          <p:nvPr/>
        </p:nvSpPr>
        <p:spPr>
          <a:xfrm>
            <a:off x="6646322" y="1498083"/>
            <a:ext cx="4247554" cy="664797"/>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Tx/>
              <a:buNone/>
              <a:defRPr sz="1400" b="0" i="0" kern="1200">
                <a:solidFill>
                  <a:srgbClr val="FF0000"/>
                </a:solidFill>
                <a:latin typeface="HelveticaNeueLT Std Lt" panose="020B0604020202020204" pitchFamily="34" charset="77"/>
                <a:ea typeface="+mn-ea"/>
                <a:cs typeface="+mn-cs"/>
              </a:defRPr>
            </a:lvl1pPr>
            <a:lvl2pPr marL="0" indent="0" algn="l" defTabSz="914400" rtl="0" eaLnBrk="1" latinLnBrk="0" hangingPunct="1">
              <a:lnSpc>
                <a:spcPct val="90000"/>
              </a:lnSpc>
              <a:spcBef>
                <a:spcPts val="500"/>
              </a:spcBef>
              <a:buFontTx/>
              <a:buNone/>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solidFill>
                  <a:schemeClr val="accent5">
                    <a:lumMod val="25000"/>
                  </a:schemeClr>
                </a:solidFill>
              </a:rPr>
              <a:t>The main counties by number of video game companies and studios are </a:t>
            </a:r>
            <a:r>
              <a:rPr lang="en-US" sz="1200"/>
              <a:t>El Barcelonès</a:t>
            </a:r>
            <a:r>
              <a:rPr lang="en-US" sz="1200">
                <a:solidFill>
                  <a:schemeClr val="accent5">
                    <a:lumMod val="25000"/>
                  </a:schemeClr>
                </a:solidFill>
              </a:rPr>
              <a:t> (64%), </a:t>
            </a:r>
            <a:r>
              <a:rPr lang="en-US" sz="1200"/>
              <a:t>El Vallès Occidental </a:t>
            </a:r>
            <a:r>
              <a:rPr lang="en-US" sz="1200">
                <a:solidFill>
                  <a:schemeClr val="accent5">
                    <a:lumMod val="25000"/>
                  </a:schemeClr>
                </a:solidFill>
              </a:rPr>
              <a:t>(9%) and </a:t>
            </a:r>
            <a:r>
              <a:rPr lang="en-US" sz="1200"/>
              <a:t>El Baix Llobregat </a:t>
            </a:r>
            <a:r>
              <a:rPr lang="en-US" sz="1200">
                <a:solidFill>
                  <a:schemeClr val="accent5">
                    <a:lumMod val="25000"/>
                  </a:schemeClr>
                </a:solidFill>
              </a:rPr>
              <a:t>(8%). The remaining counties display percentages below 5%.</a:t>
            </a:r>
          </a:p>
        </p:txBody>
      </p:sp>
      <p:sp>
        <p:nvSpPr>
          <p:cNvPr id="22" name="Marcador de texto 14">
            <a:extLst>
              <a:ext uri="{FF2B5EF4-FFF2-40B4-BE49-F238E27FC236}">
                <a16:creationId xmlns:a16="http://schemas.microsoft.com/office/drawing/2014/main" id="{CF40892F-A533-C53D-E1ED-1745C1BDD54F}"/>
              </a:ext>
            </a:extLst>
          </p:cNvPr>
          <p:cNvSpPr txBox="1">
            <a:spLocks/>
          </p:cNvSpPr>
          <p:nvPr/>
        </p:nvSpPr>
        <p:spPr>
          <a:xfrm>
            <a:off x="6964821" y="2553408"/>
            <a:ext cx="3427522" cy="193899"/>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Tx/>
              <a:buNone/>
              <a:defRPr sz="1400" b="0" i="0" kern="1200">
                <a:solidFill>
                  <a:schemeClr val="bg1"/>
                </a:solidFill>
                <a:latin typeface="HelveticaNeueLT Std" panose="020B0604020202020204" pitchFamily="34" charset="77"/>
                <a:ea typeface="+mn-ea"/>
                <a:cs typeface="+mn-cs"/>
              </a:defRPr>
            </a:lvl1pPr>
            <a:lvl2pPr marL="0" indent="0" algn="l" defTabSz="914400" rtl="0" eaLnBrk="1" latinLnBrk="0" hangingPunct="1">
              <a:lnSpc>
                <a:spcPct val="90000"/>
              </a:lnSpc>
              <a:spcBef>
                <a:spcPts val="500"/>
              </a:spcBef>
              <a:buFontTx/>
              <a:buNone/>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By volume of turnover and workers</a:t>
            </a:r>
          </a:p>
        </p:txBody>
      </p:sp>
      <p:sp>
        <p:nvSpPr>
          <p:cNvPr id="40" name="Marcador de texto 14">
            <a:extLst>
              <a:ext uri="{FF2B5EF4-FFF2-40B4-BE49-F238E27FC236}">
                <a16:creationId xmlns:a16="http://schemas.microsoft.com/office/drawing/2014/main" id="{189144A4-AAFA-6914-1953-A745E09A2EC7}"/>
              </a:ext>
            </a:extLst>
          </p:cNvPr>
          <p:cNvSpPr txBox="1">
            <a:spLocks/>
          </p:cNvSpPr>
          <p:nvPr/>
        </p:nvSpPr>
        <p:spPr>
          <a:xfrm>
            <a:off x="6646319" y="2984392"/>
            <a:ext cx="4247554" cy="830997"/>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Tx/>
              <a:buNone/>
              <a:defRPr sz="1400" b="0" i="0" kern="1200">
                <a:solidFill>
                  <a:srgbClr val="FF0000"/>
                </a:solidFill>
                <a:latin typeface="HelveticaNeueLT Std Lt" panose="020B0604020202020204" pitchFamily="34" charset="77"/>
                <a:ea typeface="+mn-ea"/>
                <a:cs typeface="+mn-cs"/>
              </a:defRPr>
            </a:lvl1pPr>
            <a:lvl2pPr marL="0" indent="0" algn="l" defTabSz="914400" rtl="0" eaLnBrk="1" latinLnBrk="0" hangingPunct="1">
              <a:lnSpc>
                <a:spcPct val="90000"/>
              </a:lnSpc>
              <a:spcBef>
                <a:spcPts val="500"/>
              </a:spcBef>
              <a:buFontTx/>
              <a:buNone/>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solidFill>
                  <a:schemeClr val="accent5">
                    <a:lumMod val="25000"/>
                  </a:schemeClr>
                </a:solidFill>
              </a:rPr>
              <a:t>The trend is towards a </a:t>
            </a:r>
            <a:r>
              <a:rPr lang="en-US" sz="1200"/>
              <a:t>concentration of the turnover and workers in the largest companies</a:t>
            </a:r>
            <a:r>
              <a:rPr lang="en-US" sz="1200">
                <a:solidFill>
                  <a:schemeClr val="accent5">
                    <a:lumMod val="25000"/>
                  </a:schemeClr>
                </a:solidFill>
              </a:rPr>
              <a:t>; the studios that bill over €50 M per year (only 1%) account for 47% of the total billed in Catalonia, while the studios with over 50 workers employ 53% of the sector.</a:t>
            </a:r>
          </a:p>
        </p:txBody>
      </p:sp>
      <p:sp>
        <p:nvSpPr>
          <p:cNvPr id="24" name="Marcador de texto 14">
            <a:extLst>
              <a:ext uri="{FF2B5EF4-FFF2-40B4-BE49-F238E27FC236}">
                <a16:creationId xmlns:a16="http://schemas.microsoft.com/office/drawing/2014/main" id="{FE4A386D-4D46-F360-80AA-F4DE522E3436}"/>
              </a:ext>
            </a:extLst>
          </p:cNvPr>
          <p:cNvSpPr txBox="1">
            <a:spLocks/>
          </p:cNvSpPr>
          <p:nvPr/>
        </p:nvSpPr>
        <p:spPr>
          <a:xfrm>
            <a:off x="6956657" y="4205141"/>
            <a:ext cx="3427522" cy="193899"/>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Tx/>
              <a:buNone/>
              <a:defRPr sz="1400" b="0" i="0" kern="1200">
                <a:solidFill>
                  <a:schemeClr val="bg1"/>
                </a:solidFill>
                <a:latin typeface="HelveticaNeueLT Std" panose="020B0604020202020204" pitchFamily="34" charset="77"/>
                <a:ea typeface="+mn-ea"/>
                <a:cs typeface="+mn-cs"/>
              </a:defRPr>
            </a:lvl1pPr>
            <a:lvl2pPr marL="0" indent="0" algn="l" defTabSz="914400" rtl="0" eaLnBrk="1" latinLnBrk="0" hangingPunct="1">
              <a:lnSpc>
                <a:spcPct val="90000"/>
              </a:lnSpc>
              <a:spcBef>
                <a:spcPts val="500"/>
              </a:spcBef>
              <a:buFontTx/>
              <a:buNone/>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By experience</a:t>
            </a:r>
          </a:p>
        </p:txBody>
      </p:sp>
      <p:sp>
        <p:nvSpPr>
          <p:cNvPr id="38" name="Marcador de texto 14">
            <a:extLst>
              <a:ext uri="{FF2B5EF4-FFF2-40B4-BE49-F238E27FC236}">
                <a16:creationId xmlns:a16="http://schemas.microsoft.com/office/drawing/2014/main" id="{C55827CF-AD82-CB55-2CFC-F8A91D2154FA}"/>
              </a:ext>
            </a:extLst>
          </p:cNvPr>
          <p:cNvSpPr txBox="1">
            <a:spLocks/>
          </p:cNvSpPr>
          <p:nvPr/>
        </p:nvSpPr>
        <p:spPr>
          <a:xfrm>
            <a:off x="6643603" y="4634720"/>
            <a:ext cx="4496794" cy="830997"/>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Tx/>
              <a:buNone/>
              <a:defRPr sz="1400" b="0" i="0" kern="1200">
                <a:solidFill>
                  <a:srgbClr val="FF0000"/>
                </a:solidFill>
                <a:latin typeface="HelveticaNeueLT Std Lt" panose="020B0604020202020204" pitchFamily="34" charset="77"/>
                <a:ea typeface="+mn-ea"/>
                <a:cs typeface="+mn-cs"/>
              </a:defRPr>
            </a:lvl1pPr>
            <a:lvl2pPr marL="0" indent="0" algn="l" defTabSz="914400" rtl="0" eaLnBrk="1" latinLnBrk="0" hangingPunct="1">
              <a:lnSpc>
                <a:spcPct val="90000"/>
              </a:lnSpc>
              <a:spcBef>
                <a:spcPts val="500"/>
              </a:spcBef>
              <a:buFontTx/>
              <a:buNone/>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solidFill>
                  <a:schemeClr val="accent5">
                    <a:lumMod val="25000"/>
                  </a:schemeClr>
                </a:solidFill>
              </a:rPr>
              <a:t>A large number of the studios based in Catalonia are adult, with histories</a:t>
            </a:r>
            <a:r>
              <a:rPr lang="en-US" sz="1200"/>
              <a:t> ranging between 5 and 10 years </a:t>
            </a:r>
            <a:r>
              <a:rPr lang="en-US" sz="1200">
                <a:solidFill>
                  <a:schemeClr val="accent5">
                    <a:lumMod val="25000"/>
                  </a:schemeClr>
                </a:solidFill>
              </a:rPr>
              <a:t>(37%) or </a:t>
            </a:r>
            <a:r>
              <a:rPr lang="en-US" sz="1200"/>
              <a:t>exceeding 10 years </a:t>
            </a:r>
            <a:r>
              <a:rPr lang="en-US" sz="1200">
                <a:solidFill>
                  <a:schemeClr val="accent5">
                    <a:lumMod val="25000"/>
                  </a:schemeClr>
                </a:solidFill>
              </a:rPr>
              <a:t>(22%). However, the entrepreneurial component is important, given that 19% of the studios are less than two years old.</a:t>
            </a:r>
          </a:p>
        </p:txBody>
      </p:sp>
      <p:sp>
        <p:nvSpPr>
          <p:cNvPr id="4" name="CuadroTexto 32">
            <a:extLst>
              <a:ext uri="{FF2B5EF4-FFF2-40B4-BE49-F238E27FC236}">
                <a16:creationId xmlns:a16="http://schemas.microsoft.com/office/drawing/2014/main" id="{9653595A-9B97-AB14-D794-9D078AC70B5F}"/>
              </a:ext>
            </a:extLst>
          </p:cNvPr>
          <p:cNvSpPr txBox="1"/>
          <p:nvPr/>
        </p:nvSpPr>
        <p:spPr>
          <a:xfrm>
            <a:off x="630236" y="5737878"/>
            <a:ext cx="11009093" cy="461665"/>
          </a:xfrm>
          <a:prstGeom prst="rect">
            <a:avLst/>
          </a:prstGeom>
        </p:spPr>
        <p:txBody>
          <a:bodyPr wrap="square">
            <a:spAutoFit/>
          </a:bodyPr>
          <a:lstStyle>
            <a:defPPr>
              <a:defRPr lang="es-ES"/>
            </a:defPPr>
            <a:lvl1pPr algn="r">
              <a:defRPr sz="1200" b="1" i="1">
                <a:solidFill>
                  <a:srgbClr val="424242"/>
                </a:solidFill>
                <a:latin typeface="HelveticaNeueLT Std" panose="020B0604020202020204" pitchFamily="34" charset="0"/>
              </a:defRPr>
            </a:lvl1pPr>
          </a:lstStyle>
          <a:p>
            <a:r>
              <a:rPr lang="en-US">
                <a:solidFill>
                  <a:schemeClr val="accent5">
                    <a:lumMod val="25000"/>
                  </a:schemeClr>
                </a:solidFill>
              </a:rPr>
              <a:t>Note: </a:t>
            </a:r>
            <a:r>
              <a:rPr lang="en-US" b="0">
                <a:solidFill>
                  <a:schemeClr val="accent5">
                    <a:lumMod val="25000"/>
                  </a:schemeClr>
                </a:solidFill>
              </a:rPr>
              <a:t>Partial non-exhaustive profile</a:t>
            </a:r>
          </a:p>
          <a:p>
            <a:r>
              <a:rPr lang="en-US">
                <a:solidFill>
                  <a:schemeClr val="accent5">
                    <a:lumMod val="25000"/>
                  </a:schemeClr>
                </a:solidFill>
              </a:rPr>
              <a:t>Source: </a:t>
            </a:r>
            <a:r>
              <a:rPr lang="en-US" b="0">
                <a:solidFill>
                  <a:schemeClr val="accent5">
                    <a:lumMod val="25000"/>
                  </a:schemeClr>
                </a:solidFill>
              </a:rPr>
              <a:t>ACCIÓ, 2022 White Paper on the Catalan video game industry</a:t>
            </a:r>
          </a:p>
        </p:txBody>
      </p:sp>
    </p:spTree>
    <p:extLst>
      <p:ext uri="{BB962C8B-B14F-4D97-AF65-F5344CB8AC3E}">
        <p14:creationId xmlns:p14="http://schemas.microsoft.com/office/powerpoint/2010/main" val="1503291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210184B5-C327-B912-AF95-CACDE8DEB41C}"/>
              </a:ext>
            </a:extLst>
          </p:cNvPr>
          <p:cNvSpPr>
            <a:spLocks noGrp="1"/>
          </p:cNvSpPr>
          <p:nvPr>
            <p:ph type="title"/>
          </p:nvPr>
        </p:nvSpPr>
        <p:spPr/>
        <p:txBody>
          <a:bodyPr/>
          <a:lstStyle/>
          <a:p>
            <a:r>
              <a:rPr lang="en-US" sz="2000"/>
              <a:t>Profile of the video game companies and studios in Catalonia (III)</a:t>
            </a:r>
          </a:p>
        </p:txBody>
      </p:sp>
      <p:sp>
        <p:nvSpPr>
          <p:cNvPr id="12" name="Rectangle: cantonades arrodonides 11">
            <a:extLst>
              <a:ext uri="{FF2B5EF4-FFF2-40B4-BE49-F238E27FC236}">
                <a16:creationId xmlns:a16="http://schemas.microsoft.com/office/drawing/2014/main" id="{39219FFA-4085-910A-B77E-8EAB29AD692F}"/>
              </a:ext>
              <a:ext uri="{C183D7F6-B498-43B3-948B-1728B52AA6E4}">
                <adec:decorative xmlns:adec="http://schemas.microsoft.com/office/drawing/2017/decorative" xmlns="" val="1"/>
              </a:ext>
            </a:extLst>
          </p:cNvPr>
          <p:cNvSpPr/>
          <p:nvPr/>
        </p:nvSpPr>
        <p:spPr>
          <a:xfrm rot="10800000">
            <a:off x="619978" y="1638143"/>
            <a:ext cx="4127315" cy="3981600"/>
          </a:xfrm>
          <a:prstGeom prst="roundRect">
            <a:avLst>
              <a:gd name="adj" fmla="val 5868"/>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3" name="Redondear rectángulo de esquina del mismo lado 21">
            <a:extLst>
              <a:ext uri="{FF2B5EF4-FFF2-40B4-BE49-F238E27FC236}">
                <a16:creationId xmlns:a16="http://schemas.microsoft.com/office/drawing/2014/main" id="{3398BA10-A5C9-D7EA-C93B-1B404548044E}"/>
              </a:ext>
              <a:ext uri="{C183D7F6-B498-43B3-948B-1728B52AA6E4}">
                <adec:decorative xmlns:adec="http://schemas.microsoft.com/office/drawing/2017/decorative" xmlns="" val="1"/>
              </a:ext>
            </a:extLst>
          </p:cNvPr>
          <p:cNvSpPr/>
          <p:nvPr/>
        </p:nvSpPr>
        <p:spPr>
          <a:xfrm rot="16200000">
            <a:off x="2372153" y="-788300"/>
            <a:ext cx="622967" cy="4127317"/>
          </a:xfrm>
          <a:prstGeom prst="round2SameRect">
            <a:avLst>
              <a:gd name="adj1" fmla="val 50000"/>
              <a:gd name="adj2" fmla="val 0"/>
            </a:avLst>
          </a:prstGeom>
          <a:gradFill>
            <a:gsLst>
              <a:gs pos="0">
                <a:srgbClr val="FF0000"/>
              </a:gs>
              <a:gs pos="80000">
                <a:srgbClr val="FF0000">
                  <a:lumMod val="100000"/>
                </a:srgb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 name="Marcador de texto 14">
            <a:extLst>
              <a:ext uri="{FF2B5EF4-FFF2-40B4-BE49-F238E27FC236}">
                <a16:creationId xmlns:a16="http://schemas.microsoft.com/office/drawing/2014/main" id="{ADBF2B2B-D5B7-50A0-EFE5-25C50F91C18D}"/>
              </a:ext>
            </a:extLst>
          </p:cNvPr>
          <p:cNvSpPr txBox="1">
            <a:spLocks/>
          </p:cNvSpPr>
          <p:nvPr/>
        </p:nvSpPr>
        <p:spPr>
          <a:xfrm>
            <a:off x="782595" y="1077808"/>
            <a:ext cx="2981685" cy="387798"/>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Tx/>
              <a:buNone/>
              <a:defRPr sz="1400" b="0" i="0" kern="1200">
                <a:solidFill>
                  <a:schemeClr val="bg1"/>
                </a:solidFill>
                <a:latin typeface="HelveticaNeueLT Std" panose="020B0604020202020204" pitchFamily="34" charset="77"/>
                <a:ea typeface="+mn-ea"/>
                <a:cs typeface="+mn-cs"/>
              </a:defRPr>
            </a:lvl1pPr>
            <a:lvl2pPr marL="0" indent="0" algn="l" defTabSz="914400" rtl="0" eaLnBrk="1" latinLnBrk="0" hangingPunct="1">
              <a:lnSpc>
                <a:spcPct val="90000"/>
              </a:lnSpc>
              <a:spcBef>
                <a:spcPts val="500"/>
              </a:spcBef>
              <a:buFontTx/>
              <a:buNone/>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Main companies and studios in Catalonia by volume of turnover</a:t>
            </a:r>
          </a:p>
        </p:txBody>
      </p:sp>
      <p:sp>
        <p:nvSpPr>
          <p:cNvPr id="27" name="QuadreDeText 26">
            <a:extLst>
              <a:ext uri="{FF2B5EF4-FFF2-40B4-BE49-F238E27FC236}">
                <a16:creationId xmlns:a16="http://schemas.microsoft.com/office/drawing/2014/main" id="{F2056669-2585-0470-FD5B-4B0FB2F70DBF}"/>
              </a:ext>
            </a:extLst>
          </p:cNvPr>
          <p:cNvSpPr txBox="1"/>
          <p:nvPr/>
        </p:nvSpPr>
        <p:spPr>
          <a:xfrm>
            <a:off x="874326" y="1820568"/>
            <a:ext cx="884973" cy="276999"/>
          </a:xfrm>
          <a:prstGeom prst="rect">
            <a:avLst/>
          </a:prstGeom>
          <a:noFill/>
        </p:spPr>
        <p:txBody>
          <a:bodyPr wrap="square" rtlCol="0">
            <a:spAutoFit/>
          </a:bodyPr>
          <a:lstStyle/>
          <a:p>
            <a:r>
              <a:rPr lang="en-US" sz="1200" b="1">
                <a:solidFill>
                  <a:srgbClr val="4A00D0"/>
                </a:solidFill>
                <a:latin typeface="HelveticaNeueLT Std" panose="020B0604020202020204"/>
              </a:rPr>
              <a:t>1</a:t>
            </a:r>
          </a:p>
        </p:txBody>
      </p:sp>
      <p:sp>
        <p:nvSpPr>
          <p:cNvPr id="39" name="QuadreDeText 38">
            <a:extLst>
              <a:ext uri="{FF2B5EF4-FFF2-40B4-BE49-F238E27FC236}">
                <a16:creationId xmlns:a16="http://schemas.microsoft.com/office/drawing/2014/main" id="{84BFCF33-19BA-8232-963C-A60FAC22F5E7}"/>
              </a:ext>
            </a:extLst>
          </p:cNvPr>
          <p:cNvSpPr txBox="1"/>
          <p:nvPr/>
        </p:nvSpPr>
        <p:spPr>
          <a:xfrm>
            <a:off x="2802335" y="1815389"/>
            <a:ext cx="1381859" cy="276999"/>
          </a:xfrm>
          <a:prstGeom prst="rect">
            <a:avLst/>
          </a:prstGeom>
          <a:noFill/>
        </p:spPr>
        <p:txBody>
          <a:bodyPr wrap="square" rtlCol="0">
            <a:spAutoFit/>
          </a:bodyPr>
          <a:lstStyle/>
          <a:p>
            <a:r>
              <a:rPr lang="en-US" sz="1200" b="1">
                <a:solidFill>
                  <a:srgbClr val="4A00D0"/>
                </a:solidFill>
                <a:latin typeface="HelveticaNeueLT Std" panose="020B0604020202020204"/>
              </a:rPr>
              <a:t>Socialpoint</a:t>
            </a:r>
          </a:p>
        </p:txBody>
      </p:sp>
      <p:sp>
        <p:nvSpPr>
          <p:cNvPr id="29" name="QuadreDeText 28">
            <a:extLst>
              <a:ext uri="{FF2B5EF4-FFF2-40B4-BE49-F238E27FC236}">
                <a16:creationId xmlns:a16="http://schemas.microsoft.com/office/drawing/2014/main" id="{3FCB779D-0590-5B5E-5259-3F29C3321C3A}"/>
              </a:ext>
            </a:extLst>
          </p:cNvPr>
          <p:cNvSpPr txBox="1"/>
          <p:nvPr/>
        </p:nvSpPr>
        <p:spPr>
          <a:xfrm>
            <a:off x="874325" y="2192963"/>
            <a:ext cx="884973" cy="276999"/>
          </a:xfrm>
          <a:prstGeom prst="rect">
            <a:avLst/>
          </a:prstGeom>
          <a:noFill/>
        </p:spPr>
        <p:txBody>
          <a:bodyPr wrap="square" rtlCol="0">
            <a:spAutoFit/>
          </a:bodyPr>
          <a:lstStyle/>
          <a:p>
            <a:r>
              <a:rPr lang="en-US" sz="1200" b="1">
                <a:solidFill>
                  <a:srgbClr val="4A00D0"/>
                </a:solidFill>
                <a:latin typeface="HelveticaNeueLT Std" panose="020B0604020202020204"/>
              </a:rPr>
              <a:t>2</a:t>
            </a:r>
          </a:p>
        </p:txBody>
      </p:sp>
      <p:sp>
        <p:nvSpPr>
          <p:cNvPr id="40" name="QuadreDeText 39">
            <a:extLst>
              <a:ext uri="{FF2B5EF4-FFF2-40B4-BE49-F238E27FC236}">
                <a16:creationId xmlns:a16="http://schemas.microsoft.com/office/drawing/2014/main" id="{DAFA8B3C-508E-03F7-8974-6812EC5F091C}"/>
              </a:ext>
            </a:extLst>
          </p:cNvPr>
          <p:cNvSpPr txBox="1"/>
          <p:nvPr/>
        </p:nvSpPr>
        <p:spPr>
          <a:xfrm>
            <a:off x="2802335" y="2187069"/>
            <a:ext cx="1381859" cy="276999"/>
          </a:xfrm>
          <a:prstGeom prst="rect">
            <a:avLst/>
          </a:prstGeom>
          <a:noFill/>
        </p:spPr>
        <p:txBody>
          <a:bodyPr wrap="square" rtlCol="0">
            <a:spAutoFit/>
          </a:bodyPr>
          <a:lstStyle/>
          <a:p>
            <a:r>
              <a:rPr lang="en-US" sz="1200" b="1">
                <a:solidFill>
                  <a:srgbClr val="4A00D0"/>
                </a:solidFill>
                <a:latin typeface="HelveticaNeueLT Std" panose="020B0604020202020204"/>
              </a:rPr>
              <a:t>King</a:t>
            </a:r>
          </a:p>
        </p:txBody>
      </p:sp>
      <p:sp>
        <p:nvSpPr>
          <p:cNvPr id="30" name="QuadreDeText 29">
            <a:extLst>
              <a:ext uri="{FF2B5EF4-FFF2-40B4-BE49-F238E27FC236}">
                <a16:creationId xmlns:a16="http://schemas.microsoft.com/office/drawing/2014/main" id="{7401FE42-14AE-7985-B263-FCDA3B1F55FB}"/>
              </a:ext>
            </a:extLst>
          </p:cNvPr>
          <p:cNvSpPr txBox="1"/>
          <p:nvPr/>
        </p:nvSpPr>
        <p:spPr>
          <a:xfrm>
            <a:off x="874326" y="2564762"/>
            <a:ext cx="884973" cy="276999"/>
          </a:xfrm>
          <a:prstGeom prst="rect">
            <a:avLst/>
          </a:prstGeom>
          <a:noFill/>
        </p:spPr>
        <p:txBody>
          <a:bodyPr wrap="square" rtlCol="0">
            <a:spAutoFit/>
          </a:bodyPr>
          <a:lstStyle/>
          <a:p>
            <a:r>
              <a:rPr lang="en-US" sz="1200" b="1">
                <a:solidFill>
                  <a:srgbClr val="4A00D0"/>
                </a:solidFill>
                <a:latin typeface="HelveticaNeueLT Std" panose="020B0604020202020204"/>
              </a:rPr>
              <a:t>3</a:t>
            </a:r>
          </a:p>
        </p:txBody>
      </p:sp>
      <p:sp>
        <p:nvSpPr>
          <p:cNvPr id="41" name="QuadreDeText 40">
            <a:extLst>
              <a:ext uri="{FF2B5EF4-FFF2-40B4-BE49-F238E27FC236}">
                <a16:creationId xmlns:a16="http://schemas.microsoft.com/office/drawing/2014/main" id="{D37676D9-5805-912B-8AFC-A1BEF005FE20}"/>
              </a:ext>
            </a:extLst>
          </p:cNvPr>
          <p:cNvSpPr txBox="1"/>
          <p:nvPr/>
        </p:nvSpPr>
        <p:spPr>
          <a:xfrm>
            <a:off x="2802333" y="2561729"/>
            <a:ext cx="1381859" cy="276999"/>
          </a:xfrm>
          <a:prstGeom prst="rect">
            <a:avLst/>
          </a:prstGeom>
          <a:noFill/>
        </p:spPr>
        <p:txBody>
          <a:bodyPr wrap="square" rtlCol="0">
            <a:spAutoFit/>
          </a:bodyPr>
          <a:lstStyle/>
          <a:p>
            <a:r>
              <a:rPr lang="en-US" sz="1200" b="1">
                <a:solidFill>
                  <a:srgbClr val="4A00D0"/>
                </a:solidFill>
                <a:latin typeface="HelveticaNeueLT Std" panose="020B0604020202020204"/>
              </a:rPr>
              <a:t>Scopely</a:t>
            </a:r>
          </a:p>
        </p:txBody>
      </p:sp>
      <p:sp>
        <p:nvSpPr>
          <p:cNvPr id="31" name="QuadreDeText 30">
            <a:extLst>
              <a:ext uri="{FF2B5EF4-FFF2-40B4-BE49-F238E27FC236}">
                <a16:creationId xmlns:a16="http://schemas.microsoft.com/office/drawing/2014/main" id="{7A18C0CF-40C1-012C-4847-0AC433547D07}"/>
              </a:ext>
            </a:extLst>
          </p:cNvPr>
          <p:cNvSpPr txBox="1"/>
          <p:nvPr/>
        </p:nvSpPr>
        <p:spPr>
          <a:xfrm>
            <a:off x="874326" y="2935973"/>
            <a:ext cx="884973" cy="276999"/>
          </a:xfrm>
          <a:prstGeom prst="rect">
            <a:avLst/>
          </a:prstGeom>
          <a:noFill/>
        </p:spPr>
        <p:txBody>
          <a:bodyPr wrap="square" rtlCol="0">
            <a:spAutoFit/>
          </a:bodyPr>
          <a:lstStyle/>
          <a:p>
            <a:r>
              <a:rPr lang="en-US" sz="1200" b="1">
                <a:solidFill>
                  <a:srgbClr val="4A00D0"/>
                </a:solidFill>
                <a:latin typeface="HelveticaNeueLT Std" panose="020B0604020202020204"/>
              </a:rPr>
              <a:t>4</a:t>
            </a:r>
          </a:p>
        </p:txBody>
      </p:sp>
      <p:sp>
        <p:nvSpPr>
          <p:cNvPr id="42" name="QuadreDeText 41">
            <a:extLst>
              <a:ext uri="{FF2B5EF4-FFF2-40B4-BE49-F238E27FC236}">
                <a16:creationId xmlns:a16="http://schemas.microsoft.com/office/drawing/2014/main" id="{BB67F2E5-35E4-7A8B-3D4D-FB5A9BEF76DF}"/>
              </a:ext>
            </a:extLst>
          </p:cNvPr>
          <p:cNvSpPr txBox="1"/>
          <p:nvPr/>
        </p:nvSpPr>
        <p:spPr>
          <a:xfrm>
            <a:off x="2802332" y="2931459"/>
            <a:ext cx="1381859" cy="276999"/>
          </a:xfrm>
          <a:prstGeom prst="rect">
            <a:avLst/>
          </a:prstGeom>
          <a:noFill/>
        </p:spPr>
        <p:txBody>
          <a:bodyPr wrap="square" rtlCol="0">
            <a:spAutoFit/>
          </a:bodyPr>
          <a:lstStyle/>
          <a:p>
            <a:r>
              <a:rPr lang="en-US" sz="1200" b="1">
                <a:solidFill>
                  <a:srgbClr val="4A00D0"/>
                </a:solidFill>
                <a:latin typeface="HelveticaNeueLT Std" panose="020B0604020202020204"/>
              </a:rPr>
              <a:t>Zitro</a:t>
            </a:r>
          </a:p>
        </p:txBody>
      </p:sp>
      <p:sp>
        <p:nvSpPr>
          <p:cNvPr id="32" name="QuadreDeText 31">
            <a:extLst>
              <a:ext uri="{FF2B5EF4-FFF2-40B4-BE49-F238E27FC236}">
                <a16:creationId xmlns:a16="http://schemas.microsoft.com/office/drawing/2014/main" id="{53CE8545-5485-248D-CF5A-912C59CDF0F6}"/>
              </a:ext>
            </a:extLst>
          </p:cNvPr>
          <p:cNvSpPr txBox="1"/>
          <p:nvPr/>
        </p:nvSpPr>
        <p:spPr>
          <a:xfrm>
            <a:off x="874324" y="3307184"/>
            <a:ext cx="884973" cy="276999"/>
          </a:xfrm>
          <a:prstGeom prst="rect">
            <a:avLst/>
          </a:prstGeom>
          <a:noFill/>
        </p:spPr>
        <p:txBody>
          <a:bodyPr wrap="square" rtlCol="0">
            <a:spAutoFit/>
          </a:bodyPr>
          <a:lstStyle/>
          <a:p>
            <a:r>
              <a:rPr lang="en-US" sz="1200" b="1">
                <a:solidFill>
                  <a:srgbClr val="4A00D0"/>
                </a:solidFill>
                <a:latin typeface="HelveticaNeueLT Std" panose="020B0604020202020204"/>
              </a:rPr>
              <a:t>5</a:t>
            </a:r>
          </a:p>
        </p:txBody>
      </p:sp>
      <p:sp>
        <p:nvSpPr>
          <p:cNvPr id="43" name="QuadreDeText 42">
            <a:extLst>
              <a:ext uri="{FF2B5EF4-FFF2-40B4-BE49-F238E27FC236}">
                <a16:creationId xmlns:a16="http://schemas.microsoft.com/office/drawing/2014/main" id="{327F04CF-8731-6955-7AD5-5C58CB389A5B}"/>
              </a:ext>
            </a:extLst>
          </p:cNvPr>
          <p:cNvSpPr txBox="1"/>
          <p:nvPr/>
        </p:nvSpPr>
        <p:spPr>
          <a:xfrm>
            <a:off x="2802335" y="3301189"/>
            <a:ext cx="1381859" cy="276999"/>
          </a:xfrm>
          <a:prstGeom prst="rect">
            <a:avLst/>
          </a:prstGeom>
          <a:noFill/>
        </p:spPr>
        <p:txBody>
          <a:bodyPr wrap="square" rtlCol="0">
            <a:spAutoFit/>
          </a:bodyPr>
          <a:lstStyle/>
          <a:p>
            <a:r>
              <a:rPr lang="en-US" sz="1200" b="1">
                <a:solidFill>
                  <a:srgbClr val="4A00D0"/>
                </a:solidFill>
                <a:latin typeface="HelveticaNeueLT Std" panose="020B0604020202020204"/>
              </a:rPr>
              <a:t>Gameloft</a:t>
            </a:r>
          </a:p>
        </p:txBody>
      </p:sp>
      <p:sp>
        <p:nvSpPr>
          <p:cNvPr id="33" name="QuadreDeText 32">
            <a:extLst>
              <a:ext uri="{FF2B5EF4-FFF2-40B4-BE49-F238E27FC236}">
                <a16:creationId xmlns:a16="http://schemas.microsoft.com/office/drawing/2014/main" id="{495CCD1C-6EF5-8B2B-BED0-C322E1EAF021}"/>
              </a:ext>
            </a:extLst>
          </p:cNvPr>
          <p:cNvSpPr txBox="1"/>
          <p:nvPr/>
        </p:nvSpPr>
        <p:spPr>
          <a:xfrm>
            <a:off x="874323" y="3679873"/>
            <a:ext cx="884973" cy="276999"/>
          </a:xfrm>
          <a:prstGeom prst="rect">
            <a:avLst/>
          </a:prstGeom>
          <a:noFill/>
        </p:spPr>
        <p:txBody>
          <a:bodyPr wrap="square" rtlCol="0">
            <a:spAutoFit/>
          </a:bodyPr>
          <a:lstStyle/>
          <a:p>
            <a:r>
              <a:rPr lang="en-US" sz="1200" b="1">
                <a:solidFill>
                  <a:srgbClr val="4A00D0"/>
                </a:solidFill>
                <a:latin typeface="HelveticaNeueLT Std" panose="020B0604020202020204"/>
              </a:rPr>
              <a:t>6</a:t>
            </a:r>
          </a:p>
        </p:txBody>
      </p:sp>
      <p:sp>
        <p:nvSpPr>
          <p:cNvPr id="44" name="QuadreDeText 43">
            <a:extLst>
              <a:ext uri="{FF2B5EF4-FFF2-40B4-BE49-F238E27FC236}">
                <a16:creationId xmlns:a16="http://schemas.microsoft.com/office/drawing/2014/main" id="{FF556DCA-DB3C-3B8C-7EB3-CAC30643CA4E}"/>
              </a:ext>
            </a:extLst>
          </p:cNvPr>
          <p:cNvSpPr txBox="1"/>
          <p:nvPr/>
        </p:nvSpPr>
        <p:spPr>
          <a:xfrm>
            <a:off x="2802330" y="3685787"/>
            <a:ext cx="1381859" cy="276999"/>
          </a:xfrm>
          <a:prstGeom prst="rect">
            <a:avLst/>
          </a:prstGeom>
          <a:noFill/>
        </p:spPr>
        <p:txBody>
          <a:bodyPr wrap="square" rtlCol="0">
            <a:spAutoFit/>
          </a:bodyPr>
          <a:lstStyle/>
          <a:p>
            <a:r>
              <a:rPr lang="en-US" sz="1200" b="1">
                <a:solidFill>
                  <a:srgbClr val="4A00D0"/>
                </a:solidFill>
                <a:latin typeface="HelveticaNeueLT Std" panose="020B0604020202020204"/>
              </a:rPr>
              <a:t>Ubisoft</a:t>
            </a:r>
          </a:p>
        </p:txBody>
      </p:sp>
      <p:sp>
        <p:nvSpPr>
          <p:cNvPr id="34" name="QuadreDeText 33">
            <a:extLst>
              <a:ext uri="{FF2B5EF4-FFF2-40B4-BE49-F238E27FC236}">
                <a16:creationId xmlns:a16="http://schemas.microsoft.com/office/drawing/2014/main" id="{368A08EA-A916-7BB2-CF52-28C06D23CBBF}"/>
              </a:ext>
            </a:extLst>
          </p:cNvPr>
          <p:cNvSpPr txBox="1"/>
          <p:nvPr/>
        </p:nvSpPr>
        <p:spPr>
          <a:xfrm>
            <a:off x="874322" y="4049606"/>
            <a:ext cx="884973" cy="276999"/>
          </a:xfrm>
          <a:prstGeom prst="rect">
            <a:avLst/>
          </a:prstGeom>
          <a:noFill/>
        </p:spPr>
        <p:txBody>
          <a:bodyPr wrap="square" rtlCol="0">
            <a:spAutoFit/>
          </a:bodyPr>
          <a:lstStyle/>
          <a:p>
            <a:r>
              <a:rPr lang="en-US" sz="1200" b="1">
                <a:solidFill>
                  <a:srgbClr val="4A00D0"/>
                </a:solidFill>
                <a:latin typeface="HelveticaNeueLT Std" panose="020B0604020202020204"/>
              </a:rPr>
              <a:t>7</a:t>
            </a:r>
          </a:p>
        </p:txBody>
      </p:sp>
      <p:sp>
        <p:nvSpPr>
          <p:cNvPr id="45" name="QuadreDeText 44">
            <a:extLst>
              <a:ext uri="{FF2B5EF4-FFF2-40B4-BE49-F238E27FC236}">
                <a16:creationId xmlns:a16="http://schemas.microsoft.com/office/drawing/2014/main" id="{7F01359A-AC0F-4194-62D9-6A9D5D3E8585}"/>
              </a:ext>
            </a:extLst>
          </p:cNvPr>
          <p:cNvSpPr txBox="1"/>
          <p:nvPr/>
        </p:nvSpPr>
        <p:spPr>
          <a:xfrm>
            <a:off x="2802330" y="4051428"/>
            <a:ext cx="1839958" cy="276999"/>
          </a:xfrm>
          <a:prstGeom prst="rect">
            <a:avLst/>
          </a:prstGeom>
          <a:noFill/>
        </p:spPr>
        <p:txBody>
          <a:bodyPr wrap="square" rtlCol="0">
            <a:spAutoFit/>
          </a:bodyPr>
          <a:lstStyle/>
          <a:p>
            <a:r>
              <a:rPr lang="en-US" sz="1200" b="1">
                <a:solidFill>
                  <a:srgbClr val="4A00D0"/>
                </a:solidFill>
                <a:latin typeface="HelveticaNeueLT Std" panose="020B0604020202020204"/>
              </a:rPr>
              <a:t>Bandai Namco Mobile</a:t>
            </a:r>
          </a:p>
        </p:txBody>
      </p:sp>
      <p:sp>
        <p:nvSpPr>
          <p:cNvPr id="35" name="QuadreDeText 34">
            <a:extLst>
              <a:ext uri="{FF2B5EF4-FFF2-40B4-BE49-F238E27FC236}">
                <a16:creationId xmlns:a16="http://schemas.microsoft.com/office/drawing/2014/main" id="{3668C719-6996-CED2-8A18-67555F35F2A9}"/>
              </a:ext>
            </a:extLst>
          </p:cNvPr>
          <p:cNvSpPr txBox="1"/>
          <p:nvPr/>
        </p:nvSpPr>
        <p:spPr>
          <a:xfrm>
            <a:off x="874321" y="4419339"/>
            <a:ext cx="884973" cy="276999"/>
          </a:xfrm>
          <a:prstGeom prst="rect">
            <a:avLst/>
          </a:prstGeom>
          <a:noFill/>
        </p:spPr>
        <p:txBody>
          <a:bodyPr wrap="square" rtlCol="0">
            <a:spAutoFit/>
          </a:bodyPr>
          <a:lstStyle/>
          <a:p>
            <a:r>
              <a:rPr lang="en-US" sz="1200" b="1">
                <a:solidFill>
                  <a:srgbClr val="4A00D0"/>
                </a:solidFill>
                <a:latin typeface="HelveticaNeueLT Std" panose="020B0604020202020204"/>
              </a:rPr>
              <a:t>8</a:t>
            </a:r>
          </a:p>
        </p:txBody>
      </p:sp>
      <p:sp>
        <p:nvSpPr>
          <p:cNvPr id="46" name="QuadreDeText 45">
            <a:extLst>
              <a:ext uri="{FF2B5EF4-FFF2-40B4-BE49-F238E27FC236}">
                <a16:creationId xmlns:a16="http://schemas.microsoft.com/office/drawing/2014/main" id="{444C4750-E57C-CC3C-7DBA-38A3A5DF9D19}"/>
              </a:ext>
            </a:extLst>
          </p:cNvPr>
          <p:cNvSpPr txBox="1"/>
          <p:nvPr/>
        </p:nvSpPr>
        <p:spPr>
          <a:xfrm>
            <a:off x="2802329" y="4423108"/>
            <a:ext cx="1839958" cy="276999"/>
          </a:xfrm>
          <a:prstGeom prst="rect">
            <a:avLst/>
          </a:prstGeom>
          <a:noFill/>
        </p:spPr>
        <p:txBody>
          <a:bodyPr wrap="square" rtlCol="0">
            <a:spAutoFit/>
          </a:bodyPr>
          <a:lstStyle/>
          <a:p>
            <a:r>
              <a:rPr lang="en-US" sz="1200" b="1">
                <a:solidFill>
                  <a:srgbClr val="4A00D0"/>
                </a:solidFill>
                <a:latin typeface="HelveticaNeueLT Std" panose="020B0604020202020204"/>
              </a:rPr>
              <a:t>Starloop Studios</a:t>
            </a:r>
          </a:p>
        </p:txBody>
      </p:sp>
      <p:sp>
        <p:nvSpPr>
          <p:cNvPr id="36" name="QuadreDeText 35">
            <a:extLst>
              <a:ext uri="{FF2B5EF4-FFF2-40B4-BE49-F238E27FC236}">
                <a16:creationId xmlns:a16="http://schemas.microsoft.com/office/drawing/2014/main" id="{B0479C9E-1038-56D4-2567-EF81FD70F138}"/>
              </a:ext>
            </a:extLst>
          </p:cNvPr>
          <p:cNvSpPr txBox="1"/>
          <p:nvPr/>
        </p:nvSpPr>
        <p:spPr>
          <a:xfrm>
            <a:off x="874320" y="4789072"/>
            <a:ext cx="884973" cy="276999"/>
          </a:xfrm>
          <a:prstGeom prst="rect">
            <a:avLst/>
          </a:prstGeom>
          <a:noFill/>
        </p:spPr>
        <p:txBody>
          <a:bodyPr wrap="square" rtlCol="0">
            <a:spAutoFit/>
          </a:bodyPr>
          <a:lstStyle/>
          <a:p>
            <a:r>
              <a:rPr lang="en-US" sz="1200" b="1">
                <a:solidFill>
                  <a:srgbClr val="4A00D0"/>
                </a:solidFill>
                <a:latin typeface="HelveticaNeueLT Std" panose="020B0604020202020204"/>
              </a:rPr>
              <a:t>9</a:t>
            </a:r>
          </a:p>
        </p:txBody>
      </p:sp>
      <p:sp>
        <p:nvSpPr>
          <p:cNvPr id="47" name="QuadreDeText 46">
            <a:extLst>
              <a:ext uri="{FF2B5EF4-FFF2-40B4-BE49-F238E27FC236}">
                <a16:creationId xmlns:a16="http://schemas.microsoft.com/office/drawing/2014/main" id="{05150331-9D6F-51F1-AF8D-6C4F179F10BB}"/>
              </a:ext>
            </a:extLst>
          </p:cNvPr>
          <p:cNvSpPr txBox="1"/>
          <p:nvPr/>
        </p:nvSpPr>
        <p:spPr>
          <a:xfrm>
            <a:off x="2802336" y="4794788"/>
            <a:ext cx="1839958" cy="276999"/>
          </a:xfrm>
          <a:prstGeom prst="rect">
            <a:avLst/>
          </a:prstGeom>
          <a:noFill/>
        </p:spPr>
        <p:txBody>
          <a:bodyPr wrap="square" rtlCol="0">
            <a:spAutoFit/>
          </a:bodyPr>
          <a:lstStyle/>
          <a:p>
            <a:r>
              <a:rPr lang="en-US" sz="1200" b="1">
                <a:solidFill>
                  <a:srgbClr val="4A00D0"/>
                </a:solidFill>
                <a:latin typeface="HelveticaNeueLT Std" panose="020B0604020202020204"/>
              </a:rPr>
              <a:t>ZeptoLab</a:t>
            </a:r>
          </a:p>
        </p:txBody>
      </p:sp>
      <p:sp>
        <p:nvSpPr>
          <p:cNvPr id="37" name="QuadreDeText 36">
            <a:extLst>
              <a:ext uri="{FF2B5EF4-FFF2-40B4-BE49-F238E27FC236}">
                <a16:creationId xmlns:a16="http://schemas.microsoft.com/office/drawing/2014/main" id="{FFCEBA27-9DE7-D23B-C071-848ED69F0079}"/>
              </a:ext>
            </a:extLst>
          </p:cNvPr>
          <p:cNvSpPr txBox="1"/>
          <p:nvPr/>
        </p:nvSpPr>
        <p:spPr>
          <a:xfrm>
            <a:off x="874319" y="5158805"/>
            <a:ext cx="884973" cy="276999"/>
          </a:xfrm>
          <a:prstGeom prst="rect">
            <a:avLst/>
          </a:prstGeom>
          <a:noFill/>
        </p:spPr>
        <p:txBody>
          <a:bodyPr wrap="square" rtlCol="0">
            <a:spAutoFit/>
          </a:bodyPr>
          <a:lstStyle/>
          <a:p>
            <a:r>
              <a:rPr lang="en-US" sz="1200" b="1">
                <a:solidFill>
                  <a:srgbClr val="4A00D0"/>
                </a:solidFill>
                <a:latin typeface="HelveticaNeueLT Std" panose="020B0604020202020204"/>
              </a:rPr>
              <a:t>10</a:t>
            </a:r>
          </a:p>
        </p:txBody>
      </p:sp>
      <p:sp>
        <p:nvSpPr>
          <p:cNvPr id="48" name="QuadreDeText 47">
            <a:extLst>
              <a:ext uri="{FF2B5EF4-FFF2-40B4-BE49-F238E27FC236}">
                <a16:creationId xmlns:a16="http://schemas.microsoft.com/office/drawing/2014/main" id="{298CB332-9566-89B1-0409-DBD2B9E0FEDE}"/>
              </a:ext>
            </a:extLst>
          </p:cNvPr>
          <p:cNvSpPr txBox="1"/>
          <p:nvPr/>
        </p:nvSpPr>
        <p:spPr>
          <a:xfrm>
            <a:off x="2802336" y="5158804"/>
            <a:ext cx="1839958" cy="276999"/>
          </a:xfrm>
          <a:prstGeom prst="rect">
            <a:avLst/>
          </a:prstGeom>
          <a:noFill/>
        </p:spPr>
        <p:txBody>
          <a:bodyPr wrap="square" rtlCol="0">
            <a:spAutoFit/>
          </a:bodyPr>
          <a:lstStyle/>
          <a:p>
            <a:r>
              <a:rPr lang="en-US" sz="1200" b="1">
                <a:solidFill>
                  <a:srgbClr val="4A00D0"/>
                </a:solidFill>
                <a:latin typeface="HelveticaNeueLT Std" panose="020B0604020202020204"/>
              </a:rPr>
              <a:t>Tangelo Games</a:t>
            </a:r>
          </a:p>
        </p:txBody>
      </p:sp>
      <p:sp>
        <p:nvSpPr>
          <p:cNvPr id="16" name="Redondear rectángulo de esquina del mismo lado 21">
            <a:extLst>
              <a:ext uri="{FF2B5EF4-FFF2-40B4-BE49-F238E27FC236}">
                <a16:creationId xmlns:a16="http://schemas.microsoft.com/office/drawing/2014/main" id="{40D3281A-BF5B-1D10-8612-911E49F3F40A}"/>
              </a:ext>
              <a:ext uri="{C183D7F6-B498-43B3-948B-1728B52AA6E4}">
                <adec:decorative xmlns:adec="http://schemas.microsoft.com/office/drawing/2017/decorative" xmlns="" val="1"/>
              </a:ext>
            </a:extLst>
          </p:cNvPr>
          <p:cNvSpPr/>
          <p:nvPr/>
        </p:nvSpPr>
        <p:spPr>
          <a:xfrm rot="16200000">
            <a:off x="6720418" y="-788300"/>
            <a:ext cx="622967" cy="4127317"/>
          </a:xfrm>
          <a:prstGeom prst="round2SameRect">
            <a:avLst>
              <a:gd name="adj1" fmla="val 50000"/>
              <a:gd name="adj2" fmla="val 0"/>
            </a:avLst>
          </a:prstGeom>
          <a:gradFill>
            <a:gsLst>
              <a:gs pos="0">
                <a:srgbClr val="FF0000"/>
              </a:gs>
              <a:gs pos="80000">
                <a:srgbClr val="FF0000">
                  <a:lumMod val="100000"/>
                </a:srgb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0" name="Marcador de texto 14">
            <a:extLst>
              <a:ext uri="{FF2B5EF4-FFF2-40B4-BE49-F238E27FC236}">
                <a16:creationId xmlns:a16="http://schemas.microsoft.com/office/drawing/2014/main" id="{AF2E64F7-AFB6-6AB7-69D0-81F5ECB08547}"/>
              </a:ext>
            </a:extLst>
          </p:cNvPr>
          <p:cNvSpPr txBox="1">
            <a:spLocks/>
          </p:cNvSpPr>
          <p:nvPr/>
        </p:nvSpPr>
        <p:spPr>
          <a:xfrm>
            <a:off x="5127294" y="1077808"/>
            <a:ext cx="3257793" cy="387798"/>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Tx/>
              <a:buNone/>
              <a:defRPr sz="1400" b="0" i="0" kern="1200">
                <a:solidFill>
                  <a:schemeClr val="bg1"/>
                </a:solidFill>
                <a:latin typeface="HelveticaNeueLT Std" panose="020B0604020202020204" pitchFamily="34" charset="77"/>
                <a:ea typeface="+mn-ea"/>
                <a:cs typeface="+mn-cs"/>
              </a:defRPr>
            </a:lvl1pPr>
            <a:lvl2pPr marL="0" indent="0" algn="l" defTabSz="914400" rtl="0" eaLnBrk="1" latinLnBrk="0" hangingPunct="1">
              <a:lnSpc>
                <a:spcPct val="90000"/>
              </a:lnSpc>
              <a:spcBef>
                <a:spcPts val="500"/>
              </a:spcBef>
              <a:buFontTx/>
              <a:buNone/>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Main companies and studios in Catalonia by number of employees</a:t>
            </a:r>
          </a:p>
        </p:txBody>
      </p:sp>
      <p:cxnSp>
        <p:nvCxnSpPr>
          <p:cNvPr id="65" name="Connector recte 64">
            <a:extLst>
              <a:ext uri="{FF2B5EF4-FFF2-40B4-BE49-F238E27FC236}">
                <a16:creationId xmlns:a16="http://schemas.microsoft.com/office/drawing/2014/main" id="{74977537-83BD-1D70-1904-ADB2AC43D6DC}"/>
              </a:ext>
              <a:ext uri="{C183D7F6-B498-43B3-948B-1728B52AA6E4}">
                <adec:decorative xmlns:adec="http://schemas.microsoft.com/office/drawing/2017/decorative" xmlns="" val="1"/>
              </a:ext>
            </a:extLst>
          </p:cNvPr>
          <p:cNvCxnSpPr>
            <a:cxnSpLocks/>
          </p:cNvCxnSpPr>
          <p:nvPr/>
        </p:nvCxnSpPr>
        <p:spPr>
          <a:xfrm>
            <a:off x="2722047" y="1758223"/>
            <a:ext cx="0" cy="3739488"/>
          </a:xfrm>
          <a:prstGeom prst="line">
            <a:avLst/>
          </a:prstGeom>
          <a:ln w="9525">
            <a:solidFill>
              <a:srgbClr val="4A00D0"/>
            </a:solidFill>
          </a:ln>
        </p:spPr>
        <p:style>
          <a:lnRef idx="1">
            <a:schemeClr val="accent1"/>
          </a:lnRef>
          <a:fillRef idx="0">
            <a:schemeClr val="accent1"/>
          </a:fillRef>
          <a:effectRef idx="0">
            <a:schemeClr val="accent1"/>
          </a:effectRef>
          <a:fontRef idx="minor">
            <a:schemeClr val="tx1"/>
          </a:fontRef>
        </p:style>
      </p:cxnSp>
      <p:sp>
        <p:nvSpPr>
          <p:cNvPr id="101" name="Rectangle: cantonades arrodonides 100">
            <a:extLst>
              <a:ext uri="{FF2B5EF4-FFF2-40B4-BE49-F238E27FC236}">
                <a16:creationId xmlns:a16="http://schemas.microsoft.com/office/drawing/2014/main" id="{2EAF4B27-C913-9868-1B4F-35FF6180CCB8}"/>
              </a:ext>
              <a:ext uri="{C183D7F6-B498-43B3-948B-1728B52AA6E4}">
                <adec:decorative xmlns:adec="http://schemas.microsoft.com/office/drawing/2017/decorative" xmlns="" val="1"/>
              </a:ext>
            </a:extLst>
          </p:cNvPr>
          <p:cNvSpPr/>
          <p:nvPr/>
        </p:nvSpPr>
        <p:spPr>
          <a:xfrm rot="10800000">
            <a:off x="4968243" y="1635041"/>
            <a:ext cx="4127315" cy="3981600"/>
          </a:xfrm>
          <a:prstGeom prst="roundRect">
            <a:avLst>
              <a:gd name="adj" fmla="val 5868"/>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02" name="QuadreDeText 101">
            <a:extLst>
              <a:ext uri="{FF2B5EF4-FFF2-40B4-BE49-F238E27FC236}">
                <a16:creationId xmlns:a16="http://schemas.microsoft.com/office/drawing/2014/main" id="{739D90D5-1C4B-E1B6-A69D-4B02B6CFE3CA}"/>
              </a:ext>
            </a:extLst>
          </p:cNvPr>
          <p:cNvSpPr txBox="1"/>
          <p:nvPr/>
        </p:nvSpPr>
        <p:spPr>
          <a:xfrm>
            <a:off x="5282565" y="1817466"/>
            <a:ext cx="884973" cy="276999"/>
          </a:xfrm>
          <a:prstGeom prst="rect">
            <a:avLst/>
          </a:prstGeom>
          <a:noFill/>
        </p:spPr>
        <p:txBody>
          <a:bodyPr wrap="square" rtlCol="0">
            <a:spAutoFit/>
          </a:bodyPr>
          <a:lstStyle/>
          <a:p>
            <a:r>
              <a:rPr lang="en-US" sz="1200" b="1">
                <a:solidFill>
                  <a:srgbClr val="4A00D0"/>
                </a:solidFill>
                <a:latin typeface="HelveticaNeueLT Std" panose="020B0604020202020204"/>
              </a:rPr>
              <a:t>1</a:t>
            </a:r>
          </a:p>
        </p:txBody>
      </p:sp>
      <p:sp>
        <p:nvSpPr>
          <p:cNvPr id="112" name="QuadreDeText 111">
            <a:extLst>
              <a:ext uri="{FF2B5EF4-FFF2-40B4-BE49-F238E27FC236}">
                <a16:creationId xmlns:a16="http://schemas.microsoft.com/office/drawing/2014/main" id="{9F707671-C5D1-1966-D412-AA629E50A016}"/>
              </a:ext>
            </a:extLst>
          </p:cNvPr>
          <p:cNvSpPr txBox="1"/>
          <p:nvPr/>
        </p:nvSpPr>
        <p:spPr>
          <a:xfrm>
            <a:off x="7258342" y="1812287"/>
            <a:ext cx="1381859" cy="276999"/>
          </a:xfrm>
          <a:prstGeom prst="rect">
            <a:avLst/>
          </a:prstGeom>
          <a:noFill/>
        </p:spPr>
        <p:txBody>
          <a:bodyPr wrap="square" rtlCol="0">
            <a:spAutoFit/>
          </a:bodyPr>
          <a:lstStyle/>
          <a:p>
            <a:r>
              <a:rPr lang="en-US" sz="1200" b="1">
                <a:solidFill>
                  <a:srgbClr val="4A00D0"/>
                </a:solidFill>
                <a:latin typeface="HelveticaNeueLT Std" panose="020B0604020202020204"/>
              </a:rPr>
              <a:t>King</a:t>
            </a:r>
          </a:p>
        </p:txBody>
      </p:sp>
      <p:sp>
        <p:nvSpPr>
          <p:cNvPr id="103" name="QuadreDeText 102">
            <a:extLst>
              <a:ext uri="{FF2B5EF4-FFF2-40B4-BE49-F238E27FC236}">
                <a16:creationId xmlns:a16="http://schemas.microsoft.com/office/drawing/2014/main" id="{34403F60-2EA9-229A-357F-563D7C947BA5}"/>
              </a:ext>
            </a:extLst>
          </p:cNvPr>
          <p:cNvSpPr txBox="1"/>
          <p:nvPr/>
        </p:nvSpPr>
        <p:spPr>
          <a:xfrm>
            <a:off x="5282564" y="2189861"/>
            <a:ext cx="884973" cy="276999"/>
          </a:xfrm>
          <a:prstGeom prst="rect">
            <a:avLst/>
          </a:prstGeom>
          <a:noFill/>
        </p:spPr>
        <p:txBody>
          <a:bodyPr wrap="square" rtlCol="0">
            <a:spAutoFit/>
          </a:bodyPr>
          <a:lstStyle/>
          <a:p>
            <a:r>
              <a:rPr lang="en-US" sz="1200" b="1">
                <a:solidFill>
                  <a:srgbClr val="4A00D0"/>
                </a:solidFill>
                <a:latin typeface="HelveticaNeueLT Std" panose="020B0604020202020204"/>
              </a:rPr>
              <a:t>2</a:t>
            </a:r>
          </a:p>
        </p:txBody>
      </p:sp>
      <p:sp>
        <p:nvSpPr>
          <p:cNvPr id="113" name="QuadreDeText 112">
            <a:extLst>
              <a:ext uri="{FF2B5EF4-FFF2-40B4-BE49-F238E27FC236}">
                <a16:creationId xmlns:a16="http://schemas.microsoft.com/office/drawing/2014/main" id="{C57A3237-6F3A-1553-30A1-7E3208E9984C}"/>
              </a:ext>
            </a:extLst>
          </p:cNvPr>
          <p:cNvSpPr txBox="1"/>
          <p:nvPr/>
        </p:nvSpPr>
        <p:spPr>
          <a:xfrm>
            <a:off x="7258342" y="2183967"/>
            <a:ext cx="1381859" cy="276999"/>
          </a:xfrm>
          <a:prstGeom prst="rect">
            <a:avLst/>
          </a:prstGeom>
          <a:noFill/>
        </p:spPr>
        <p:txBody>
          <a:bodyPr wrap="square" rtlCol="0">
            <a:spAutoFit/>
          </a:bodyPr>
          <a:lstStyle/>
          <a:p>
            <a:r>
              <a:rPr lang="en-US" sz="1200" b="1">
                <a:solidFill>
                  <a:srgbClr val="4A00D0"/>
                </a:solidFill>
                <a:latin typeface="HelveticaNeueLT Std" panose="020B0604020202020204"/>
              </a:rPr>
              <a:t>Socialpoint</a:t>
            </a:r>
          </a:p>
        </p:txBody>
      </p:sp>
      <p:sp>
        <p:nvSpPr>
          <p:cNvPr id="104" name="QuadreDeText 103">
            <a:extLst>
              <a:ext uri="{FF2B5EF4-FFF2-40B4-BE49-F238E27FC236}">
                <a16:creationId xmlns:a16="http://schemas.microsoft.com/office/drawing/2014/main" id="{08C42E27-BD72-0337-4339-3A71EE9340B2}"/>
              </a:ext>
            </a:extLst>
          </p:cNvPr>
          <p:cNvSpPr txBox="1"/>
          <p:nvPr/>
        </p:nvSpPr>
        <p:spPr>
          <a:xfrm>
            <a:off x="5282565" y="2561660"/>
            <a:ext cx="884973" cy="276999"/>
          </a:xfrm>
          <a:prstGeom prst="rect">
            <a:avLst/>
          </a:prstGeom>
          <a:noFill/>
        </p:spPr>
        <p:txBody>
          <a:bodyPr wrap="square" rtlCol="0">
            <a:spAutoFit/>
          </a:bodyPr>
          <a:lstStyle/>
          <a:p>
            <a:r>
              <a:rPr lang="en-US" sz="1200" b="1">
                <a:solidFill>
                  <a:srgbClr val="4A00D0"/>
                </a:solidFill>
                <a:latin typeface="HelveticaNeueLT Std" panose="020B0604020202020204"/>
              </a:rPr>
              <a:t>3</a:t>
            </a:r>
          </a:p>
        </p:txBody>
      </p:sp>
      <p:sp>
        <p:nvSpPr>
          <p:cNvPr id="114" name="QuadreDeText 113">
            <a:extLst>
              <a:ext uri="{FF2B5EF4-FFF2-40B4-BE49-F238E27FC236}">
                <a16:creationId xmlns:a16="http://schemas.microsoft.com/office/drawing/2014/main" id="{461EBBC5-B969-A529-D403-C9ECDAE19DD2}"/>
              </a:ext>
            </a:extLst>
          </p:cNvPr>
          <p:cNvSpPr txBox="1"/>
          <p:nvPr/>
        </p:nvSpPr>
        <p:spPr>
          <a:xfrm>
            <a:off x="7258340" y="2558627"/>
            <a:ext cx="1381859" cy="276999"/>
          </a:xfrm>
          <a:prstGeom prst="rect">
            <a:avLst/>
          </a:prstGeom>
          <a:noFill/>
        </p:spPr>
        <p:txBody>
          <a:bodyPr wrap="square" rtlCol="0">
            <a:spAutoFit/>
          </a:bodyPr>
          <a:lstStyle/>
          <a:p>
            <a:r>
              <a:rPr lang="en-US" sz="1200" b="1">
                <a:solidFill>
                  <a:srgbClr val="4A00D0"/>
                </a:solidFill>
                <a:latin typeface="HelveticaNeueLT Std" panose="020B0604020202020204"/>
              </a:rPr>
              <a:t>Zitro</a:t>
            </a:r>
          </a:p>
        </p:txBody>
      </p:sp>
      <p:sp>
        <p:nvSpPr>
          <p:cNvPr id="105" name="QuadreDeText 104">
            <a:extLst>
              <a:ext uri="{FF2B5EF4-FFF2-40B4-BE49-F238E27FC236}">
                <a16:creationId xmlns:a16="http://schemas.microsoft.com/office/drawing/2014/main" id="{CE926C0F-5038-3DDC-10F9-8CD41D9C7E98}"/>
              </a:ext>
            </a:extLst>
          </p:cNvPr>
          <p:cNvSpPr txBox="1"/>
          <p:nvPr/>
        </p:nvSpPr>
        <p:spPr>
          <a:xfrm>
            <a:off x="5282565" y="2932871"/>
            <a:ext cx="884973" cy="276999"/>
          </a:xfrm>
          <a:prstGeom prst="rect">
            <a:avLst/>
          </a:prstGeom>
          <a:noFill/>
        </p:spPr>
        <p:txBody>
          <a:bodyPr wrap="square" rtlCol="0">
            <a:spAutoFit/>
          </a:bodyPr>
          <a:lstStyle/>
          <a:p>
            <a:r>
              <a:rPr lang="en-US" sz="1200" b="1">
                <a:solidFill>
                  <a:srgbClr val="4A00D0"/>
                </a:solidFill>
                <a:latin typeface="HelveticaNeueLT Std" panose="020B0604020202020204"/>
              </a:rPr>
              <a:t>4</a:t>
            </a:r>
          </a:p>
        </p:txBody>
      </p:sp>
      <p:sp>
        <p:nvSpPr>
          <p:cNvPr id="115" name="QuadreDeText 114">
            <a:extLst>
              <a:ext uri="{FF2B5EF4-FFF2-40B4-BE49-F238E27FC236}">
                <a16:creationId xmlns:a16="http://schemas.microsoft.com/office/drawing/2014/main" id="{C3C16520-3303-2D1B-97C1-0BBC9162CD2E}"/>
              </a:ext>
            </a:extLst>
          </p:cNvPr>
          <p:cNvSpPr txBox="1"/>
          <p:nvPr/>
        </p:nvSpPr>
        <p:spPr>
          <a:xfrm>
            <a:off x="7258339" y="2928357"/>
            <a:ext cx="1381859" cy="276999"/>
          </a:xfrm>
          <a:prstGeom prst="rect">
            <a:avLst/>
          </a:prstGeom>
          <a:noFill/>
        </p:spPr>
        <p:txBody>
          <a:bodyPr wrap="square" rtlCol="0">
            <a:spAutoFit/>
          </a:bodyPr>
          <a:lstStyle/>
          <a:p>
            <a:r>
              <a:rPr lang="en-US" sz="1200" b="1">
                <a:solidFill>
                  <a:srgbClr val="4A00D0"/>
                </a:solidFill>
                <a:latin typeface="HelveticaNeueLT Std" panose="020B0604020202020204"/>
              </a:rPr>
              <a:t>Scopely</a:t>
            </a:r>
          </a:p>
        </p:txBody>
      </p:sp>
      <p:sp>
        <p:nvSpPr>
          <p:cNvPr id="106" name="QuadreDeText 105">
            <a:extLst>
              <a:ext uri="{FF2B5EF4-FFF2-40B4-BE49-F238E27FC236}">
                <a16:creationId xmlns:a16="http://schemas.microsoft.com/office/drawing/2014/main" id="{A40BF00C-53AB-F641-7FFE-E5E14B91F8B8}"/>
              </a:ext>
            </a:extLst>
          </p:cNvPr>
          <p:cNvSpPr txBox="1"/>
          <p:nvPr/>
        </p:nvSpPr>
        <p:spPr>
          <a:xfrm>
            <a:off x="5282563" y="3304082"/>
            <a:ext cx="884973" cy="276999"/>
          </a:xfrm>
          <a:prstGeom prst="rect">
            <a:avLst/>
          </a:prstGeom>
          <a:noFill/>
        </p:spPr>
        <p:txBody>
          <a:bodyPr wrap="square" rtlCol="0">
            <a:spAutoFit/>
          </a:bodyPr>
          <a:lstStyle/>
          <a:p>
            <a:r>
              <a:rPr lang="en-US" sz="1200" b="1">
                <a:solidFill>
                  <a:srgbClr val="4A00D0"/>
                </a:solidFill>
                <a:latin typeface="HelveticaNeueLT Std" panose="020B0604020202020204"/>
              </a:rPr>
              <a:t>5</a:t>
            </a:r>
          </a:p>
        </p:txBody>
      </p:sp>
      <p:sp>
        <p:nvSpPr>
          <p:cNvPr id="116" name="QuadreDeText 115">
            <a:extLst>
              <a:ext uri="{FF2B5EF4-FFF2-40B4-BE49-F238E27FC236}">
                <a16:creationId xmlns:a16="http://schemas.microsoft.com/office/drawing/2014/main" id="{D8377FA0-39FB-A7B4-0D6D-DFFE3D04612F}"/>
              </a:ext>
            </a:extLst>
          </p:cNvPr>
          <p:cNvSpPr txBox="1"/>
          <p:nvPr/>
        </p:nvSpPr>
        <p:spPr>
          <a:xfrm>
            <a:off x="7258342" y="3298087"/>
            <a:ext cx="1381859" cy="276999"/>
          </a:xfrm>
          <a:prstGeom prst="rect">
            <a:avLst/>
          </a:prstGeom>
          <a:noFill/>
        </p:spPr>
        <p:txBody>
          <a:bodyPr wrap="square" rtlCol="0">
            <a:spAutoFit/>
          </a:bodyPr>
          <a:lstStyle/>
          <a:p>
            <a:r>
              <a:rPr lang="en-US" sz="1200" b="1">
                <a:solidFill>
                  <a:srgbClr val="4A00D0"/>
                </a:solidFill>
                <a:latin typeface="HelveticaNeueLT Std" panose="020B0604020202020204"/>
              </a:rPr>
              <a:t>Gameloft</a:t>
            </a:r>
          </a:p>
        </p:txBody>
      </p:sp>
      <p:sp>
        <p:nvSpPr>
          <p:cNvPr id="107" name="QuadreDeText 106">
            <a:extLst>
              <a:ext uri="{FF2B5EF4-FFF2-40B4-BE49-F238E27FC236}">
                <a16:creationId xmlns:a16="http://schemas.microsoft.com/office/drawing/2014/main" id="{78FB5827-00B5-D093-6DF5-E529E9A150C6}"/>
              </a:ext>
            </a:extLst>
          </p:cNvPr>
          <p:cNvSpPr txBox="1"/>
          <p:nvPr/>
        </p:nvSpPr>
        <p:spPr>
          <a:xfrm>
            <a:off x="5282562" y="3676771"/>
            <a:ext cx="884973" cy="276999"/>
          </a:xfrm>
          <a:prstGeom prst="rect">
            <a:avLst/>
          </a:prstGeom>
          <a:noFill/>
        </p:spPr>
        <p:txBody>
          <a:bodyPr wrap="square" rtlCol="0">
            <a:spAutoFit/>
          </a:bodyPr>
          <a:lstStyle/>
          <a:p>
            <a:r>
              <a:rPr lang="en-US" sz="1200" b="1">
                <a:solidFill>
                  <a:srgbClr val="4A00D0"/>
                </a:solidFill>
                <a:latin typeface="HelveticaNeueLT Std" panose="020B0604020202020204"/>
              </a:rPr>
              <a:t>6</a:t>
            </a:r>
          </a:p>
        </p:txBody>
      </p:sp>
      <p:sp>
        <p:nvSpPr>
          <p:cNvPr id="117" name="QuadreDeText 116">
            <a:extLst>
              <a:ext uri="{FF2B5EF4-FFF2-40B4-BE49-F238E27FC236}">
                <a16:creationId xmlns:a16="http://schemas.microsoft.com/office/drawing/2014/main" id="{EEC9C4E8-0C51-E5F2-2EDC-EDBE3802799C}"/>
              </a:ext>
            </a:extLst>
          </p:cNvPr>
          <p:cNvSpPr txBox="1"/>
          <p:nvPr/>
        </p:nvSpPr>
        <p:spPr>
          <a:xfrm>
            <a:off x="7258337" y="3682685"/>
            <a:ext cx="1381859" cy="276999"/>
          </a:xfrm>
          <a:prstGeom prst="rect">
            <a:avLst/>
          </a:prstGeom>
          <a:noFill/>
        </p:spPr>
        <p:txBody>
          <a:bodyPr wrap="square" rtlCol="0">
            <a:spAutoFit/>
          </a:bodyPr>
          <a:lstStyle/>
          <a:p>
            <a:r>
              <a:rPr lang="en-US" sz="1200" b="1">
                <a:solidFill>
                  <a:srgbClr val="4A00D0"/>
                </a:solidFill>
                <a:latin typeface="HelveticaNeueLT Std" panose="020B0604020202020204"/>
              </a:rPr>
              <a:t>Ubisoft</a:t>
            </a:r>
          </a:p>
        </p:txBody>
      </p:sp>
      <p:sp>
        <p:nvSpPr>
          <p:cNvPr id="108" name="QuadreDeText 107">
            <a:extLst>
              <a:ext uri="{FF2B5EF4-FFF2-40B4-BE49-F238E27FC236}">
                <a16:creationId xmlns:a16="http://schemas.microsoft.com/office/drawing/2014/main" id="{E72673F6-3DF4-DEF9-866D-02DD90DB0B7E}"/>
              </a:ext>
            </a:extLst>
          </p:cNvPr>
          <p:cNvSpPr txBox="1"/>
          <p:nvPr/>
        </p:nvSpPr>
        <p:spPr>
          <a:xfrm>
            <a:off x="5282561" y="4046504"/>
            <a:ext cx="884973" cy="276999"/>
          </a:xfrm>
          <a:prstGeom prst="rect">
            <a:avLst/>
          </a:prstGeom>
          <a:noFill/>
        </p:spPr>
        <p:txBody>
          <a:bodyPr wrap="square" rtlCol="0">
            <a:spAutoFit/>
          </a:bodyPr>
          <a:lstStyle/>
          <a:p>
            <a:r>
              <a:rPr lang="en-US" sz="1200" b="1">
                <a:solidFill>
                  <a:srgbClr val="4A00D0"/>
                </a:solidFill>
                <a:latin typeface="HelveticaNeueLT Std" panose="020B0604020202020204"/>
              </a:rPr>
              <a:t>7</a:t>
            </a:r>
          </a:p>
        </p:txBody>
      </p:sp>
      <p:sp>
        <p:nvSpPr>
          <p:cNvPr id="118" name="QuadreDeText 117">
            <a:extLst>
              <a:ext uri="{FF2B5EF4-FFF2-40B4-BE49-F238E27FC236}">
                <a16:creationId xmlns:a16="http://schemas.microsoft.com/office/drawing/2014/main" id="{31ADBCA4-8C68-FBCE-DE6E-45283DBFAF35}"/>
              </a:ext>
            </a:extLst>
          </p:cNvPr>
          <p:cNvSpPr txBox="1"/>
          <p:nvPr/>
        </p:nvSpPr>
        <p:spPr>
          <a:xfrm>
            <a:off x="7258337" y="4048326"/>
            <a:ext cx="1784460" cy="276999"/>
          </a:xfrm>
          <a:prstGeom prst="rect">
            <a:avLst/>
          </a:prstGeom>
          <a:noFill/>
        </p:spPr>
        <p:txBody>
          <a:bodyPr wrap="square" rtlCol="0">
            <a:spAutoFit/>
          </a:bodyPr>
          <a:lstStyle/>
          <a:p>
            <a:r>
              <a:rPr lang="en-US" sz="1200" b="1">
                <a:solidFill>
                  <a:srgbClr val="4A00D0"/>
                </a:solidFill>
                <a:latin typeface="HelveticaNeueLT Std" panose="020B0604020202020204"/>
              </a:rPr>
              <a:t>Omnidrone</a:t>
            </a:r>
          </a:p>
        </p:txBody>
      </p:sp>
      <p:sp>
        <p:nvSpPr>
          <p:cNvPr id="109" name="QuadreDeText 108">
            <a:extLst>
              <a:ext uri="{FF2B5EF4-FFF2-40B4-BE49-F238E27FC236}">
                <a16:creationId xmlns:a16="http://schemas.microsoft.com/office/drawing/2014/main" id="{B866C5E0-6262-0278-6607-72694405ED43}"/>
              </a:ext>
            </a:extLst>
          </p:cNvPr>
          <p:cNvSpPr txBox="1"/>
          <p:nvPr/>
        </p:nvSpPr>
        <p:spPr>
          <a:xfrm>
            <a:off x="5282560" y="4416237"/>
            <a:ext cx="884973" cy="276999"/>
          </a:xfrm>
          <a:prstGeom prst="rect">
            <a:avLst/>
          </a:prstGeom>
          <a:noFill/>
        </p:spPr>
        <p:txBody>
          <a:bodyPr wrap="square" rtlCol="0">
            <a:spAutoFit/>
          </a:bodyPr>
          <a:lstStyle/>
          <a:p>
            <a:r>
              <a:rPr lang="en-US" sz="1200" b="1">
                <a:solidFill>
                  <a:srgbClr val="4A00D0"/>
                </a:solidFill>
                <a:latin typeface="HelveticaNeueLT Std" panose="020B0604020202020204"/>
              </a:rPr>
              <a:t>8</a:t>
            </a:r>
          </a:p>
        </p:txBody>
      </p:sp>
      <p:sp>
        <p:nvSpPr>
          <p:cNvPr id="119" name="QuadreDeText 118">
            <a:extLst>
              <a:ext uri="{FF2B5EF4-FFF2-40B4-BE49-F238E27FC236}">
                <a16:creationId xmlns:a16="http://schemas.microsoft.com/office/drawing/2014/main" id="{71EB83AB-6659-99C9-AD97-4D5F8313785F}"/>
              </a:ext>
            </a:extLst>
          </p:cNvPr>
          <p:cNvSpPr txBox="1"/>
          <p:nvPr/>
        </p:nvSpPr>
        <p:spPr>
          <a:xfrm>
            <a:off x="7258335" y="4328303"/>
            <a:ext cx="1837221" cy="461665"/>
          </a:xfrm>
          <a:prstGeom prst="rect">
            <a:avLst/>
          </a:prstGeom>
          <a:noFill/>
        </p:spPr>
        <p:txBody>
          <a:bodyPr wrap="square" rtlCol="0">
            <a:spAutoFit/>
          </a:bodyPr>
          <a:lstStyle/>
          <a:p>
            <a:r>
              <a:rPr lang="en-US" sz="1200" b="1">
                <a:solidFill>
                  <a:srgbClr val="4A00D0"/>
                </a:solidFill>
                <a:latin typeface="HelveticaNeueLT Std" panose="020B0604020202020204"/>
              </a:rPr>
              <a:t>Ubisoft Barcelona Mobile</a:t>
            </a:r>
          </a:p>
        </p:txBody>
      </p:sp>
      <p:sp>
        <p:nvSpPr>
          <p:cNvPr id="110" name="QuadreDeText 109">
            <a:extLst>
              <a:ext uri="{FF2B5EF4-FFF2-40B4-BE49-F238E27FC236}">
                <a16:creationId xmlns:a16="http://schemas.microsoft.com/office/drawing/2014/main" id="{0A521F6C-F582-F1D0-F2A6-2E8C787659B7}"/>
              </a:ext>
            </a:extLst>
          </p:cNvPr>
          <p:cNvSpPr txBox="1"/>
          <p:nvPr/>
        </p:nvSpPr>
        <p:spPr>
          <a:xfrm>
            <a:off x="5282559" y="4785970"/>
            <a:ext cx="884973" cy="276999"/>
          </a:xfrm>
          <a:prstGeom prst="rect">
            <a:avLst/>
          </a:prstGeom>
          <a:noFill/>
        </p:spPr>
        <p:txBody>
          <a:bodyPr wrap="square" rtlCol="0">
            <a:spAutoFit/>
          </a:bodyPr>
          <a:lstStyle/>
          <a:p>
            <a:r>
              <a:rPr lang="en-US" sz="1200" b="1">
                <a:solidFill>
                  <a:srgbClr val="4A00D0"/>
                </a:solidFill>
                <a:latin typeface="HelveticaNeueLT Std" panose="020B0604020202020204"/>
              </a:rPr>
              <a:t>9</a:t>
            </a:r>
          </a:p>
        </p:txBody>
      </p:sp>
      <p:sp>
        <p:nvSpPr>
          <p:cNvPr id="120" name="QuadreDeText 119">
            <a:extLst>
              <a:ext uri="{FF2B5EF4-FFF2-40B4-BE49-F238E27FC236}">
                <a16:creationId xmlns:a16="http://schemas.microsoft.com/office/drawing/2014/main" id="{A34D5AAB-36A2-7619-DF9B-02941B5039D1}"/>
              </a:ext>
            </a:extLst>
          </p:cNvPr>
          <p:cNvSpPr txBox="1"/>
          <p:nvPr/>
        </p:nvSpPr>
        <p:spPr>
          <a:xfrm>
            <a:off x="7258343" y="4791686"/>
            <a:ext cx="1784460" cy="276999"/>
          </a:xfrm>
          <a:prstGeom prst="rect">
            <a:avLst/>
          </a:prstGeom>
          <a:noFill/>
        </p:spPr>
        <p:txBody>
          <a:bodyPr wrap="square" rtlCol="0">
            <a:spAutoFit/>
          </a:bodyPr>
          <a:lstStyle/>
          <a:p>
            <a:r>
              <a:rPr lang="en-US" sz="1200" b="1">
                <a:solidFill>
                  <a:srgbClr val="4A00D0"/>
                </a:solidFill>
                <a:latin typeface="HelveticaNeueLT Std" panose="020B0604020202020204"/>
              </a:rPr>
              <a:t>Novarama</a:t>
            </a:r>
          </a:p>
        </p:txBody>
      </p:sp>
      <p:sp>
        <p:nvSpPr>
          <p:cNvPr id="111" name="QuadreDeText 110">
            <a:extLst>
              <a:ext uri="{FF2B5EF4-FFF2-40B4-BE49-F238E27FC236}">
                <a16:creationId xmlns:a16="http://schemas.microsoft.com/office/drawing/2014/main" id="{417646F4-2BD6-41C2-2812-35A24C764263}"/>
              </a:ext>
            </a:extLst>
          </p:cNvPr>
          <p:cNvSpPr txBox="1"/>
          <p:nvPr/>
        </p:nvSpPr>
        <p:spPr>
          <a:xfrm>
            <a:off x="5282558" y="5155703"/>
            <a:ext cx="884973" cy="276999"/>
          </a:xfrm>
          <a:prstGeom prst="rect">
            <a:avLst/>
          </a:prstGeom>
          <a:noFill/>
        </p:spPr>
        <p:txBody>
          <a:bodyPr wrap="square" rtlCol="0">
            <a:spAutoFit/>
          </a:bodyPr>
          <a:lstStyle/>
          <a:p>
            <a:r>
              <a:rPr lang="en-US" sz="1200" b="1">
                <a:solidFill>
                  <a:srgbClr val="4A00D0"/>
                </a:solidFill>
                <a:latin typeface="HelveticaNeueLT Std" panose="020B0604020202020204"/>
              </a:rPr>
              <a:t>10</a:t>
            </a:r>
          </a:p>
        </p:txBody>
      </p:sp>
      <p:sp>
        <p:nvSpPr>
          <p:cNvPr id="121" name="QuadreDeText 120">
            <a:extLst>
              <a:ext uri="{FF2B5EF4-FFF2-40B4-BE49-F238E27FC236}">
                <a16:creationId xmlns:a16="http://schemas.microsoft.com/office/drawing/2014/main" id="{3F5A319F-2CA6-52A1-D535-13183C08A912}"/>
              </a:ext>
            </a:extLst>
          </p:cNvPr>
          <p:cNvSpPr txBox="1"/>
          <p:nvPr/>
        </p:nvSpPr>
        <p:spPr>
          <a:xfrm>
            <a:off x="7258343" y="5155702"/>
            <a:ext cx="1784460" cy="276999"/>
          </a:xfrm>
          <a:prstGeom prst="rect">
            <a:avLst/>
          </a:prstGeom>
          <a:noFill/>
        </p:spPr>
        <p:txBody>
          <a:bodyPr wrap="square" rtlCol="0">
            <a:spAutoFit/>
          </a:bodyPr>
          <a:lstStyle/>
          <a:p>
            <a:r>
              <a:rPr lang="en-US" sz="1200" b="1">
                <a:solidFill>
                  <a:srgbClr val="4A00D0"/>
                </a:solidFill>
                <a:latin typeface="HelveticaNeueLT Std" panose="020B0604020202020204"/>
              </a:rPr>
              <a:t>ZeptoLab</a:t>
            </a:r>
          </a:p>
        </p:txBody>
      </p:sp>
      <p:cxnSp>
        <p:nvCxnSpPr>
          <p:cNvPr id="132" name="Connector recte 131">
            <a:extLst>
              <a:ext uri="{FF2B5EF4-FFF2-40B4-BE49-F238E27FC236}">
                <a16:creationId xmlns:a16="http://schemas.microsoft.com/office/drawing/2014/main" id="{36FF21BE-435B-2F65-14B7-5C6FC209D9B7}"/>
              </a:ext>
              <a:ext uri="{C183D7F6-B498-43B3-948B-1728B52AA6E4}">
                <adec:decorative xmlns:adec="http://schemas.microsoft.com/office/drawing/2017/decorative" xmlns="" val="1"/>
              </a:ext>
            </a:extLst>
          </p:cNvPr>
          <p:cNvCxnSpPr>
            <a:cxnSpLocks/>
          </p:cNvCxnSpPr>
          <p:nvPr/>
        </p:nvCxnSpPr>
        <p:spPr>
          <a:xfrm>
            <a:off x="7178054" y="1755121"/>
            <a:ext cx="0" cy="3739488"/>
          </a:xfrm>
          <a:prstGeom prst="line">
            <a:avLst/>
          </a:prstGeom>
          <a:ln w="9525">
            <a:solidFill>
              <a:srgbClr val="4A00D0"/>
            </a:solidFill>
          </a:ln>
        </p:spPr>
        <p:style>
          <a:lnRef idx="1">
            <a:schemeClr val="accent1"/>
          </a:lnRef>
          <a:fillRef idx="0">
            <a:schemeClr val="accent1"/>
          </a:fillRef>
          <a:effectRef idx="0">
            <a:schemeClr val="accent1"/>
          </a:effectRef>
          <a:fontRef idx="minor">
            <a:schemeClr val="tx1"/>
          </a:fontRef>
        </p:style>
      </p:cxnSp>
      <p:grpSp>
        <p:nvGrpSpPr>
          <p:cNvPr id="70" name="Agrupa 69">
            <a:extLst>
              <a:ext uri="{FF2B5EF4-FFF2-40B4-BE49-F238E27FC236}">
                <a16:creationId xmlns:a16="http://schemas.microsoft.com/office/drawing/2014/main" id="{875CF987-4B5E-C625-CDCA-83DD7E2A46F2}"/>
              </a:ext>
              <a:ext uri="{C183D7F6-B498-43B3-948B-1728B52AA6E4}">
                <adec:decorative xmlns:adec="http://schemas.microsoft.com/office/drawing/2017/decorative" xmlns="" val="1"/>
              </a:ext>
            </a:extLst>
          </p:cNvPr>
          <p:cNvGrpSpPr/>
          <p:nvPr/>
        </p:nvGrpSpPr>
        <p:grpSpPr>
          <a:xfrm>
            <a:off x="1422295" y="1844941"/>
            <a:ext cx="1101296" cy="3557171"/>
            <a:chOff x="1277515" y="1844941"/>
            <a:chExt cx="1101296" cy="3557171"/>
          </a:xfrm>
        </p:grpSpPr>
        <p:pic>
          <p:nvPicPr>
            <p:cNvPr id="142" name="Gràfic 141">
              <a:extLst>
                <a:ext uri="{FF2B5EF4-FFF2-40B4-BE49-F238E27FC236}">
                  <a16:creationId xmlns:a16="http://schemas.microsoft.com/office/drawing/2014/main" id="{5116B73E-4EC0-D789-AF2C-938DB74945EE}"/>
                </a:ext>
                <a:ext uri="{C183D7F6-B498-43B3-948B-1728B52AA6E4}">
                  <adec:decorative xmlns:adec="http://schemas.microsoft.com/office/drawing/2017/decorative" xmlns="" val="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277515" y="5186112"/>
              <a:ext cx="1101296" cy="216000"/>
            </a:xfrm>
            <a:prstGeom prst="rect">
              <a:avLst/>
            </a:prstGeom>
          </p:spPr>
        </p:pic>
        <p:pic>
          <p:nvPicPr>
            <p:cNvPr id="8" name="Picture 6">
              <a:extLst>
                <a:ext uri="{FF2B5EF4-FFF2-40B4-BE49-F238E27FC236}">
                  <a16:creationId xmlns:a16="http://schemas.microsoft.com/office/drawing/2014/main" id="{DCEB5EFE-0EA3-6C8F-73B6-193F69CCD87F}"/>
                </a:ext>
                <a:ext uri="{C183D7F6-B498-43B3-948B-1728B52AA6E4}">
                  <adec:decorative xmlns:adec="http://schemas.microsoft.com/office/drawing/2017/decorative" xmlns=""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1120" y="1844941"/>
              <a:ext cx="1067491" cy="21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98E6945A-7485-16FA-A1E0-F721C42DA26F}"/>
                </a:ext>
                <a:ext uri="{C183D7F6-B498-43B3-948B-1728B52AA6E4}">
                  <adec:decorative xmlns:adec="http://schemas.microsoft.com/office/drawing/2017/decorative" xmlns=""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40" t="19508" r="3272" b="10214"/>
            <a:stretch/>
          </p:blipFill>
          <p:spPr bwMode="auto">
            <a:xfrm>
              <a:off x="1340751" y="2589868"/>
              <a:ext cx="941123" cy="216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8">
              <a:extLst>
                <a:ext uri="{FF2B5EF4-FFF2-40B4-BE49-F238E27FC236}">
                  <a16:creationId xmlns:a16="http://schemas.microsoft.com/office/drawing/2014/main" id="{98DA3256-1E41-6EEE-1CA0-B65324984580}"/>
                </a:ext>
                <a:ext uri="{C183D7F6-B498-43B3-948B-1728B52AA6E4}">
                  <adec:decorative xmlns:adec="http://schemas.microsoft.com/office/drawing/2017/decorative" xmlns=""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5419" y="2167941"/>
              <a:ext cx="478891" cy="324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a:extLst>
                <a:ext uri="{FF2B5EF4-FFF2-40B4-BE49-F238E27FC236}">
                  <a16:creationId xmlns:a16="http://schemas.microsoft.com/office/drawing/2014/main" id="{31742518-0FD4-48EC-4C71-D8B6ADD4A945}"/>
                </a:ext>
                <a:ext uri="{C183D7F6-B498-43B3-948B-1728B52AA6E4}">
                  <adec:decorative xmlns:adec="http://schemas.microsoft.com/office/drawing/2017/decorative" xmlns=""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9684" y="2991331"/>
              <a:ext cx="939095" cy="162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953D8400-00D1-BA04-49BB-5D48C6AC9350}"/>
                </a:ext>
                <a:ext uri="{C183D7F6-B498-43B3-948B-1728B52AA6E4}">
                  <adec:decorative xmlns:adec="http://schemas.microsoft.com/office/drawing/2017/decorative" xmlns=""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16347" y="3324141"/>
              <a:ext cx="992585" cy="19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Gràfic 16">
              <a:extLst>
                <a:ext uri="{FF2B5EF4-FFF2-40B4-BE49-F238E27FC236}">
                  <a16:creationId xmlns:a16="http://schemas.microsoft.com/office/drawing/2014/main" id="{6BA7B0C1-8D76-F273-B8A1-1650835840D1}"/>
                </a:ext>
                <a:ext uri="{C183D7F6-B498-43B3-948B-1728B52AA6E4}">
                  <adec:decorative xmlns:adec="http://schemas.microsoft.com/office/drawing/2017/decorative" xmlns="" val="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430962" y="3692373"/>
              <a:ext cx="780452" cy="252000"/>
            </a:xfrm>
            <a:prstGeom prst="rect">
              <a:avLst/>
            </a:prstGeom>
          </p:spPr>
        </p:pic>
        <p:pic>
          <p:nvPicPr>
            <p:cNvPr id="18" name="Picture 2">
              <a:extLst>
                <a:ext uri="{FF2B5EF4-FFF2-40B4-BE49-F238E27FC236}">
                  <a16:creationId xmlns:a16="http://schemas.microsoft.com/office/drawing/2014/main" id="{AF7A81C5-2100-C4CA-FA4F-6258F0C1C655}"/>
                </a:ext>
                <a:ext uri="{C183D7F6-B498-43B3-948B-1728B52AA6E4}">
                  <adec:decorative xmlns:adec="http://schemas.microsoft.com/office/drawing/2017/decorative" xmlns="" val="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44912" y="4024115"/>
              <a:ext cx="552797" cy="324000"/>
            </a:xfrm>
            <a:prstGeom prst="rect">
              <a:avLst/>
            </a:prstGeom>
            <a:noFill/>
            <a:extLst>
              <a:ext uri="{909E8E84-426E-40DD-AFC4-6F175D3DCCD1}">
                <a14:hiddenFill xmlns:a14="http://schemas.microsoft.com/office/drawing/2010/main">
                  <a:solidFill>
                    <a:srgbClr val="FFFFFF"/>
                  </a:solidFill>
                </a14:hiddenFill>
              </a:ext>
            </a:extLst>
          </p:spPr>
        </p:pic>
        <p:pic>
          <p:nvPicPr>
            <p:cNvPr id="19" name="Gràfic 18">
              <a:extLst>
                <a:ext uri="{FF2B5EF4-FFF2-40B4-BE49-F238E27FC236}">
                  <a16:creationId xmlns:a16="http://schemas.microsoft.com/office/drawing/2014/main" id="{8E7B8373-8B5E-5303-E58A-330C6B232989}"/>
                </a:ext>
                <a:ext uri="{C183D7F6-B498-43B3-948B-1728B52AA6E4}">
                  <adec:decorative xmlns:adec="http://schemas.microsoft.com/office/drawing/2017/decorative" xmlns="" val="1"/>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1305266" y="4431683"/>
              <a:ext cx="1031552" cy="252000"/>
            </a:xfrm>
            <a:prstGeom prst="rect">
              <a:avLst/>
            </a:prstGeom>
          </p:spPr>
        </p:pic>
        <p:pic>
          <p:nvPicPr>
            <p:cNvPr id="21" name="Picture 10">
              <a:extLst>
                <a:ext uri="{FF2B5EF4-FFF2-40B4-BE49-F238E27FC236}">
                  <a16:creationId xmlns:a16="http://schemas.microsoft.com/office/drawing/2014/main" id="{820D3E37-2254-9C9F-2432-E6BEF6589892}"/>
                </a:ext>
                <a:ext uri="{C183D7F6-B498-43B3-948B-1728B52AA6E4}">
                  <adec:decorative xmlns:adec="http://schemas.microsoft.com/office/drawing/2017/decorative" xmlns="" val="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88307" y="4743241"/>
              <a:ext cx="465000"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1" name="Agrupa 70">
            <a:extLst>
              <a:ext uri="{FF2B5EF4-FFF2-40B4-BE49-F238E27FC236}">
                <a16:creationId xmlns:a16="http://schemas.microsoft.com/office/drawing/2014/main" id="{4C03F5C7-5E48-432A-15AB-D41D6AFEA4D7}"/>
              </a:ext>
              <a:ext uri="{C183D7F6-B498-43B3-948B-1728B52AA6E4}">
                <adec:decorative xmlns:adec="http://schemas.microsoft.com/office/drawing/2017/decorative" xmlns="" val="1"/>
              </a:ext>
            </a:extLst>
          </p:cNvPr>
          <p:cNvGrpSpPr/>
          <p:nvPr/>
        </p:nvGrpSpPr>
        <p:grpSpPr>
          <a:xfrm>
            <a:off x="5842060" y="1778149"/>
            <a:ext cx="1067491" cy="3699065"/>
            <a:chOff x="6962200" y="1778149"/>
            <a:chExt cx="1067491" cy="3699065"/>
          </a:xfrm>
        </p:grpSpPr>
        <p:pic>
          <p:nvPicPr>
            <p:cNvPr id="26" name="Picture 28" descr="King (company) - Wikipedia">
              <a:extLst>
                <a:ext uri="{FF2B5EF4-FFF2-40B4-BE49-F238E27FC236}">
                  <a16:creationId xmlns:a16="http://schemas.microsoft.com/office/drawing/2014/main" id="{74113952-9F81-0DA5-EEBF-48E18C9A51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6501" y="1778149"/>
              <a:ext cx="478891" cy="324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a:extLst>
                <a:ext uri="{FF2B5EF4-FFF2-40B4-BE49-F238E27FC236}">
                  <a16:creationId xmlns:a16="http://schemas.microsoft.com/office/drawing/2014/main" id="{C22D133F-B449-884C-03F7-A63DE21AE4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2200" y="2216043"/>
              <a:ext cx="1067491" cy="216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6" descr="Home - Zitrogames">
              <a:extLst>
                <a:ext uri="{FF2B5EF4-FFF2-40B4-BE49-F238E27FC236}">
                  <a16:creationId xmlns:a16="http://schemas.microsoft.com/office/drawing/2014/main" id="{35524300-B1AB-CC63-7319-CF6033EF5B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9203" y="2617093"/>
              <a:ext cx="939095" cy="1620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Mobile Heroes: Kenneth Wong @Scopely">
              <a:extLst>
                <a:ext uri="{FF2B5EF4-FFF2-40B4-BE49-F238E27FC236}">
                  <a16:creationId xmlns:a16="http://schemas.microsoft.com/office/drawing/2014/main" id="{A146C997-7736-CF61-E7E9-D03BA4C6AE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40" t="19508" r="3272" b="10214"/>
            <a:stretch/>
          </p:blipFill>
          <p:spPr bwMode="auto">
            <a:xfrm>
              <a:off x="7028747" y="2954463"/>
              <a:ext cx="941123" cy="216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8">
              <a:extLst>
                <a:ext uri="{FF2B5EF4-FFF2-40B4-BE49-F238E27FC236}">
                  <a16:creationId xmlns:a16="http://schemas.microsoft.com/office/drawing/2014/main" id="{75920A8C-F6AE-9C38-026F-105AA8E5F9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95622" y="3331107"/>
              <a:ext cx="992585" cy="198000"/>
            </a:xfrm>
            <a:prstGeom prst="rect">
              <a:avLst/>
            </a:prstGeom>
            <a:noFill/>
            <a:extLst>
              <a:ext uri="{909E8E84-426E-40DD-AFC4-6F175D3DCCD1}">
                <a14:hiddenFill xmlns:a14="http://schemas.microsoft.com/office/drawing/2010/main">
                  <a:solidFill>
                    <a:srgbClr val="FFFFFF"/>
                  </a:solidFill>
                </a14:hiddenFill>
              </a:ext>
            </a:extLst>
          </p:spPr>
        </p:pic>
        <p:pic>
          <p:nvPicPr>
            <p:cNvPr id="61" name="Gràfic 60">
              <a:extLst>
                <a:ext uri="{FF2B5EF4-FFF2-40B4-BE49-F238E27FC236}">
                  <a16:creationId xmlns:a16="http://schemas.microsoft.com/office/drawing/2014/main" id="{1E56F81C-60D4-FE6B-0A5A-BC59A584EE87}"/>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104662" y="3665346"/>
              <a:ext cx="780452" cy="252000"/>
            </a:xfrm>
            <a:prstGeom prst="rect">
              <a:avLst/>
            </a:prstGeom>
          </p:spPr>
        </p:pic>
        <p:pic>
          <p:nvPicPr>
            <p:cNvPr id="62" name="Picture 4" descr="Omnidrone Raises $2M - FinSMEs">
              <a:extLst>
                <a:ext uri="{FF2B5EF4-FFF2-40B4-BE49-F238E27FC236}">
                  <a16:creationId xmlns:a16="http://schemas.microsoft.com/office/drawing/2014/main" id="{3FDF483D-9120-ADFE-4EDB-0ADF8168CCE2}"/>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8405" t="24163" r="8171" b="23403"/>
            <a:stretch/>
          </p:blipFill>
          <p:spPr bwMode="auto">
            <a:xfrm>
              <a:off x="7081212" y="4109637"/>
              <a:ext cx="835288" cy="144000"/>
            </a:xfrm>
            <a:prstGeom prst="rect">
              <a:avLst/>
            </a:prstGeom>
            <a:noFill/>
            <a:extLst>
              <a:ext uri="{909E8E84-426E-40DD-AFC4-6F175D3DCCD1}">
                <a14:hiddenFill xmlns:a14="http://schemas.microsoft.com/office/drawing/2010/main">
                  <a:solidFill>
                    <a:srgbClr val="FFFFFF"/>
                  </a:solidFill>
                </a14:hiddenFill>
              </a:ext>
            </a:extLst>
          </p:spPr>
        </p:pic>
        <p:pic>
          <p:nvPicPr>
            <p:cNvPr id="63" name="Imatge 62" descr="Image containing text, font, graphics, circle Auto-generated description">
              <a:extLst>
                <a:ext uri="{FF2B5EF4-FFF2-40B4-BE49-F238E27FC236}">
                  <a16:creationId xmlns:a16="http://schemas.microsoft.com/office/drawing/2014/main" id="{CD505840-E03E-4484-9A1E-A268E1EB60E5}"/>
                </a:ext>
              </a:extLst>
            </p:cNvPr>
            <p:cNvPicPr>
              <a:picLocks noChangeAspect="1"/>
            </p:cNvPicPr>
            <p:nvPr/>
          </p:nvPicPr>
          <p:blipFill rotWithShape="1">
            <a:blip r:embed="rId16">
              <a:biLevel thresh="75000"/>
              <a:extLst>
                <a:ext uri="{BEBA8EAE-BF5A-486C-A8C5-ECC9F3942E4B}">
                  <a14:imgProps xmlns:a14="http://schemas.microsoft.com/office/drawing/2010/main">
                    <a14:imgLayer r:embed="rId17">
                      <a14:imgEffect>
                        <a14:brightnessContrast bright="-40000" contrast="-40000"/>
                      </a14:imgEffect>
                    </a14:imgLayer>
                  </a14:imgProps>
                </a:ext>
              </a:extLst>
            </a:blip>
            <a:srcRect l="13999" t="12402" r="12569" b="11866"/>
            <a:stretch/>
          </p:blipFill>
          <p:spPr>
            <a:xfrm>
              <a:off x="7299927" y="4361307"/>
              <a:ext cx="383974" cy="396000"/>
            </a:xfrm>
            <a:prstGeom prst="rect">
              <a:avLst/>
            </a:prstGeom>
          </p:spPr>
        </p:pic>
        <p:pic>
          <p:nvPicPr>
            <p:cNvPr id="64" name="Imatge 63" descr="Image containing text, logo, font, graphics  Auto-generated description">
              <a:extLst>
                <a:ext uri="{FF2B5EF4-FFF2-40B4-BE49-F238E27FC236}">
                  <a16:creationId xmlns:a16="http://schemas.microsoft.com/office/drawing/2014/main" id="{C0768CAD-2A36-1500-EE69-3064669A231A}"/>
                </a:ext>
              </a:extLst>
            </p:cNvPr>
            <p:cNvPicPr>
              <a:picLocks noChangeAspect="1"/>
            </p:cNvPicPr>
            <p:nvPr/>
          </p:nvPicPr>
          <p:blipFill rotWithShape="1">
            <a:blip r:embed="rId18"/>
            <a:srcRect l="4704" t="37688" r="55102" b="38489"/>
            <a:stretch/>
          </p:blipFill>
          <p:spPr>
            <a:xfrm>
              <a:off x="7022279" y="4850041"/>
              <a:ext cx="930852" cy="144000"/>
            </a:xfrm>
            <a:prstGeom prst="rect">
              <a:avLst/>
            </a:prstGeom>
          </p:spPr>
        </p:pic>
        <p:pic>
          <p:nvPicPr>
            <p:cNvPr id="66" name="Picture 10" descr="ZeptoLab - Wikipedia">
              <a:extLst>
                <a:ext uri="{FF2B5EF4-FFF2-40B4-BE49-F238E27FC236}">
                  <a16:creationId xmlns:a16="http://schemas.microsoft.com/office/drawing/2014/main" id="{D715DD69-E15B-6E44-150C-B631D228E35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54879" y="5117214"/>
              <a:ext cx="465000" cy="3600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CuadroTexto 32">
            <a:extLst>
              <a:ext uri="{FF2B5EF4-FFF2-40B4-BE49-F238E27FC236}">
                <a16:creationId xmlns:a16="http://schemas.microsoft.com/office/drawing/2014/main" id="{9653595A-9B97-AB14-D794-9D078AC70B5F}"/>
              </a:ext>
            </a:extLst>
          </p:cNvPr>
          <p:cNvSpPr txBox="1"/>
          <p:nvPr/>
        </p:nvSpPr>
        <p:spPr>
          <a:xfrm>
            <a:off x="630236" y="5737878"/>
            <a:ext cx="11009093" cy="461665"/>
          </a:xfrm>
          <a:prstGeom prst="rect">
            <a:avLst/>
          </a:prstGeom>
        </p:spPr>
        <p:txBody>
          <a:bodyPr wrap="square">
            <a:spAutoFit/>
          </a:bodyPr>
          <a:lstStyle>
            <a:defPPr>
              <a:defRPr lang="es-ES"/>
            </a:defPPr>
            <a:lvl1pPr algn="r">
              <a:defRPr sz="1200" b="1" i="1">
                <a:solidFill>
                  <a:srgbClr val="424242"/>
                </a:solidFill>
                <a:latin typeface="HelveticaNeueLT Std" panose="020B0604020202020204" pitchFamily="34" charset="0"/>
              </a:defRPr>
            </a:lvl1pPr>
          </a:lstStyle>
          <a:p>
            <a:r>
              <a:rPr lang="en-US">
                <a:solidFill>
                  <a:schemeClr val="accent5">
                    <a:lumMod val="25000"/>
                  </a:schemeClr>
                </a:solidFill>
              </a:rPr>
              <a:t>Note: </a:t>
            </a:r>
            <a:r>
              <a:rPr lang="en-US" b="0">
                <a:solidFill>
                  <a:schemeClr val="accent5">
                    <a:lumMod val="25000"/>
                  </a:schemeClr>
                </a:solidFill>
              </a:rPr>
              <a:t>According to the latest data published by companies in the video game industry</a:t>
            </a:r>
          </a:p>
          <a:p>
            <a:r>
              <a:rPr lang="en-US">
                <a:solidFill>
                  <a:schemeClr val="accent5">
                    <a:lumMod val="25000"/>
                  </a:schemeClr>
                </a:solidFill>
              </a:rPr>
              <a:t>Source: </a:t>
            </a:r>
            <a:r>
              <a:rPr lang="en-US" b="0">
                <a:solidFill>
                  <a:schemeClr val="accent5">
                    <a:lumMod val="25000"/>
                  </a:schemeClr>
                </a:solidFill>
              </a:rPr>
              <a:t>ACCIÓ</a:t>
            </a:r>
          </a:p>
        </p:txBody>
      </p:sp>
      <p:sp>
        <p:nvSpPr>
          <p:cNvPr id="3" name="Redondear rectángulo de esquina del mismo lado 5">
            <a:extLst>
              <a:ext uri="{FF2B5EF4-FFF2-40B4-BE49-F238E27FC236}">
                <a16:creationId xmlns:a16="http://schemas.microsoft.com/office/drawing/2014/main" id="{867488B6-8F31-F6F3-A4EC-D9632E0CF92E}"/>
              </a:ext>
              <a:ext uri="{C183D7F6-B498-43B3-948B-1728B52AA6E4}">
                <adec:decorative xmlns:adec="http://schemas.microsoft.com/office/drawing/2017/decorative" xmlns="" val="1"/>
              </a:ext>
            </a:extLst>
          </p:cNvPr>
          <p:cNvSpPr>
            <a:spLocks/>
          </p:cNvSpPr>
          <p:nvPr/>
        </p:nvSpPr>
        <p:spPr>
          <a:xfrm rot="10800000">
            <a:off x="9316508" y="963873"/>
            <a:ext cx="2253192" cy="4652767"/>
          </a:xfrm>
          <a:prstGeom prst="round2SameRect">
            <a:avLst>
              <a:gd name="adj1" fmla="val 50000"/>
              <a:gd name="adj2" fmla="val 0"/>
            </a:avLst>
          </a:prstGeom>
          <a:blipFill dpi="0" rotWithShape="0">
            <a:blip r:embed="rId19"/>
            <a:srcRect/>
            <a:stretch>
              <a:fillRect l="-46352" t="-3422" r="-182066" b="-260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9814962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210184B5-C327-B912-AF95-CACDE8DEB41C}"/>
              </a:ext>
            </a:extLst>
          </p:cNvPr>
          <p:cNvSpPr>
            <a:spLocks noGrp="1"/>
          </p:cNvSpPr>
          <p:nvPr>
            <p:ph type="title"/>
          </p:nvPr>
        </p:nvSpPr>
        <p:spPr/>
        <p:txBody>
          <a:bodyPr/>
          <a:lstStyle/>
          <a:p>
            <a:r>
              <a:rPr lang="en-US" sz="2000"/>
              <a:t>Companies and studios in Catalonia according to the phase of the video game creation process</a:t>
            </a:r>
          </a:p>
        </p:txBody>
      </p:sp>
      <p:sp>
        <p:nvSpPr>
          <p:cNvPr id="9" name="Rectangle: cantonades superiors arrodonides 8">
            <a:extLst>
              <a:ext uri="{FF2B5EF4-FFF2-40B4-BE49-F238E27FC236}">
                <a16:creationId xmlns:a16="http://schemas.microsoft.com/office/drawing/2014/main" id="{E906B4CE-EE62-736B-2A5C-8A9BE401CAE3}"/>
              </a:ext>
              <a:ext uri="{C183D7F6-B498-43B3-948B-1728B52AA6E4}">
                <adec:decorative xmlns:adec="http://schemas.microsoft.com/office/drawing/2017/decorative" xmlns="" val="1"/>
              </a:ext>
            </a:extLst>
          </p:cNvPr>
          <p:cNvSpPr/>
          <p:nvPr/>
        </p:nvSpPr>
        <p:spPr>
          <a:xfrm>
            <a:off x="622300" y="1291454"/>
            <a:ext cx="10941661" cy="4158298"/>
          </a:xfrm>
          <a:prstGeom prst="round2SameRect">
            <a:avLst>
              <a:gd name="adj1" fmla="val 0"/>
              <a:gd name="adj2" fmla="val 12382"/>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cxnSp>
        <p:nvCxnSpPr>
          <p:cNvPr id="23" name="Connector de fletxa recta 22">
            <a:extLst>
              <a:ext uri="{FF2B5EF4-FFF2-40B4-BE49-F238E27FC236}">
                <a16:creationId xmlns:a16="http://schemas.microsoft.com/office/drawing/2014/main" id="{D61489E6-D2D8-47CA-F43C-271AB4467FAD}"/>
              </a:ext>
              <a:ext uri="{C183D7F6-B498-43B3-948B-1728B52AA6E4}">
                <adec:decorative xmlns:adec="http://schemas.microsoft.com/office/drawing/2017/decorative" xmlns="" val="1"/>
              </a:ext>
            </a:extLst>
          </p:cNvPr>
          <p:cNvCxnSpPr>
            <a:cxnSpLocks/>
          </p:cNvCxnSpPr>
          <p:nvPr/>
        </p:nvCxnSpPr>
        <p:spPr>
          <a:xfrm flipV="1">
            <a:off x="622300" y="1286773"/>
            <a:ext cx="10941661" cy="468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4" name="Rectangle: cantonades arrodonides 23">
            <a:extLst>
              <a:ext uri="{FF2B5EF4-FFF2-40B4-BE49-F238E27FC236}">
                <a16:creationId xmlns:a16="http://schemas.microsoft.com/office/drawing/2014/main" id="{42AA4DDF-60F5-CEF3-360E-924F20E61E70}"/>
              </a:ext>
              <a:ext uri="{C183D7F6-B498-43B3-948B-1728B52AA6E4}">
                <adec:decorative xmlns:adec="http://schemas.microsoft.com/office/drawing/2017/decorative" xmlns="" val="1"/>
              </a:ext>
            </a:extLst>
          </p:cNvPr>
          <p:cNvSpPr/>
          <p:nvPr/>
        </p:nvSpPr>
        <p:spPr>
          <a:xfrm>
            <a:off x="1060018" y="968528"/>
            <a:ext cx="2067710" cy="640702"/>
          </a:xfrm>
          <a:prstGeom prst="roundRect">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030" name="Rectangle: cantonades arrodonides 1029">
            <a:extLst>
              <a:ext uri="{FF2B5EF4-FFF2-40B4-BE49-F238E27FC236}">
                <a16:creationId xmlns:a16="http://schemas.microsoft.com/office/drawing/2014/main" id="{E421C165-90F4-1E73-2C7C-2D02BD241C63}"/>
              </a:ext>
              <a:ext uri="{C183D7F6-B498-43B3-948B-1728B52AA6E4}">
                <adec:decorative xmlns:adec="http://schemas.microsoft.com/office/drawing/2017/decorative" xmlns="" val="1"/>
              </a:ext>
            </a:extLst>
          </p:cNvPr>
          <p:cNvSpPr/>
          <p:nvPr/>
        </p:nvSpPr>
        <p:spPr>
          <a:xfrm rot="16200000">
            <a:off x="1767327" y="904686"/>
            <a:ext cx="640800" cy="2520000"/>
          </a:xfrm>
          <a:prstGeom prst="roundRect">
            <a:avLst>
              <a:gd name="adj" fmla="val 29837"/>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30" name="Rectangle: cantonades arrodonides 29">
            <a:extLst>
              <a:ext uri="{FF2B5EF4-FFF2-40B4-BE49-F238E27FC236}">
                <a16:creationId xmlns:a16="http://schemas.microsoft.com/office/drawing/2014/main" id="{88DBC3BF-1C3A-04E8-F1C0-687796665B67}"/>
              </a:ext>
              <a:ext uri="{C183D7F6-B498-43B3-948B-1728B52AA6E4}">
                <adec:decorative xmlns:adec="http://schemas.microsoft.com/office/drawing/2017/decorative" xmlns="" val="1"/>
              </a:ext>
            </a:extLst>
          </p:cNvPr>
          <p:cNvSpPr/>
          <p:nvPr/>
        </p:nvSpPr>
        <p:spPr>
          <a:xfrm>
            <a:off x="8832066" y="968528"/>
            <a:ext cx="2067710" cy="640702"/>
          </a:xfrm>
          <a:prstGeom prst="roundRect">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35" name="Rectangle: cantonades arrodonides 34">
            <a:extLst>
              <a:ext uri="{FF2B5EF4-FFF2-40B4-BE49-F238E27FC236}">
                <a16:creationId xmlns:a16="http://schemas.microsoft.com/office/drawing/2014/main" id="{3EFC3624-3808-B52F-33AA-3FC6FC6629B5}"/>
              </a:ext>
              <a:ext uri="{C183D7F6-B498-43B3-948B-1728B52AA6E4}">
                <adec:decorative xmlns:adec="http://schemas.microsoft.com/office/drawing/2017/decorative" xmlns="" val="1"/>
              </a:ext>
            </a:extLst>
          </p:cNvPr>
          <p:cNvSpPr/>
          <p:nvPr/>
        </p:nvSpPr>
        <p:spPr>
          <a:xfrm>
            <a:off x="3651216" y="968528"/>
            <a:ext cx="2067710" cy="640702"/>
          </a:xfrm>
          <a:prstGeom prst="roundRect">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41" name="Rectangle: cantonades arrodonides 40">
            <a:extLst>
              <a:ext uri="{FF2B5EF4-FFF2-40B4-BE49-F238E27FC236}">
                <a16:creationId xmlns:a16="http://schemas.microsoft.com/office/drawing/2014/main" id="{5A4FC3AF-1E04-E74F-CAB2-701BE1EC8C84}"/>
              </a:ext>
              <a:ext uri="{C183D7F6-B498-43B3-948B-1728B52AA6E4}">
                <adec:decorative xmlns:adec="http://schemas.microsoft.com/office/drawing/2017/decorative" xmlns="" val="1"/>
              </a:ext>
            </a:extLst>
          </p:cNvPr>
          <p:cNvSpPr/>
          <p:nvPr/>
        </p:nvSpPr>
        <p:spPr>
          <a:xfrm rot="16200000">
            <a:off x="1767316" y="2282103"/>
            <a:ext cx="640800" cy="2520000"/>
          </a:xfrm>
          <a:prstGeom prst="roundRect">
            <a:avLst>
              <a:gd name="adj" fmla="val 29837"/>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cxnSp>
        <p:nvCxnSpPr>
          <p:cNvPr id="42" name="Connector de fletxa recta 41">
            <a:extLst>
              <a:ext uri="{FF2B5EF4-FFF2-40B4-BE49-F238E27FC236}">
                <a16:creationId xmlns:a16="http://schemas.microsoft.com/office/drawing/2014/main" id="{A658A3D5-5A92-3ED1-C5E3-E9DBFEE7DA87}"/>
              </a:ext>
              <a:ext uri="{C183D7F6-B498-43B3-948B-1728B52AA6E4}">
                <adec:decorative xmlns:adec="http://schemas.microsoft.com/office/drawing/2017/decorative" xmlns="" val="1"/>
              </a:ext>
            </a:extLst>
          </p:cNvPr>
          <p:cNvCxnSpPr>
            <a:cxnSpLocks/>
            <a:stCxn id="1031" idx="0"/>
            <a:endCxn id="24" idx="2"/>
          </p:cNvCxnSpPr>
          <p:nvPr/>
        </p:nvCxnSpPr>
        <p:spPr>
          <a:xfrm flipV="1">
            <a:off x="2087722" y="1609230"/>
            <a:ext cx="0" cy="235056"/>
          </a:xfrm>
          <a:prstGeom prst="straightConnector1">
            <a:avLst/>
          </a:prstGeom>
          <a:ln w="1905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5" name="Connector de fletxa recta 44">
            <a:extLst>
              <a:ext uri="{FF2B5EF4-FFF2-40B4-BE49-F238E27FC236}">
                <a16:creationId xmlns:a16="http://schemas.microsoft.com/office/drawing/2014/main" id="{23964269-95DB-6440-DD35-2AD219FB1C1C}"/>
              </a:ext>
              <a:ext uri="{C183D7F6-B498-43B3-948B-1728B52AA6E4}">
                <adec:decorative xmlns:adec="http://schemas.microsoft.com/office/drawing/2017/decorative" xmlns="" val="1"/>
              </a:ext>
            </a:extLst>
          </p:cNvPr>
          <p:cNvCxnSpPr>
            <a:cxnSpLocks/>
            <a:stCxn id="1043" idx="0"/>
            <a:endCxn id="35" idx="2"/>
          </p:cNvCxnSpPr>
          <p:nvPr/>
        </p:nvCxnSpPr>
        <p:spPr>
          <a:xfrm flipV="1">
            <a:off x="4683900" y="1609230"/>
            <a:ext cx="1171" cy="231109"/>
          </a:xfrm>
          <a:prstGeom prst="straightConnector1">
            <a:avLst/>
          </a:prstGeom>
          <a:ln w="1905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6" name="Rectangle: cantonades arrodonides 45">
            <a:extLst>
              <a:ext uri="{FF2B5EF4-FFF2-40B4-BE49-F238E27FC236}">
                <a16:creationId xmlns:a16="http://schemas.microsoft.com/office/drawing/2014/main" id="{4D5CB0ED-0720-BC9B-3A27-EBF2BE928195}"/>
              </a:ext>
              <a:ext uri="{C183D7F6-B498-43B3-948B-1728B52AA6E4}">
                <adec:decorative xmlns:adec="http://schemas.microsoft.com/office/drawing/2017/decorative" xmlns="" val="1"/>
              </a:ext>
            </a:extLst>
          </p:cNvPr>
          <p:cNvSpPr/>
          <p:nvPr/>
        </p:nvSpPr>
        <p:spPr>
          <a:xfrm rot="16200000">
            <a:off x="5775601" y="-333980"/>
            <a:ext cx="640800" cy="10524237"/>
          </a:xfrm>
          <a:prstGeom prst="roundRect">
            <a:avLst>
              <a:gd name="adj" fmla="val 29837"/>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48" name="Rectangle: cantonades arrodonides 47">
            <a:extLst>
              <a:ext uri="{FF2B5EF4-FFF2-40B4-BE49-F238E27FC236}">
                <a16:creationId xmlns:a16="http://schemas.microsoft.com/office/drawing/2014/main" id="{FA98B343-A673-262A-9DC6-3C11A621F1DB}"/>
              </a:ext>
              <a:ext uri="{C183D7F6-B498-43B3-948B-1728B52AA6E4}">
                <adec:decorative xmlns:adec="http://schemas.microsoft.com/office/drawing/2017/decorative" xmlns="" val="1"/>
              </a:ext>
            </a:extLst>
          </p:cNvPr>
          <p:cNvSpPr/>
          <p:nvPr/>
        </p:nvSpPr>
        <p:spPr>
          <a:xfrm rot="16200000">
            <a:off x="6953386" y="900738"/>
            <a:ext cx="640800" cy="2520000"/>
          </a:xfrm>
          <a:prstGeom prst="roundRect">
            <a:avLst>
              <a:gd name="adj" fmla="val 29837"/>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39" name="Rectangle: cantonades arrodonides 38">
            <a:extLst>
              <a:ext uri="{FF2B5EF4-FFF2-40B4-BE49-F238E27FC236}">
                <a16:creationId xmlns:a16="http://schemas.microsoft.com/office/drawing/2014/main" id="{6C58D7EB-E544-3456-D474-B82EA774572B}"/>
              </a:ext>
              <a:ext uri="{C183D7F6-B498-43B3-948B-1728B52AA6E4}">
                <adec:decorative xmlns:adec="http://schemas.microsoft.com/office/drawing/2017/decorative" xmlns="" val="1"/>
              </a:ext>
            </a:extLst>
          </p:cNvPr>
          <p:cNvSpPr/>
          <p:nvPr/>
        </p:nvSpPr>
        <p:spPr>
          <a:xfrm>
            <a:off x="6241641" y="968528"/>
            <a:ext cx="2067710" cy="640702"/>
          </a:xfrm>
          <a:prstGeom prst="roundRect">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50" name="Rectangle: cantonades arrodonides 49">
            <a:extLst>
              <a:ext uri="{FF2B5EF4-FFF2-40B4-BE49-F238E27FC236}">
                <a16:creationId xmlns:a16="http://schemas.microsoft.com/office/drawing/2014/main" id="{E1EBD65C-140F-D799-3984-8C617A5C9782}"/>
              </a:ext>
              <a:ext uri="{C183D7F6-B498-43B3-948B-1728B52AA6E4}">
                <adec:decorative xmlns:adec="http://schemas.microsoft.com/office/drawing/2017/decorative" xmlns="" val="1"/>
              </a:ext>
            </a:extLst>
          </p:cNvPr>
          <p:cNvSpPr/>
          <p:nvPr/>
        </p:nvSpPr>
        <p:spPr>
          <a:xfrm rot="16200000">
            <a:off x="6953392" y="1593759"/>
            <a:ext cx="640800" cy="2520000"/>
          </a:xfrm>
          <a:prstGeom prst="roundRect">
            <a:avLst>
              <a:gd name="adj" fmla="val 29837"/>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52" name="Rectangle: cantonades arrodonides 51">
            <a:extLst>
              <a:ext uri="{FF2B5EF4-FFF2-40B4-BE49-F238E27FC236}">
                <a16:creationId xmlns:a16="http://schemas.microsoft.com/office/drawing/2014/main" id="{2D474A19-EAE1-B5C8-CFEE-8D7E5DF5EF67}"/>
              </a:ext>
              <a:ext uri="{C183D7F6-B498-43B3-948B-1728B52AA6E4}">
                <adec:decorative xmlns:adec="http://schemas.microsoft.com/office/drawing/2017/decorative" xmlns="" val="1"/>
              </a:ext>
            </a:extLst>
          </p:cNvPr>
          <p:cNvSpPr/>
          <p:nvPr/>
        </p:nvSpPr>
        <p:spPr>
          <a:xfrm rot="16200000">
            <a:off x="9545521" y="897942"/>
            <a:ext cx="640800" cy="2520000"/>
          </a:xfrm>
          <a:prstGeom prst="roundRect">
            <a:avLst>
              <a:gd name="adj" fmla="val 29837"/>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54" name="Rectangle: cantonades arrodonides 53">
            <a:extLst>
              <a:ext uri="{FF2B5EF4-FFF2-40B4-BE49-F238E27FC236}">
                <a16:creationId xmlns:a16="http://schemas.microsoft.com/office/drawing/2014/main" id="{BBB0981A-B997-45A9-074E-0E96EA53BBFF}"/>
              </a:ext>
              <a:ext uri="{C183D7F6-B498-43B3-948B-1728B52AA6E4}">
                <adec:decorative xmlns:adec="http://schemas.microsoft.com/office/drawing/2017/decorative" xmlns="" val="1"/>
              </a:ext>
            </a:extLst>
          </p:cNvPr>
          <p:cNvSpPr/>
          <p:nvPr/>
        </p:nvSpPr>
        <p:spPr>
          <a:xfrm rot="16200000">
            <a:off x="9544668" y="1591545"/>
            <a:ext cx="640800" cy="2520000"/>
          </a:xfrm>
          <a:prstGeom prst="roundRect">
            <a:avLst>
              <a:gd name="adj" fmla="val 29837"/>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cxnSp>
        <p:nvCxnSpPr>
          <p:cNvPr id="56" name="Connector de fletxa recta 55">
            <a:extLst>
              <a:ext uri="{FF2B5EF4-FFF2-40B4-BE49-F238E27FC236}">
                <a16:creationId xmlns:a16="http://schemas.microsoft.com/office/drawing/2014/main" id="{21FD1A5C-4A7F-8D6E-C5E2-56C437C06C65}"/>
              </a:ext>
              <a:ext uri="{C183D7F6-B498-43B3-948B-1728B52AA6E4}">
                <adec:decorative xmlns:adec="http://schemas.microsoft.com/office/drawing/2017/decorative" xmlns="" val="1"/>
              </a:ext>
            </a:extLst>
          </p:cNvPr>
          <p:cNvCxnSpPr>
            <a:cxnSpLocks/>
            <a:stCxn id="49" idx="0"/>
            <a:endCxn id="39" idx="2"/>
          </p:cNvCxnSpPr>
          <p:nvPr/>
        </p:nvCxnSpPr>
        <p:spPr>
          <a:xfrm flipV="1">
            <a:off x="7273781" y="1609230"/>
            <a:ext cx="0" cy="231108"/>
          </a:xfrm>
          <a:prstGeom prst="straightConnector1">
            <a:avLst/>
          </a:prstGeom>
          <a:ln w="1905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7" name="Connector de fletxa recta 56">
            <a:extLst>
              <a:ext uri="{FF2B5EF4-FFF2-40B4-BE49-F238E27FC236}">
                <a16:creationId xmlns:a16="http://schemas.microsoft.com/office/drawing/2014/main" id="{1686D7E6-DD87-ECB0-5080-21CFD1FE2283}"/>
              </a:ext>
              <a:ext uri="{C183D7F6-B498-43B3-948B-1728B52AA6E4}">
                <adec:decorative xmlns:adec="http://schemas.microsoft.com/office/drawing/2017/decorative" xmlns="" val="1"/>
              </a:ext>
            </a:extLst>
          </p:cNvPr>
          <p:cNvCxnSpPr>
            <a:cxnSpLocks/>
            <a:stCxn id="53" idx="0"/>
            <a:endCxn id="30" idx="2"/>
          </p:cNvCxnSpPr>
          <p:nvPr/>
        </p:nvCxnSpPr>
        <p:spPr>
          <a:xfrm flipV="1">
            <a:off x="9865916" y="1609230"/>
            <a:ext cx="0" cy="228312"/>
          </a:xfrm>
          <a:prstGeom prst="straightConnector1">
            <a:avLst/>
          </a:prstGeom>
          <a:ln w="1905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032" name="Rectangle: cantonades arrodonides 1031">
            <a:extLst>
              <a:ext uri="{FF2B5EF4-FFF2-40B4-BE49-F238E27FC236}">
                <a16:creationId xmlns:a16="http://schemas.microsoft.com/office/drawing/2014/main" id="{A88532CC-5B09-2550-13C2-5FAB48D5494A}"/>
              </a:ext>
              <a:ext uri="{C183D7F6-B498-43B3-948B-1728B52AA6E4}">
                <adec:decorative xmlns:adec="http://schemas.microsoft.com/office/drawing/2017/decorative" xmlns="" val="1"/>
              </a:ext>
            </a:extLst>
          </p:cNvPr>
          <p:cNvSpPr/>
          <p:nvPr/>
        </p:nvSpPr>
        <p:spPr>
          <a:xfrm rot="16200000">
            <a:off x="1767322" y="1592126"/>
            <a:ext cx="640800" cy="2520000"/>
          </a:xfrm>
          <a:prstGeom prst="roundRect">
            <a:avLst>
              <a:gd name="adj" fmla="val 29837"/>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045" name="Rectangle: cantonades arrodonides 1044">
            <a:extLst>
              <a:ext uri="{FF2B5EF4-FFF2-40B4-BE49-F238E27FC236}">
                <a16:creationId xmlns:a16="http://schemas.microsoft.com/office/drawing/2014/main" id="{40378FBC-1C29-0FDD-741E-CA038774471C}"/>
              </a:ext>
              <a:ext uri="{C183D7F6-B498-43B3-948B-1728B52AA6E4}">
                <adec:decorative xmlns:adec="http://schemas.microsoft.com/office/drawing/2017/decorative" xmlns="" val="1"/>
              </a:ext>
            </a:extLst>
          </p:cNvPr>
          <p:cNvSpPr/>
          <p:nvPr/>
        </p:nvSpPr>
        <p:spPr>
          <a:xfrm rot="16200000">
            <a:off x="4363362" y="1593758"/>
            <a:ext cx="640800" cy="2520000"/>
          </a:xfrm>
          <a:prstGeom prst="roundRect">
            <a:avLst>
              <a:gd name="adj" fmla="val 29837"/>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051" name="Rectangle: cantonades arrodonides 1050">
            <a:extLst>
              <a:ext uri="{FF2B5EF4-FFF2-40B4-BE49-F238E27FC236}">
                <a16:creationId xmlns:a16="http://schemas.microsoft.com/office/drawing/2014/main" id="{6217DFAD-F53E-B3F8-AE66-78E2AAA565D0}"/>
              </a:ext>
              <a:ext uri="{C183D7F6-B498-43B3-948B-1728B52AA6E4}">
                <adec:decorative xmlns:adec="http://schemas.microsoft.com/office/drawing/2017/decorative" xmlns="" val="1"/>
              </a:ext>
            </a:extLst>
          </p:cNvPr>
          <p:cNvSpPr/>
          <p:nvPr/>
        </p:nvSpPr>
        <p:spPr>
          <a:xfrm rot="16200000">
            <a:off x="4363224" y="2282103"/>
            <a:ext cx="640800" cy="2520000"/>
          </a:xfrm>
          <a:prstGeom prst="roundRect">
            <a:avLst>
              <a:gd name="adj" fmla="val 29837"/>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053" name="Rectangle: cantonades arrodonides 1052">
            <a:extLst>
              <a:ext uri="{FF2B5EF4-FFF2-40B4-BE49-F238E27FC236}">
                <a16:creationId xmlns:a16="http://schemas.microsoft.com/office/drawing/2014/main" id="{86930190-CAF2-23C1-4BD2-F95CC3871DE0}"/>
              </a:ext>
              <a:ext uri="{C183D7F6-B498-43B3-948B-1728B52AA6E4}">
                <adec:decorative xmlns:adec="http://schemas.microsoft.com/office/drawing/2017/decorative" xmlns="" val="1"/>
              </a:ext>
            </a:extLst>
          </p:cNvPr>
          <p:cNvSpPr/>
          <p:nvPr/>
        </p:nvSpPr>
        <p:spPr>
          <a:xfrm rot="16200000">
            <a:off x="4363098" y="2969775"/>
            <a:ext cx="640800" cy="2520000"/>
          </a:xfrm>
          <a:prstGeom prst="roundRect">
            <a:avLst>
              <a:gd name="adj" fmla="val 29837"/>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041" name="Rectangle: cantonades arrodonides 1040">
            <a:extLst>
              <a:ext uri="{FF2B5EF4-FFF2-40B4-BE49-F238E27FC236}">
                <a16:creationId xmlns:a16="http://schemas.microsoft.com/office/drawing/2014/main" id="{C5EBE73B-1D72-160C-AC98-5C148B1D1674}"/>
              </a:ext>
              <a:ext uri="{C183D7F6-B498-43B3-948B-1728B52AA6E4}">
                <adec:decorative xmlns:adec="http://schemas.microsoft.com/office/drawing/2017/decorative" xmlns="" val="1"/>
              </a:ext>
            </a:extLst>
          </p:cNvPr>
          <p:cNvSpPr/>
          <p:nvPr/>
        </p:nvSpPr>
        <p:spPr>
          <a:xfrm rot="16200000">
            <a:off x="4363505" y="900739"/>
            <a:ext cx="640800" cy="2520000"/>
          </a:xfrm>
          <a:prstGeom prst="roundRect">
            <a:avLst>
              <a:gd name="adj" fmla="val 29837"/>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28" name="QuadreDeText 27">
            <a:extLst>
              <a:ext uri="{FF2B5EF4-FFF2-40B4-BE49-F238E27FC236}">
                <a16:creationId xmlns:a16="http://schemas.microsoft.com/office/drawing/2014/main" id="{5AFD8661-E0CE-7D0A-BE9A-A455006CD821}"/>
              </a:ext>
            </a:extLst>
          </p:cNvPr>
          <p:cNvSpPr txBox="1"/>
          <p:nvPr/>
        </p:nvSpPr>
        <p:spPr>
          <a:xfrm>
            <a:off x="1067954" y="1104213"/>
            <a:ext cx="2059176" cy="369332"/>
          </a:xfrm>
          <a:prstGeom prst="rect">
            <a:avLst/>
          </a:prstGeom>
          <a:noFill/>
        </p:spPr>
        <p:txBody>
          <a:bodyPr wrap="square" rtlCol="0">
            <a:spAutoFit/>
          </a:bodyPr>
          <a:lstStyle/>
          <a:p>
            <a:pPr algn="ctr"/>
            <a:r>
              <a:rPr lang="en-US">
                <a:solidFill>
                  <a:srgbClr val="4A00D0"/>
                </a:solidFill>
                <a:latin typeface="HelveticaNeueLT Std Med" panose="020B0604020202020204"/>
              </a:rPr>
              <a:t>Pre-production</a:t>
            </a:r>
          </a:p>
        </p:txBody>
      </p:sp>
      <p:sp>
        <p:nvSpPr>
          <p:cNvPr id="1031" name="QuadreDeText 1030">
            <a:extLst>
              <a:ext uri="{FF2B5EF4-FFF2-40B4-BE49-F238E27FC236}">
                <a16:creationId xmlns:a16="http://schemas.microsoft.com/office/drawing/2014/main" id="{97102C40-9D68-BFB4-101C-1AD4D3A146FC}"/>
              </a:ext>
            </a:extLst>
          </p:cNvPr>
          <p:cNvSpPr txBox="1"/>
          <p:nvPr/>
        </p:nvSpPr>
        <p:spPr>
          <a:xfrm>
            <a:off x="827722" y="1844286"/>
            <a:ext cx="2519999" cy="276999"/>
          </a:xfrm>
          <a:prstGeom prst="rect">
            <a:avLst/>
          </a:prstGeom>
          <a:noFill/>
        </p:spPr>
        <p:txBody>
          <a:bodyPr wrap="square" rtlCol="0">
            <a:spAutoFit/>
          </a:bodyPr>
          <a:lstStyle/>
          <a:p>
            <a:pPr algn="ctr"/>
            <a:r>
              <a:rPr lang="en-US" sz="1200" i="1">
                <a:solidFill>
                  <a:schemeClr val="accent5">
                    <a:lumMod val="25000"/>
                  </a:schemeClr>
                </a:solidFill>
                <a:latin typeface="HelveticaNeueLT Std" panose="020B0604020202020204"/>
              </a:rPr>
              <a:t>Venture capital</a:t>
            </a:r>
          </a:p>
        </p:txBody>
      </p:sp>
      <p:grpSp>
        <p:nvGrpSpPr>
          <p:cNvPr id="26" name="Agrupa 25" descr="Inveready and Awin Capital.">
            <a:extLst>
              <a:ext uri="{FF2B5EF4-FFF2-40B4-BE49-F238E27FC236}">
                <a16:creationId xmlns:a16="http://schemas.microsoft.com/office/drawing/2014/main" id="{B06D2846-5E97-55A6-A489-86753A74C4EF}"/>
              </a:ext>
            </a:extLst>
          </p:cNvPr>
          <p:cNvGrpSpPr/>
          <p:nvPr/>
        </p:nvGrpSpPr>
        <p:grpSpPr>
          <a:xfrm>
            <a:off x="1305308" y="2115433"/>
            <a:ext cx="1564804" cy="324000"/>
            <a:chOff x="1339685" y="2115433"/>
            <a:chExt cx="1564804" cy="324000"/>
          </a:xfrm>
        </p:grpSpPr>
        <p:pic>
          <p:nvPicPr>
            <p:cNvPr id="18" name="Gràfic 17">
              <a:extLst>
                <a:ext uri="{FF2B5EF4-FFF2-40B4-BE49-F238E27FC236}">
                  <a16:creationId xmlns:a16="http://schemas.microsoft.com/office/drawing/2014/main" id="{2A3A9452-2A63-5D44-DD8E-B527D646CE8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339685" y="2150642"/>
              <a:ext cx="723485" cy="252000"/>
            </a:xfrm>
            <a:prstGeom prst="rect">
              <a:avLst/>
            </a:prstGeom>
          </p:spPr>
        </p:pic>
        <p:pic>
          <p:nvPicPr>
            <p:cNvPr id="19" name="Picture 4" descr="Awin Capital">
              <a:extLst>
                <a:ext uri="{FF2B5EF4-FFF2-40B4-BE49-F238E27FC236}">
                  <a16:creationId xmlns:a16="http://schemas.microsoft.com/office/drawing/2014/main" id="{D677D0CF-5F05-C9AC-0899-99C90ED4C2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3663" y="2115433"/>
              <a:ext cx="730826" cy="324000"/>
            </a:xfrm>
            <a:prstGeom prst="rect">
              <a:avLst/>
            </a:prstGeom>
            <a:noFill/>
            <a:extLst>
              <a:ext uri="{909E8E84-426E-40DD-AFC4-6F175D3DCCD1}">
                <a14:hiddenFill xmlns:a14="http://schemas.microsoft.com/office/drawing/2010/main">
                  <a:solidFill>
                    <a:srgbClr val="FFFFFF"/>
                  </a:solidFill>
                </a14:hiddenFill>
              </a:ext>
            </a:extLst>
          </p:spPr>
        </p:pic>
      </p:grpSp>
      <p:sp>
        <p:nvSpPr>
          <p:cNvPr id="1033" name="QuadreDeText 1032">
            <a:extLst>
              <a:ext uri="{FF2B5EF4-FFF2-40B4-BE49-F238E27FC236}">
                <a16:creationId xmlns:a16="http://schemas.microsoft.com/office/drawing/2014/main" id="{C6EBE63C-E264-F057-95BA-8E76DD433594}"/>
              </a:ext>
            </a:extLst>
          </p:cNvPr>
          <p:cNvSpPr txBox="1"/>
          <p:nvPr/>
        </p:nvSpPr>
        <p:spPr>
          <a:xfrm>
            <a:off x="827717" y="2531726"/>
            <a:ext cx="2519999" cy="276999"/>
          </a:xfrm>
          <a:prstGeom prst="rect">
            <a:avLst/>
          </a:prstGeom>
          <a:noFill/>
        </p:spPr>
        <p:txBody>
          <a:bodyPr wrap="square" rtlCol="0">
            <a:spAutoFit/>
          </a:bodyPr>
          <a:lstStyle/>
          <a:p>
            <a:pPr algn="ctr"/>
            <a:r>
              <a:rPr lang="en-US" sz="1200">
                <a:solidFill>
                  <a:schemeClr val="accent5">
                    <a:lumMod val="25000"/>
                  </a:schemeClr>
                </a:solidFill>
                <a:latin typeface="HelveticaNeueLT Std" panose="020B0604020202020204"/>
              </a:rPr>
              <a:t>Incubators/accelerators</a:t>
            </a:r>
          </a:p>
        </p:txBody>
      </p:sp>
      <p:grpSp>
        <p:nvGrpSpPr>
          <p:cNvPr id="32" name="Agrupa 31" descr="GameBCN, Level Up [Game Dev Hub] and GameGi.">
            <a:extLst>
              <a:ext uri="{FF2B5EF4-FFF2-40B4-BE49-F238E27FC236}">
                <a16:creationId xmlns:a16="http://schemas.microsoft.com/office/drawing/2014/main" id="{0D74094B-C1B0-7C9E-7552-25554720617E}"/>
              </a:ext>
            </a:extLst>
          </p:cNvPr>
          <p:cNvGrpSpPr/>
          <p:nvPr/>
        </p:nvGrpSpPr>
        <p:grpSpPr>
          <a:xfrm>
            <a:off x="1248243" y="2806466"/>
            <a:ext cx="1677159" cy="289237"/>
            <a:chOff x="1107273" y="2806466"/>
            <a:chExt cx="1677159" cy="289237"/>
          </a:xfrm>
        </p:grpSpPr>
        <p:pic>
          <p:nvPicPr>
            <p:cNvPr id="1034" name="Picture 2" descr="The video game incubation program in Barcelona - GameBCN">
              <a:extLst>
                <a:ext uri="{FF2B5EF4-FFF2-40B4-BE49-F238E27FC236}">
                  <a16:creationId xmlns:a16="http://schemas.microsoft.com/office/drawing/2014/main" id="{6B079096-8B55-745E-6B24-D22D36AE8B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7273" y="2806466"/>
              <a:ext cx="436928" cy="2880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Imatge 1034" descr="Image containing text, font, graphics, logo Auto-generated description">
              <a:extLst>
                <a:ext uri="{FF2B5EF4-FFF2-40B4-BE49-F238E27FC236}">
                  <a16:creationId xmlns:a16="http://schemas.microsoft.com/office/drawing/2014/main" id="{52B47116-0AC5-78B9-9648-2B44FC3CCADA}"/>
                </a:ext>
              </a:extLst>
            </p:cNvPr>
            <p:cNvPicPr>
              <a:picLocks noChangeAspect="1"/>
            </p:cNvPicPr>
            <p:nvPr/>
          </p:nvPicPr>
          <p:blipFill>
            <a:blip r:embed="rId6"/>
            <a:stretch>
              <a:fillRect/>
            </a:stretch>
          </p:blipFill>
          <p:spPr>
            <a:xfrm>
              <a:off x="1659028" y="2826558"/>
              <a:ext cx="727364" cy="252000"/>
            </a:xfrm>
            <a:prstGeom prst="rect">
              <a:avLst/>
            </a:prstGeom>
          </p:spPr>
        </p:pic>
        <p:pic>
          <p:nvPicPr>
            <p:cNvPr id="1026" name="Picture 2" descr="Support for audiovisual and digital creation. Video games | El Modern - Girona City Council">
              <a:extLst>
                <a:ext uri="{FF2B5EF4-FFF2-40B4-BE49-F238E27FC236}">
                  <a16:creationId xmlns:a16="http://schemas.microsoft.com/office/drawing/2014/main" id="{27998403-4A5C-FA4E-FAA7-06036E2415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6432" y="2807703"/>
              <a:ext cx="288000" cy="288000"/>
            </a:xfrm>
            <a:prstGeom prst="rect">
              <a:avLst/>
            </a:prstGeom>
            <a:noFill/>
            <a:extLst>
              <a:ext uri="{909E8E84-426E-40DD-AFC4-6F175D3DCCD1}">
                <a14:hiddenFill xmlns:a14="http://schemas.microsoft.com/office/drawing/2010/main">
                  <a:solidFill>
                    <a:srgbClr val="FFFFFF"/>
                  </a:solidFill>
                </a14:hiddenFill>
              </a:ext>
            </a:extLst>
          </p:spPr>
        </p:pic>
      </p:grpSp>
      <p:sp>
        <p:nvSpPr>
          <p:cNvPr id="43" name="QuadreDeText 42">
            <a:extLst>
              <a:ext uri="{FF2B5EF4-FFF2-40B4-BE49-F238E27FC236}">
                <a16:creationId xmlns:a16="http://schemas.microsoft.com/office/drawing/2014/main" id="{99673AC1-DFB8-D765-3DA9-147396C8605D}"/>
              </a:ext>
            </a:extLst>
          </p:cNvPr>
          <p:cNvSpPr txBox="1"/>
          <p:nvPr/>
        </p:nvSpPr>
        <p:spPr>
          <a:xfrm>
            <a:off x="827711" y="3221703"/>
            <a:ext cx="2519999" cy="276999"/>
          </a:xfrm>
          <a:prstGeom prst="rect">
            <a:avLst/>
          </a:prstGeom>
          <a:noFill/>
        </p:spPr>
        <p:txBody>
          <a:bodyPr wrap="square" rtlCol="0">
            <a:spAutoFit/>
          </a:bodyPr>
          <a:lstStyle/>
          <a:p>
            <a:pPr algn="ctr"/>
            <a:r>
              <a:rPr lang="en-US" sz="1200">
                <a:solidFill>
                  <a:schemeClr val="accent5">
                    <a:lumMod val="25000"/>
                  </a:schemeClr>
                </a:solidFill>
                <a:latin typeface="HelveticaNeueLT Std" panose="020B0604020202020204"/>
              </a:rPr>
              <a:t>Outsourcing*</a:t>
            </a:r>
          </a:p>
        </p:txBody>
      </p:sp>
      <p:grpSp>
        <p:nvGrpSpPr>
          <p:cNvPr id="33" name="Agrupa 32" descr="Starloop Studios and UPLAY Online.">
            <a:extLst>
              <a:ext uri="{FF2B5EF4-FFF2-40B4-BE49-F238E27FC236}">
                <a16:creationId xmlns:a16="http://schemas.microsoft.com/office/drawing/2014/main" id="{C9B83FFA-56CB-42E8-7AF6-5845B5B81248}"/>
              </a:ext>
            </a:extLst>
          </p:cNvPr>
          <p:cNvGrpSpPr/>
          <p:nvPr/>
        </p:nvGrpSpPr>
        <p:grpSpPr>
          <a:xfrm>
            <a:off x="1229193" y="3537805"/>
            <a:ext cx="1715259" cy="252000"/>
            <a:chOff x="1229193" y="3537805"/>
            <a:chExt cx="1715259" cy="252000"/>
          </a:xfrm>
        </p:grpSpPr>
        <p:pic>
          <p:nvPicPr>
            <p:cNvPr id="58" name="Gràfic 57">
              <a:extLst>
                <a:ext uri="{FF2B5EF4-FFF2-40B4-BE49-F238E27FC236}">
                  <a16:creationId xmlns:a16="http://schemas.microsoft.com/office/drawing/2014/main" id="{46F0A48A-3F22-9F57-67E3-8CCB397E8AC9}"/>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229193" y="3537805"/>
              <a:ext cx="1031551" cy="252000"/>
            </a:xfrm>
            <a:prstGeom prst="rect">
              <a:avLst/>
            </a:prstGeom>
          </p:spPr>
        </p:pic>
        <p:pic>
          <p:nvPicPr>
            <p:cNvPr id="59" name="Picture 4" descr="UPLAY Online | Games from Spain">
              <a:extLst>
                <a:ext uri="{FF2B5EF4-FFF2-40B4-BE49-F238E27FC236}">
                  <a16:creationId xmlns:a16="http://schemas.microsoft.com/office/drawing/2014/main" id="{DC772776-6084-14FD-D113-8DE963786B3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72199" y="3537805"/>
              <a:ext cx="572253" cy="252000"/>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QuadreDeText 43">
            <a:extLst>
              <a:ext uri="{FF2B5EF4-FFF2-40B4-BE49-F238E27FC236}">
                <a16:creationId xmlns:a16="http://schemas.microsoft.com/office/drawing/2014/main" id="{7D42086B-A64D-C484-B7F5-46CD1035DEAF}"/>
              </a:ext>
            </a:extLst>
          </p:cNvPr>
          <p:cNvSpPr txBox="1"/>
          <p:nvPr/>
        </p:nvSpPr>
        <p:spPr>
          <a:xfrm>
            <a:off x="833883" y="3909375"/>
            <a:ext cx="2519999" cy="276999"/>
          </a:xfrm>
          <a:prstGeom prst="rect">
            <a:avLst/>
          </a:prstGeom>
          <a:noFill/>
        </p:spPr>
        <p:txBody>
          <a:bodyPr wrap="square" rtlCol="0">
            <a:spAutoFit/>
          </a:bodyPr>
          <a:lstStyle/>
          <a:p>
            <a:pPr algn="ctr"/>
            <a:r>
              <a:rPr lang="en-US" sz="1200">
                <a:solidFill>
                  <a:schemeClr val="accent5">
                    <a:lumMod val="25000"/>
                  </a:schemeClr>
                </a:solidFill>
                <a:latin typeface="HelveticaNeueLT Std" panose="020B0604020202020204"/>
              </a:rPr>
              <a:t>*Includes </a:t>
            </a:r>
            <a:r>
              <a:rPr lang="en-US" sz="1200" i="0">
                <a:solidFill>
                  <a:schemeClr val="accent5">
                    <a:lumMod val="25000"/>
                  </a:schemeClr>
                </a:solidFill>
                <a:latin typeface="HelveticaNeueLT Std" panose="020B0604020202020204"/>
              </a:rPr>
              <a:t>concept art</a:t>
            </a:r>
            <a:r>
              <a:rPr lang="en-US" sz="1200">
                <a:solidFill>
                  <a:schemeClr val="accent5">
                    <a:lumMod val="25000"/>
                  </a:schemeClr>
                </a:solidFill>
                <a:latin typeface="HelveticaNeueLT Std" panose="020B0604020202020204"/>
              </a:rPr>
              <a:t>, prototyping, etc.</a:t>
            </a:r>
          </a:p>
        </p:txBody>
      </p:sp>
      <p:sp>
        <p:nvSpPr>
          <p:cNvPr id="38" name="QuadreDeText 37">
            <a:extLst>
              <a:ext uri="{FF2B5EF4-FFF2-40B4-BE49-F238E27FC236}">
                <a16:creationId xmlns:a16="http://schemas.microsoft.com/office/drawing/2014/main" id="{1CF68845-4B83-6B6E-E9F7-B948BC4D2CC8}"/>
              </a:ext>
            </a:extLst>
          </p:cNvPr>
          <p:cNvSpPr txBox="1"/>
          <p:nvPr/>
        </p:nvSpPr>
        <p:spPr>
          <a:xfrm>
            <a:off x="3659152" y="1104213"/>
            <a:ext cx="2059176" cy="369332"/>
          </a:xfrm>
          <a:prstGeom prst="rect">
            <a:avLst/>
          </a:prstGeom>
          <a:noFill/>
        </p:spPr>
        <p:txBody>
          <a:bodyPr wrap="square" rtlCol="0">
            <a:spAutoFit/>
          </a:bodyPr>
          <a:lstStyle/>
          <a:p>
            <a:pPr algn="ctr"/>
            <a:r>
              <a:rPr lang="en-US">
                <a:solidFill>
                  <a:srgbClr val="4A00D0"/>
                </a:solidFill>
                <a:latin typeface="HelveticaNeueLT Std Med" panose="020B0604020202020204"/>
              </a:rPr>
              <a:t>Production</a:t>
            </a:r>
          </a:p>
        </p:txBody>
      </p:sp>
      <p:sp>
        <p:nvSpPr>
          <p:cNvPr id="1043" name="QuadreDeText 1042">
            <a:extLst>
              <a:ext uri="{FF2B5EF4-FFF2-40B4-BE49-F238E27FC236}">
                <a16:creationId xmlns:a16="http://schemas.microsoft.com/office/drawing/2014/main" id="{08C669B9-2A25-E7A3-E6BF-FBAB8864A432}"/>
              </a:ext>
            </a:extLst>
          </p:cNvPr>
          <p:cNvSpPr txBox="1"/>
          <p:nvPr/>
        </p:nvSpPr>
        <p:spPr>
          <a:xfrm>
            <a:off x="3423900" y="1840339"/>
            <a:ext cx="2519999" cy="276999"/>
          </a:xfrm>
          <a:prstGeom prst="rect">
            <a:avLst/>
          </a:prstGeom>
          <a:noFill/>
        </p:spPr>
        <p:txBody>
          <a:bodyPr wrap="square" rtlCol="0">
            <a:spAutoFit/>
          </a:bodyPr>
          <a:lstStyle/>
          <a:p>
            <a:pPr algn="ctr"/>
            <a:r>
              <a:rPr lang="en-US" sz="1200">
                <a:solidFill>
                  <a:schemeClr val="accent5">
                    <a:lumMod val="25000"/>
                  </a:schemeClr>
                </a:solidFill>
                <a:latin typeface="HelveticaNeueLT Std" panose="020B0604020202020204"/>
              </a:rPr>
              <a:t>Art</a:t>
            </a:r>
          </a:p>
        </p:txBody>
      </p:sp>
      <p:grpSp>
        <p:nvGrpSpPr>
          <p:cNvPr id="34" name="Agrupa 33" descr="Ubisoft and Piccolo Studio.">
            <a:extLst>
              <a:ext uri="{FF2B5EF4-FFF2-40B4-BE49-F238E27FC236}">
                <a16:creationId xmlns:a16="http://schemas.microsoft.com/office/drawing/2014/main" id="{A0DE3AB2-1637-5F93-3185-17CCFB04B178}"/>
              </a:ext>
            </a:extLst>
          </p:cNvPr>
          <p:cNvGrpSpPr/>
          <p:nvPr/>
        </p:nvGrpSpPr>
        <p:grpSpPr>
          <a:xfrm>
            <a:off x="3955658" y="2113670"/>
            <a:ext cx="1454214" cy="324000"/>
            <a:chOff x="3825308" y="2113670"/>
            <a:chExt cx="1454214" cy="324000"/>
          </a:xfrm>
        </p:grpSpPr>
        <p:pic>
          <p:nvPicPr>
            <p:cNvPr id="1048" name="Gràfic 1047">
              <a:extLst>
                <a:ext uri="{FF2B5EF4-FFF2-40B4-BE49-F238E27FC236}">
                  <a16:creationId xmlns:a16="http://schemas.microsoft.com/office/drawing/2014/main" id="{99280EF5-2F3A-5763-F557-2F1F1F269EB5}"/>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3825308" y="2150642"/>
              <a:ext cx="780453" cy="252000"/>
            </a:xfrm>
            <a:prstGeom prst="rect">
              <a:avLst/>
            </a:prstGeom>
          </p:spPr>
        </p:pic>
        <p:pic>
          <p:nvPicPr>
            <p:cNvPr id="1049" name="Imatge 1048" descr="Image containing sketch, drawing, black, handwriting  Auto-generated description">
              <a:extLst>
                <a:ext uri="{FF2B5EF4-FFF2-40B4-BE49-F238E27FC236}">
                  <a16:creationId xmlns:a16="http://schemas.microsoft.com/office/drawing/2014/main" id="{0AD7278F-075B-11FD-31A8-62043692736D}"/>
                </a:ext>
              </a:extLst>
            </p:cNvPr>
            <p:cNvPicPr>
              <a:picLocks noChangeAspect="1"/>
            </p:cNvPicPr>
            <p:nvPr/>
          </p:nvPicPr>
          <p:blipFill rotWithShape="1">
            <a:blip r:embed="rId13"/>
            <a:srcRect l="4145" t="2797" r="4904" b="2231"/>
            <a:stretch/>
          </p:blipFill>
          <p:spPr>
            <a:xfrm>
              <a:off x="4727415" y="2113670"/>
              <a:ext cx="552107" cy="324000"/>
            </a:xfrm>
            <a:prstGeom prst="rect">
              <a:avLst/>
            </a:prstGeom>
          </p:spPr>
        </p:pic>
      </p:grpSp>
      <p:sp>
        <p:nvSpPr>
          <p:cNvPr id="1046" name="QuadreDeText 1045">
            <a:extLst>
              <a:ext uri="{FF2B5EF4-FFF2-40B4-BE49-F238E27FC236}">
                <a16:creationId xmlns:a16="http://schemas.microsoft.com/office/drawing/2014/main" id="{C58792BB-5A43-949E-C398-043FA9633B5B}"/>
              </a:ext>
            </a:extLst>
          </p:cNvPr>
          <p:cNvSpPr txBox="1"/>
          <p:nvPr/>
        </p:nvSpPr>
        <p:spPr>
          <a:xfrm>
            <a:off x="3423757" y="2533358"/>
            <a:ext cx="2519999" cy="276999"/>
          </a:xfrm>
          <a:prstGeom prst="rect">
            <a:avLst/>
          </a:prstGeom>
          <a:noFill/>
        </p:spPr>
        <p:txBody>
          <a:bodyPr wrap="square" rtlCol="0">
            <a:spAutoFit/>
          </a:bodyPr>
          <a:lstStyle/>
          <a:p>
            <a:pPr algn="ctr"/>
            <a:r>
              <a:rPr lang="en-US" sz="1200">
                <a:solidFill>
                  <a:schemeClr val="accent5">
                    <a:lumMod val="25000"/>
                  </a:schemeClr>
                </a:solidFill>
                <a:latin typeface="HelveticaNeueLT Std" panose="020B0604020202020204"/>
              </a:rPr>
              <a:t>Programming</a:t>
            </a:r>
          </a:p>
        </p:txBody>
      </p:sp>
      <p:grpSp>
        <p:nvGrpSpPr>
          <p:cNvPr id="36" name="Agrupa 35" descr="Nomada Studio and Larian Studios.">
            <a:extLst>
              <a:ext uri="{FF2B5EF4-FFF2-40B4-BE49-F238E27FC236}">
                <a16:creationId xmlns:a16="http://schemas.microsoft.com/office/drawing/2014/main" id="{1D551A6B-19DC-3086-8E7B-569951064E9A}"/>
              </a:ext>
            </a:extLst>
          </p:cNvPr>
          <p:cNvGrpSpPr/>
          <p:nvPr/>
        </p:nvGrpSpPr>
        <p:grpSpPr>
          <a:xfrm>
            <a:off x="4211642" y="2772083"/>
            <a:ext cx="948275" cy="360000"/>
            <a:chOff x="4223492" y="2772083"/>
            <a:chExt cx="948275" cy="360000"/>
          </a:xfrm>
        </p:grpSpPr>
        <p:pic>
          <p:nvPicPr>
            <p:cNvPr id="1047" name="Picture 2" descr="Larian Studios - Gent">
              <a:extLst>
                <a:ext uri="{FF2B5EF4-FFF2-40B4-BE49-F238E27FC236}">
                  <a16:creationId xmlns:a16="http://schemas.microsoft.com/office/drawing/2014/main" id="{6266AF7B-22E1-463A-FF19-92A4DBA67F1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18943" y="2772083"/>
              <a:ext cx="252824"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50" name="Imatge 1049" descr="Image containing font, text, graphics, graphic design  Auto-generated description">
              <a:extLst>
                <a:ext uri="{FF2B5EF4-FFF2-40B4-BE49-F238E27FC236}">
                  <a16:creationId xmlns:a16="http://schemas.microsoft.com/office/drawing/2014/main" id="{EA4828FC-97AF-BCBD-DA82-3BDC2781B298}"/>
                </a:ext>
              </a:extLst>
            </p:cNvPr>
            <p:cNvPicPr>
              <a:picLocks noChangeAspect="1"/>
            </p:cNvPicPr>
            <p:nvPr/>
          </p:nvPicPr>
          <p:blipFill rotWithShape="1">
            <a:blip r:embed="rId15"/>
            <a:srcRect l="18152" t="5011" r="17778" b="10545"/>
            <a:stretch/>
          </p:blipFill>
          <p:spPr>
            <a:xfrm>
              <a:off x="4223492" y="2789571"/>
              <a:ext cx="585411" cy="324000"/>
            </a:xfrm>
            <a:prstGeom prst="rect">
              <a:avLst/>
            </a:prstGeom>
          </p:spPr>
        </p:pic>
      </p:grpSp>
      <p:sp>
        <p:nvSpPr>
          <p:cNvPr id="1052" name="QuadreDeText 1051">
            <a:extLst>
              <a:ext uri="{FF2B5EF4-FFF2-40B4-BE49-F238E27FC236}">
                <a16:creationId xmlns:a16="http://schemas.microsoft.com/office/drawing/2014/main" id="{F2AC4429-EE20-57F4-103E-171811FD3BB6}"/>
              </a:ext>
            </a:extLst>
          </p:cNvPr>
          <p:cNvSpPr txBox="1"/>
          <p:nvPr/>
        </p:nvSpPr>
        <p:spPr>
          <a:xfrm>
            <a:off x="3423619" y="3221703"/>
            <a:ext cx="2519999" cy="276999"/>
          </a:xfrm>
          <a:prstGeom prst="rect">
            <a:avLst/>
          </a:prstGeom>
          <a:noFill/>
        </p:spPr>
        <p:txBody>
          <a:bodyPr wrap="square" rtlCol="0">
            <a:spAutoFit/>
          </a:bodyPr>
          <a:lstStyle/>
          <a:p>
            <a:pPr algn="ctr"/>
            <a:r>
              <a:rPr lang="en-US" sz="1200">
                <a:solidFill>
                  <a:schemeClr val="accent5">
                    <a:lumMod val="25000"/>
                  </a:schemeClr>
                </a:solidFill>
                <a:latin typeface="HelveticaNeueLT Std" panose="020B0604020202020204"/>
              </a:rPr>
              <a:t>Sound and music</a:t>
            </a:r>
          </a:p>
        </p:txBody>
      </p:sp>
      <p:grpSp>
        <p:nvGrpSpPr>
          <p:cNvPr id="37" name="Agrupa 36" descr="Socialpoint and King.">
            <a:extLst>
              <a:ext uri="{FF2B5EF4-FFF2-40B4-BE49-F238E27FC236}">
                <a16:creationId xmlns:a16="http://schemas.microsoft.com/office/drawing/2014/main" id="{37CAD498-BB21-3141-81F6-F1A9279F45F7}"/>
              </a:ext>
            </a:extLst>
          </p:cNvPr>
          <p:cNvGrpSpPr/>
          <p:nvPr/>
        </p:nvGrpSpPr>
        <p:grpSpPr>
          <a:xfrm>
            <a:off x="3876731" y="3500746"/>
            <a:ext cx="1616271" cy="288000"/>
            <a:chOff x="3793601" y="3500746"/>
            <a:chExt cx="1616271" cy="288000"/>
          </a:xfrm>
        </p:grpSpPr>
        <p:pic>
          <p:nvPicPr>
            <p:cNvPr id="1055" name="Picture 6">
              <a:extLst>
                <a:ext uri="{FF2B5EF4-FFF2-40B4-BE49-F238E27FC236}">
                  <a16:creationId xmlns:a16="http://schemas.microsoft.com/office/drawing/2014/main" id="{E5DF757F-25F2-87E9-F8D6-A566F17D91A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93601" y="3561939"/>
              <a:ext cx="1067491" cy="21600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28" descr="King (company) - Wikipedia">
              <a:extLst>
                <a:ext uri="{FF2B5EF4-FFF2-40B4-BE49-F238E27FC236}">
                  <a16:creationId xmlns:a16="http://schemas.microsoft.com/office/drawing/2014/main" id="{090CB637-47C6-4207-2A6E-2BC332481FC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84191" y="3500746"/>
              <a:ext cx="425681" cy="288000"/>
            </a:xfrm>
            <a:prstGeom prst="rect">
              <a:avLst/>
            </a:prstGeom>
            <a:noFill/>
            <a:extLst>
              <a:ext uri="{909E8E84-426E-40DD-AFC4-6F175D3DCCD1}">
                <a14:hiddenFill xmlns:a14="http://schemas.microsoft.com/office/drawing/2010/main">
                  <a:solidFill>
                    <a:srgbClr val="FFFFFF"/>
                  </a:solidFill>
                </a14:hiddenFill>
              </a:ext>
            </a:extLst>
          </p:spPr>
        </p:pic>
      </p:grpSp>
      <p:sp>
        <p:nvSpPr>
          <p:cNvPr id="1054" name="QuadreDeText 1053">
            <a:extLst>
              <a:ext uri="{FF2B5EF4-FFF2-40B4-BE49-F238E27FC236}">
                <a16:creationId xmlns:a16="http://schemas.microsoft.com/office/drawing/2014/main" id="{2686A079-D9A4-6D47-F7A5-FF52FC0BAFEB}"/>
              </a:ext>
            </a:extLst>
          </p:cNvPr>
          <p:cNvSpPr txBox="1"/>
          <p:nvPr/>
        </p:nvSpPr>
        <p:spPr>
          <a:xfrm>
            <a:off x="3423493" y="3909375"/>
            <a:ext cx="2519999" cy="276999"/>
          </a:xfrm>
          <a:prstGeom prst="rect">
            <a:avLst/>
          </a:prstGeom>
          <a:noFill/>
        </p:spPr>
        <p:txBody>
          <a:bodyPr wrap="square" rtlCol="0">
            <a:spAutoFit/>
          </a:bodyPr>
          <a:lstStyle/>
          <a:p>
            <a:pPr algn="ctr"/>
            <a:r>
              <a:rPr lang="en-US" sz="1200" i="0">
                <a:solidFill>
                  <a:schemeClr val="accent5">
                    <a:lumMod val="25000"/>
                  </a:schemeClr>
                </a:solidFill>
                <a:latin typeface="HelveticaNeueLT Std" panose="020B0604020202020204"/>
              </a:rPr>
              <a:t>Quality assurance/testing</a:t>
            </a:r>
          </a:p>
        </p:txBody>
      </p:sp>
      <p:grpSp>
        <p:nvGrpSpPr>
          <p:cNvPr id="1036" name="Agrupa 1035" descr="Gameloft and ZeptoLab.">
            <a:extLst>
              <a:ext uri="{FF2B5EF4-FFF2-40B4-BE49-F238E27FC236}">
                <a16:creationId xmlns:a16="http://schemas.microsoft.com/office/drawing/2014/main" id="{3997E3A5-7BFF-0B2F-20C4-9D0CCBC8F7C2}"/>
              </a:ext>
            </a:extLst>
          </p:cNvPr>
          <p:cNvGrpSpPr/>
          <p:nvPr/>
        </p:nvGrpSpPr>
        <p:grpSpPr>
          <a:xfrm>
            <a:off x="3871837" y="4186374"/>
            <a:ext cx="1623936" cy="324000"/>
            <a:chOff x="3869066" y="4186374"/>
            <a:chExt cx="1623936" cy="324000"/>
          </a:xfrm>
        </p:grpSpPr>
        <p:pic>
          <p:nvPicPr>
            <p:cNvPr id="1057" name="Picture 8">
              <a:extLst>
                <a:ext uri="{FF2B5EF4-FFF2-40B4-BE49-F238E27FC236}">
                  <a16:creationId xmlns:a16="http://schemas.microsoft.com/office/drawing/2014/main" id="{52B251CE-AA91-86B6-961B-335CBE3213D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69066" y="4243226"/>
              <a:ext cx="1082820" cy="216000"/>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10" descr="ZeptoLab - Wikipedia">
              <a:extLst>
                <a:ext uri="{FF2B5EF4-FFF2-40B4-BE49-F238E27FC236}">
                  <a16:creationId xmlns:a16="http://schemas.microsoft.com/office/drawing/2014/main" id="{70C65DC7-2682-5EB1-FF37-5796917D70B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074502" y="4186374"/>
              <a:ext cx="418500" cy="324000"/>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QuadreDeText 39">
            <a:extLst>
              <a:ext uri="{FF2B5EF4-FFF2-40B4-BE49-F238E27FC236}">
                <a16:creationId xmlns:a16="http://schemas.microsoft.com/office/drawing/2014/main" id="{22FB9C5D-E8B1-8464-23A6-B5ABFA2A5AB3}"/>
              </a:ext>
            </a:extLst>
          </p:cNvPr>
          <p:cNvSpPr txBox="1"/>
          <p:nvPr/>
        </p:nvSpPr>
        <p:spPr>
          <a:xfrm>
            <a:off x="6249577" y="1104213"/>
            <a:ext cx="2059176" cy="369332"/>
          </a:xfrm>
          <a:prstGeom prst="rect">
            <a:avLst/>
          </a:prstGeom>
          <a:noFill/>
        </p:spPr>
        <p:txBody>
          <a:bodyPr wrap="square" rtlCol="0">
            <a:spAutoFit/>
          </a:bodyPr>
          <a:lstStyle/>
          <a:p>
            <a:pPr algn="ctr"/>
            <a:r>
              <a:rPr lang="en-US">
                <a:solidFill>
                  <a:srgbClr val="4A00D0"/>
                </a:solidFill>
                <a:latin typeface="HelveticaNeueLT Std Med" panose="020B0604020202020204"/>
              </a:rPr>
              <a:t>Launch</a:t>
            </a:r>
          </a:p>
        </p:txBody>
      </p:sp>
      <p:sp>
        <p:nvSpPr>
          <p:cNvPr id="49" name="QuadreDeText 48">
            <a:extLst>
              <a:ext uri="{FF2B5EF4-FFF2-40B4-BE49-F238E27FC236}">
                <a16:creationId xmlns:a16="http://schemas.microsoft.com/office/drawing/2014/main" id="{8388755D-BF39-3927-5A0C-A0CE619D9319}"/>
              </a:ext>
            </a:extLst>
          </p:cNvPr>
          <p:cNvSpPr txBox="1"/>
          <p:nvPr/>
        </p:nvSpPr>
        <p:spPr>
          <a:xfrm>
            <a:off x="6013781" y="1840338"/>
            <a:ext cx="2519999" cy="276999"/>
          </a:xfrm>
          <a:prstGeom prst="rect">
            <a:avLst/>
          </a:prstGeom>
          <a:noFill/>
        </p:spPr>
        <p:txBody>
          <a:bodyPr wrap="square" rtlCol="0">
            <a:spAutoFit/>
          </a:bodyPr>
          <a:lstStyle/>
          <a:p>
            <a:pPr algn="ctr"/>
            <a:r>
              <a:rPr lang="en-US" sz="1200">
                <a:solidFill>
                  <a:schemeClr val="accent5">
                    <a:lumMod val="25000"/>
                  </a:schemeClr>
                </a:solidFill>
                <a:latin typeface="HelveticaNeueLT Std" panose="020B0604020202020204"/>
              </a:rPr>
              <a:t>Marketing and PR</a:t>
            </a:r>
          </a:p>
        </p:txBody>
      </p:sp>
      <p:grpSp>
        <p:nvGrpSpPr>
          <p:cNvPr id="1038" name="Agrupa 1037" descr="Scopely and Tangelo Games.">
            <a:extLst>
              <a:ext uri="{FF2B5EF4-FFF2-40B4-BE49-F238E27FC236}">
                <a16:creationId xmlns:a16="http://schemas.microsoft.com/office/drawing/2014/main" id="{32B5B77C-E1D9-4DE6-1920-FD1DF14BDD19}"/>
              </a:ext>
            </a:extLst>
          </p:cNvPr>
          <p:cNvGrpSpPr/>
          <p:nvPr/>
        </p:nvGrpSpPr>
        <p:grpSpPr>
          <a:xfrm>
            <a:off x="6306062" y="2089624"/>
            <a:ext cx="1933515" cy="324000"/>
            <a:chOff x="6417947" y="2116630"/>
            <a:chExt cx="1933515" cy="324000"/>
          </a:xfrm>
        </p:grpSpPr>
        <p:pic>
          <p:nvPicPr>
            <p:cNvPr id="60" name="Picture 12" descr="Scopely - Gematsu">
              <a:extLst>
                <a:ext uri="{FF2B5EF4-FFF2-40B4-BE49-F238E27FC236}">
                  <a16:creationId xmlns:a16="http://schemas.microsoft.com/office/drawing/2014/main" id="{151D4066-B255-56DF-1FBB-095D624E05A6}"/>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4223" t="7420" r="4524" b="7952"/>
            <a:stretch/>
          </p:blipFill>
          <p:spPr bwMode="auto">
            <a:xfrm>
              <a:off x="6417947" y="2116630"/>
              <a:ext cx="566330" cy="324000"/>
            </a:xfrm>
            <a:prstGeom prst="rect">
              <a:avLst/>
            </a:prstGeom>
            <a:noFill/>
            <a:extLst>
              <a:ext uri="{909E8E84-426E-40DD-AFC4-6F175D3DCCD1}">
                <a14:hiddenFill xmlns:a14="http://schemas.microsoft.com/office/drawing/2010/main">
                  <a:solidFill>
                    <a:srgbClr val="FFFFFF"/>
                  </a:solidFill>
                </a14:hiddenFill>
              </a:ext>
            </a:extLst>
          </p:spPr>
        </p:pic>
        <p:pic>
          <p:nvPicPr>
            <p:cNvPr id="61" name="Gràfic 60">
              <a:extLst>
                <a:ext uri="{FF2B5EF4-FFF2-40B4-BE49-F238E27FC236}">
                  <a16:creationId xmlns:a16="http://schemas.microsoft.com/office/drawing/2014/main" id="{EB373383-828C-CA1C-3201-60021911FC92}"/>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7066617" y="2150642"/>
              <a:ext cx="1284845" cy="252000"/>
            </a:xfrm>
            <a:prstGeom prst="rect">
              <a:avLst/>
            </a:prstGeom>
          </p:spPr>
        </p:pic>
      </p:grpSp>
      <p:sp>
        <p:nvSpPr>
          <p:cNvPr id="51" name="QuadreDeText 50">
            <a:extLst>
              <a:ext uri="{FF2B5EF4-FFF2-40B4-BE49-F238E27FC236}">
                <a16:creationId xmlns:a16="http://schemas.microsoft.com/office/drawing/2014/main" id="{74867D5C-2702-9835-3AC4-3CBADCCB4996}"/>
              </a:ext>
            </a:extLst>
          </p:cNvPr>
          <p:cNvSpPr txBox="1"/>
          <p:nvPr/>
        </p:nvSpPr>
        <p:spPr>
          <a:xfrm>
            <a:off x="6013787" y="2533359"/>
            <a:ext cx="2519999" cy="276999"/>
          </a:xfrm>
          <a:prstGeom prst="rect">
            <a:avLst/>
          </a:prstGeom>
          <a:noFill/>
        </p:spPr>
        <p:txBody>
          <a:bodyPr wrap="square" rtlCol="0">
            <a:spAutoFit/>
          </a:bodyPr>
          <a:lstStyle/>
          <a:p>
            <a:pPr algn="ctr"/>
            <a:r>
              <a:rPr lang="en-US" sz="1200" i="0">
                <a:solidFill>
                  <a:schemeClr val="accent5">
                    <a:lumMod val="25000"/>
                  </a:schemeClr>
                </a:solidFill>
                <a:latin typeface="HelveticaNeueLT Std" panose="020B0604020202020204"/>
              </a:rPr>
              <a:t>User acquisition</a:t>
            </a:r>
          </a:p>
        </p:txBody>
      </p:sp>
      <p:grpSp>
        <p:nvGrpSpPr>
          <p:cNvPr id="1040" name="Agrupa 1039" descr="Tilting Point and FunPlus.">
            <a:extLst>
              <a:ext uri="{FF2B5EF4-FFF2-40B4-BE49-F238E27FC236}">
                <a16:creationId xmlns:a16="http://schemas.microsoft.com/office/drawing/2014/main" id="{32EB0A02-4574-E829-3D6C-C999D0EDF970}"/>
              </a:ext>
            </a:extLst>
          </p:cNvPr>
          <p:cNvGrpSpPr/>
          <p:nvPr/>
        </p:nvGrpSpPr>
        <p:grpSpPr>
          <a:xfrm>
            <a:off x="6226429" y="2826558"/>
            <a:ext cx="2099411" cy="253512"/>
            <a:chOff x="6249577" y="2826558"/>
            <a:chExt cx="2099411" cy="253512"/>
          </a:xfrm>
        </p:grpSpPr>
        <p:pic>
          <p:nvPicPr>
            <p:cNvPr id="1024" name="Gràfic 1023">
              <a:extLst>
                <a:ext uri="{FF2B5EF4-FFF2-40B4-BE49-F238E27FC236}">
                  <a16:creationId xmlns:a16="http://schemas.microsoft.com/office/drawing/2014/main" id="{962C2B17-D0DF-A92F-A919-EF11DEB26661}"/>
                </a:ext>
              </a:extLst>
            </p:cNvPr>
            <p:cNvPicPr>
              <a:picLocks noChangeAspect="1"/>
            </p:cNvPicPr>
            <p:nvPr/>
          </p:nvPicPr>
          <p:blipFill>
            <a:blip r:embed="rId23">
              <a:extLst>
                <a:ext uri="{96DAC541-7B7A-43D3-8B79-37D633B846F1}">
                  <asvg:svgBlip xmlns:asvg="http://schemas.microsoft.com/office/drawing/2016/SVG/main" xmlns="" r:embed="rId24"/>
                </a:ext>
              </a:extLst>
            </a:blip>
            <a:stretch>
              <a:fillRect/>
            </a:stretch>
          </p:blipFill>
          <p:spPr>
            <a:xfrm>
              <a:off x="6249577" y="2826558"/>
              <a:ext cx="1013478" cy="252000"/>
            </a:xfrm>
            <a:prstGeom prst="rect">
              <a:avLst/>
            </a:prstGeom>
          </p:spPr>
        </p:pic>
        <p:pic>
          <p:nvPicPr>
            <p:cNvPr id="1025" name="Picture 14" descr="Home - FunPlus">
              <a:extLst>
                <a:ext uri="{FF2B5EF4-FFF2-40B4-BE49-F238E27FC236}">
                  <a16:creationId xmlns:a16="http://schemas.microsoft.com/office/drawing/2014/main" id="{4EC68117-0A08-7ECF-9711-73C587B2EA83}"/>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707" t="7006" r="928" b="6785"/>
            <a:stretch/>
          </p:blipFill>
          <p:spPr bwMode="auto">
            <a:xfrm>
              <a:off x="7367521" y="2828070"/>
              <a:ext cx="981467" cy="252000"/>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QuadreDeText 30">
            <a:extLst>
              <a:ext uri="{FF2B5EF4-FFF2-40B4-BE49-F238E27FC236}">
                <a16:creationId xmlns:a16="http://schemas.microsoft.com/office/drawing/2014/main" id="{CFE97363-F68B-4C09-AFF2-4389F0B1534E}"/>
              </a:ext>
            </a:extLst>
          </p:cNvPr>
          <p:cNvSpPr txBox="1"/>
          <p:nvPr/>
        </p:nvSpPr>
        <p:spPr>
          <a:xfrm>
            <a:off x="8840002" y="1104213"/>
            <a:ext cx="2059176" cy="369332"/>
          </a:xfrm>
          <a:prstGeom prst="rect">
            <a:avLst/>
          </a:prstGeom>
          <a:noFill/>
        </p:spPr>
        <p:txBody>
          <a:bodyPr wrap="square" rtlCol="0">
            <a:spAutoFit/>
          </a:bodyPr>
          <a:lstStyle/>
          <a:p>
            <a:pPr algn="ctr"/>
            <a:r>
              <a:rPr lang="en-US">
                <a:solidFill>
                  <a:srgbClr val="4A00D0"/>
                </a:solidFill>
                <a:latin typeface="HelveticaNeueLT Std Med" panose="020B0604020202020204"/>
              </a:rPr>
              <a:t>Post-production</a:t>
            </a:r>
          </a:p>
        </p:txBody>
      </p:sp>
      <p:sp>
        <p:nvSpPr>
          <p:cNvPr id="53" name="QuadreDeText 52">
            <a:extLst>
              <a:ext uri="{FF2B5EF4-FFF2-40B4-BE49-F238E27FC236}">
                <a16:creationId xmlns:a16="http://schemas.microsoft.com/office/drawing/2014/main" id="{5DBEA860-0A4E-5546-AC07-FDF986045D86}"/>
              </a:ext>
            </a:extLst>
          </p:cNvPr>
          <p:cNvSpPr txBox="1"/>
          <p:nvPr/>
        </p:nvSpPr>
        <p:spPr>
          <a:xfrm>
            <a:off x="8605916" y="1837542"/>
            <a:ext cx="2519999" cy="276999"/>
          </a:xfrm>
          <a:prstGeom prst="rect">
            <a:avLst/>
          </a:prstGeom>
          <a:noFill/>
        </p:spPr>
        <p:txBody>
          <a:bodyPr wrap="square" rtlCol="0">
            <a:spAutoFit/>
          </a:bodyPr>
          <a:lstStyle/>
          <a:p>
            <a:pPr algn="ctr"/>
            <a:r>
              <a:rPr lang="en-US" sz="1200">
                <a:solidFill>
                  <a:schemeClr val="accent5">
                    <a:lumMod val="25000"/>
                  </a:schemeClr>
                </a:solidFill>
                <a:latin typeface="HelveticaNeueLT Std" panose="020B0604020202020204"/>
              </a:rPr>
              <a:t>Location</a:t>
            </a:r>
          </a:p>
        </p:txBody>
      </p:sp>
      <p:grpSp>
        <p:nvGrpSpPr>
          <p:cNvPr id="1042" name="Agrupa 1041" descr="GameHouse and Riot Games.">
            <a:extLst>
              <a:ext uri="{FF2B5EF4-FFF2-40B4-BE49-F238E27FC236}">
                <a16:creationId xmlns:a16="http://schemas.microsoft.com/office/drawing/2014/main" id="{BC54DA3E-36B4-F315-C580-5679CA5A01BE}"/>
              </a:ext>
            </a:extLst>
          </p:cNvPr>
          <p:cNvGrpSpPr/>
          <p:nvPr/>
        </p:nvGrpSpPr>
        <p:grpSpPr>
          <a:xfrm>
            <a:off x="8865403" y="2117019"/>
            <a:ext cx="1995888" cy="256266"/>
            <a:chOff x="8865403" y="2117019"/>
            <a:chExt cx="1995888" cy="256266"/>
          </a:xfrm>
        </p:grpSpPr>
        <p:pic>
          <p:nvPicPr>
            <p:cNvPr id="62" name="Picture 2" descr="GameHouse | Logopedia | Fandom">
              <a:extLst>
                <a:ext uri="{FF2B5EF4-FFF2-40B4-BE49-F238E27FC236}">
                  <a16:creationId xmlns:a16="http://schemas.microsoft.com/office/drawing/2014/main" id="{7F1F9BDA-886F-5B61-A291-F6761152340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865403" y="2121285"/>
              <a:ext cx="1149810" cy="252000"/>
            </a:xfrm>
            <a:prstGeom prst="rect">
              <a:avLst/>
            </a:prstGeom>
            <a:noFill/>
            <a:extLst>
              <a:ext uri="{909E8E84-426E-40DD-AFC4-6F175D3DCCD1}">
                <a14:hiddenFill xmlns:a14="http://schemas.microsoft.com/office/drawing/2010/main">
                  <a:solidFill>
                    <a:srgbClr val="FFFFFF"/>
                  </a:solidFill>
                </a14:hiddenFill>
              </a:ext>
            </a:extLst>
          </p:spPr>
        </p:pic>
        <p:pic>
          <p:nvPicPr>
            <p:cNvPr id="63" name="Gràfic 62">
              <a:extLst>
                <a:ext uri="{FF2B5EF4-FFF2-40B4-BE49-F238E27FC236}">
                  <a16:creationId xmlns:a16="http://schemas.microsoft.com/office/drawing/2014/main" id="{A0387BFF-B557-E81F-9466-B0C1E47DB20C}"/>
                </a:ext>
              </a:extLst>
            </p:cNvPr>
            <p:cNvPicPr>
              <a:picLocks noChangeAspect="1"/>
            </p:cNvPicPr>
            <p:nvPr/>
          </p:nvPicPr>
          <p:blipFill>
            <a:blip r:embed="rId27">
              <a:extLst>
                <a:ext uri="{96DAC541-7B7A-43D3-8B79-37D633B846F1}">
                  <asvg:svgBlip xmlns:asvg="http://schemas.microsoft.com/office/drawing/2016/SVG/main" xmlns="" r:embed="rId28"/>
                </a:ext>
              </a:extLst>
            </a:blip>
            <a:stretch>
              <a:fillRect/>
            </a:stretch>
          </p:blipFill>
          <p:spPr>
            <a:xfrm>
              <a:off x="10100087" y="2117019"/>
              <a:ext cx="761204" cy="252000"/>
            </a:xfrm>
            <a:prstGeom prst="rect">
              <a:avLst/>
            </a:prstGeom>
          </p:spPr>
        </p:pic>
      </p:grpSp>
      <p:sp>
        <p:nvSpPr>
          <p:cNvPr id="55" name="QuadreDeText 54">
            <a:extLst>
              <a:ext uri="{FF2B5EF4-FFF2-40B4-BE49-F238E27FC236}">
                <a16:creationId xmlns:a16="http://schemas.microsoft.com/office/drawing/2014/main" id="{5E407CA6-92E6-5196-ADCE-3DAE2EAD572B}"/>
              </a:ext>
            </a:extLst>
          </p:cNvPr>
          <p:cNvSpPr txBox="1"/>
          <p:nvPr/>
        </p:nvSpPr>
        <p:spPr>
          <a:xfrm>
            <a:off x="8605063" y="2531145"/>
            <a:ext cx="2519999" cy="276999"/>
          </a:xfrm>
          <a:prstGeom prst="rect">
            <a:avLst/>
          </a:prstGeom>
          <a:noFill/>
        </p:spPr>
        <p:txBody>
          <a:bodyPr wrap="square" rtlCol="0">
            <a:spAutoFit/>
          </a:bodyPr>
          <a:lstStyle/>
          <a:p>
            <a:pPr algn="ctr"/>
            <a:r>
              <a:rPr lang="en-US" sz="1200" i="0">
                <a:solidFill>
                  <a:schemeClr val="accent5">
                    <a:lumMod val="25000"/>
                  </a:schemeClr>
                </a:solidFill>
                <a:latin typeface="HelveticaNeueLT Std" panose="020B0604020202020204"/>
              </a:rPr>
              <a:t>Game porting</a:t>
            </a:r>
          </a:p>
        </p:txBody>
      </p:sp>
      <p:grpSp>
        <p:nvGrpSpPr>
          <p:cNvPr id="1044" name="Agrupa 1043" descr="BlitWorks and JanduSoft.">
            <a:extLst>
              <a:ext uri="{FF2B5EF4-FFF2-40B4-BE49-F238E27FC236}">
                <a16:creationId xmlns:a16="http://schemas.microsoft.com/office/drawing/2014/main" id="{07E2B287-6C89-AC9B-025A-2009DBF7FEF0}"/>
              </a:ext>
            </a:extLst>
          </p:cNvPr>
          <p:cNvGrpSpPr/>
          <p:nvPr/>
        </p:nvGrpSpPr>
        <p:grpSpPr>
          <a:xfrm>
            <a:off x="8994510" y="2788947"/>
            <a:ext cx="1736705" cy="324000"/>
            <a:chOff x="8959788" y="2788947"/>
            <a:chExt cx="1736705" cy="324000"/>
          </a:xfrm>
        </p:grpSpPr>
        <p:pic>
          <p:nvPicPr>
            <p:cNvPr id="1027" name="Picture 8" descr="BlitWorks - Wikipedia">
              <a:extLst>
                <a:ext uri="{FF2B5EF4-FFF2-40B4-BE49-F238E27FC236}">
                  <a16:creationId xmlns:a16="http://schemas.microsoft.com/office/drawing/2014/main" id="{C319E3E4-4528-717A-BED0-67AD7090B78B}"/>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l="10401" t="11274" r="10441" b="12235"/>
            <a:stretch/>
          </p:blipFill>
          <p:spPr bwMode="auto">
            <a:xfrm>
              <a:off x="8959788" y="2788947"/>
              <a:ext cx="594810" cy="32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24" descr="JanduSoft S.L.">
              <a:extLst>
                <a:ext uri="{FF2B5EF4-FFF2-40B4-BE49-F238E27FC236}">
                  <a16:creationId xmlns:a16="http://schemas.microsoft.com/office/drawing/2014/main" id="{303BAB81-8F1C-1AC9-3D6D-98CBBC5477CC}"/>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t="12578" b="13702"/>
            <a:stretch/>
          </p:blipFill>
          <p:spPr bwMode="auto">
            <a:xfrm>
              <a:off x="9668420" y="2836460"/>
              <a:ext cx="1028073" cy="216000"/>
            </a:xfrm>
            <a:prstGeom prst="rect">
              <a:avLst/>
            </a:prstGeom>
            <a:noFill/>
            <a:extLst>
              <a:ext uri="{909E8E84-426E-40DD-AFC4-6F175D3DCCD1}">
                <a14:hiddenFill xmlns:a14="http://schemas.microsoft.com/office/drawing/2010/main">
                  <a:solidFill>
                    <a:srgbClr val="FFFFFF"/>
                  </a:solidFill>
                </a14:hiddenFill>
              </a:ext>
            </a:extLst>
          </p:spPr>
        </p:pic>
      </p:grpSp>
      <p:sp>
        <p:nvSpPr>
          <p:cNvPr id="47" name="QuadreDeText 46">
            <a:extLst>
              <a:ext uri="{FF2B5EF4-FFF2-40B4-BE49-F238E27FC236}">
                <a16:creationId xmlns:a16="http://schemas.microsoft.com/office/drawing/2014/main" id="{511FA6B2-122D-95CA-8095-76AA3DAD2B03}"/>
              </a:ext>
            </a:extLst>
          </p:cNvPr>
          <p:cNvSpPr txBox="1"/>
          <p:nvPr/>
        </p:nvSpPr>
        <p:spPr>
          <a:xfrm>
            <a:off x="833880" y="4607739"/>
            <a:ext cx="10524238" cy="276999"/>
          </a:xfrm>
          <a:prstGeom prst="rect">
            <a:avLst/>
          </a:prstGeom>
          <a:noFill/>
        </p:spPr>
        <p:txBody>
          <a:bodyPr wrap="square" rtlCol="0">
            <a:spAutoFit/>
          </a:bodyPr>
          <a:lstStyle/>
          <a:p>
            <a:pPr algn="ctr"/>
            <a:r>
              <a:rPr lang="en-US" sz="1200">
                <a:solidFill>
                  <a:schemeClr val="accent5">
                    <a:lumMod val="25000"/>
                  </a:schemeClr>
                </a:solidFill>
                <a:latin typeface="HelveticaNeueLT Std" panose="020B0604020202020204"/>
              </a:rPr>
              <a:t>Funding</a:t>
            </a:r>
          </a:p>
        </p:txBody>
      </p:sp>
      <p:grpSp>
        <p:nvGrpSpPr>
          <p:cNvPr id="1061" name="Agrupa 1060" descr="Product Madness, Abylight Studios and Paradox Interactive.">
            <a:extLst>
              <a:ext uri="{FF2B5EF4-FFF2-40B4-BE49-F238E27FC236}">
                <a16:creationId xmlns:a16="http://schemas.microsoft.com/office/drawing/2014/main" id="{689F7F2C-571F-BC5A-EF33-27DACA5F08FB}"/>
              </a:ext>
            </a:extLst>
          </p:cNvPr>
          <p:cNvGrpSpPr/>
          <p:nvPr/>
        </p:nvGrpSpPr>
        <p:grpSpPr>
          <a:xfrm>
            <a:off x="4496316" y="4919602"/>
            <a:ext cx="3192022" cy="253262"/>
            <a:chOff x="5133818" y="4919602"/>
            <a:chExt cx="3192022" cy="253262"/>
          </a:xfrm>
        </p:grpSpPr>
        <p:pic>
          <p:nvPicPr>
            <p:cNvPr id="1029" name="Imatge 1028" descr="Abylight Studios">
              <a:extLst>
                <a:ext uri="{FF2B5EF4-FFF2-40B4-BE49-F238E27FC236}">
                  <a16:creationId xmlns:a16="http://schemas.microsoft.com/office/drawing/2014/main" id="{15CB982B-60EE-22CC-BB49-CE0A4709917B}"/>
                </a:ext>
              </a:extLst>
            </p:cNvPr>
            <p:cNvPicPr>
              <a:picLocks noChangeAspect="1"/>
            </p:cNvPicPr>
            <p:nvPr/>
          </p:nvPicPr>
          <p:blipFill>
            <a:blip r:embed="rId31"/>
            <a:stretch>
              <a:fillRect/>
            </a:stretch>
          </p:blipFill>
          <p:spPr>
            <a:xfrm>
              <a:off x="6142403" y="4920864"/>
              <a:ext cx="893647" cy="252000"/>
            </a:xfrm>
            <a:prstGeom prst="rect">
              <a:avLst/>
            </a:prstGeom>
          </p:spPr>
        </p:pic>
        <p:pic>
          <p:nvPicPr>
            <p:cNvPr id="25" name="Imatge 24" descr="Image containing graphics, font, graphic design, electric blue  Auto-generated description">
              <a:extLst>
                <a:ext uri="{FF2B5EF4-FFF2-40B4-BE49-F238E27FC236}">
                  <a16:creationId xmlns:a16="http://schemas.microsoft.com/office/drawing/2014/main" id="{C7ADA4EB-FD8F-91DB-59AF-1F53EBDB01B5}"/>
                </a:ext>
              </a:extLst>
            </p:cNvPr>
            <p:cNvPicPr>
              <a:picLocks noChangeAspect="1"/>
            </p:cNvPicPr>
            <p:nvPr/>
          </p:nvPicPr>
          <p:blipFill>
            <a:blip r:embed="rId32"/>
            <a:stretch>
              <a:fillRect/>
            </a:stretch>
          </p:blipFill>
          <p:spPr>
            <a:xfrm>
              <a:off x="5133818" y="4920864"/>
              <a:ext cx="877656" cy="252000"/>
            </a:xfrm>
            <a:prstGeom prst="rect">
              <a:avLst/>
            </a:prstGeom>
          </p:spPr>
        </p:pic>
        <p:pic>
          <p:nvPicPr>
            <p:cNvPr id="1060" name="Imatge 1059" descr="Image containing font, text, graphics, logo  Auto-generated description">
              <a:extLst>
                <a:ext uri="{FF2B5EF4-FFF2-40B4-BE49-F238E27FC236}">
                  <a16:creationId xmlns:a16="http://schemas.microsoft.com/office/drawing/2014/main" id="{FBCA7C06-4F5D-7349-155E-21F96AE4DE1F}"/>
                </a:ext>
              </a:extLst>
            </p:cNvPr>
            <p:cNvPicPr>
              <a:picLocks noChangeAspect="1"/>
            </p:cNvPicPr>
            <p:nvPr/>
          </p:nvPicPr>
          <p:blipFill rotWithShape="1">
            <a:blip r:embed="rId33"/>
            <a:srcRect l="8543" t="32448" r="7422" b="32669"/>
            <a:stretch/>
          </p:blipFill>
          <p:spPr>
            <a:xfrm>
              <a:off x="7168761" y="4919602"/>
              <a:ext cx="1157079" cy="252000"/>
            </a:xfrm>
            <a:prstGeom prst="rect">
              <a:avLst/>
            </a:prstGeom>
          </p:spPr>
        </p:pic>
      </p:grpSp>
      <p:sp>
        <p:nvSpPr>
          <p:cNvPr id="12" name="CuadroTexto 32">
            <a:extLst>
              <a:ext uri="{FF2B5EF4-FFF2-40B4-BE49-F238E27FC236}">
                <a16:creationId xmlns:a16="http://schemas.microsoft.com/office/drawing/2014/main" id="{BD1137E8-0B11-C271-4E30-3A909D7443BB}"/>
              </a:ext>
            </a:extLst>
          </p:cNvPr>
          <p:cNvSpPr txBox="1"/>
          <p:nvPr/>
        </p:nvSpPr>
        <p:spPr>
          <a:xfrm>
            <a:off x="630236" y="5737878"/>
            <a:ext cx="11009093" cy="461665"/>
          </a:xfrm>
          <a:prstGeom prst="rect">
            <a:avLst/>
          </a:prstGeom>
        </p:spPr>
        <p:txBody>
          <a:bodyPr wrap="square">
            <a:spAutoFit/>
          </a:bodyPr>
          <a:lstStyle>
            <a:defPPr>
              <a:defRPr lang="es-ES"/>
            </a:defPPr>
            <a:lvl1pPr algn="r">
              <a:defRPr sz="1200" b="1" i="1">
                <a:solidFill>
                  <a:srgbClr val="424242"/>
                </a:solidFill>
                <a:latin typeface="HelveticaNeueLT Std" panose="020B0604020202020204" pitchFamily="34" charset="0"/>
              </a:defRPr>
            </a:lvl1pPr>
          </a:lstStyle>
          <a:p>
            <a:r>
              <a:rPr lang="en-US">
                <a:solidFill>
                  <a:schemeClr val="accent5">
                    <a:lumMod val="25000"/>
                  </a:schemeClr>
                </a:solidFill>
              </a:rPr>
              <a:t>Note: </a:t>
            </a:r>
            <a:r>
              <a:rPr lang="en-US" b="0">
                <a:solidFill>
                  <a:schemeClr val="accent5">
                    <a:lumMod val="25000"/>
                  </a:schemeClr>
                </a:solidFill>
              </a:rPr>
              <a:t>Partial non-exhaustive profile. Companies are included in each phase of the process for purely illustrative purposes </a:t>
            </a:r>
          </a:p>
          <a:p>
            <a:r>
              <a:rPr lang="en-US">
                <a:solidFill>
                  <a:schemeClr val="accent5">
                    <a:lumMod val="25000"/>
                  </a:schemeClr>
                </a:solidFill>
              </a:rPr>
              <a:t>Source: </a:t>
            </a:r>
            <a:r>
              <a:rPr lang="en-US" b="0">
                <a:solidFill>
                  <a:schemeClr val="accent5">
                    <a:lumMod val="25000"/>
                  </a:schemeClr>
                </a:solidFill>
              </a:rPr>
              <a:t>ACCIÓ</a:t>
            </a:r>
          </a:p>
        </p:txBody>
      </p:sp>
    </p:spTree>
    <p:extLst>
      <p:ext uri="{BB962C8B-B14F-4D97-AF65-F5344CB8AC3E}">
        <p14:creationId xmlns:p14="http://schemas.microsoft.com/office/powerpoint/2010/main" val="4094661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3">
            <a:extLst>
              <a:ext uri="{FF2B5EF4-FFF2-40B4-BE49-F238E27FC236}">
                <a16:creationId xmlns:a16="http://schemas.microsoft.com/office/drawing/2014/main" id="{73B60924-DAC2-E063-D42B-FA241B5661AD}"/>
              </a:ext>
              <a:ext uri="{C183D7F6-B498-43B3-948B-1728B52AA6E4}">
                <adec:decorative xmlns:adec="http://schemas.microsoft.com/office/drawing/2017/decorative" xmlns="" val="1"/>
              </a:ext>
            </a:extLst>
          </p:cNvPr>
          <p:cNvSpPr/>
          <p:nvPr/>
        </p:nvSpPr>
        <p:spPr>
          <a:xfrm>
            <a:off x="6095297" y="1473058"/>
            <a:ext cx="5335200" cy="421266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2" name="Títol 1">
            <a:extLst>
              <a:ext uri="{FF2B5EF4-FFF2-40B4-BE49-F238E27FC236}">
                <a16:creationId xmlns:a16="http://schemas.microsoft.com/office/drawing/2014/main" id="{4C226672-2355-9DF9-85A5-66137205F1BA}"/>
              </a:ext>
            </a:extLst>
          </p:cNvPr>
          <p:cNvSpPr>
            <a:spLocks noGrp="1"/>
          </p:cNvSpPr>
          <p:nvPr>
            <p:ph type="title"/>
          </p:nvPr>
        </p:nvSpPr>
        <p:spPr/>
        <p:txBody>
          <a:bodyPr/>
          <a:lstStyle/>
          <a:p>
            <a:r>
              <a:rPr lang="en-US" sz="2000"/>
              <a:t>Main video game companies and studios in Catalonia (I)</a:t>
            </a:r>
          </a:p>
        </p:txBody>
      </p:sp>
      <p:sp>
        <p:nvSpPr>
          <p:cNvPr id="9" name="Redondear rectángulo de esquina del mismo lado 17">
            <a:extLst>
              <a:ext uri="{FF2B5EF4-FFF2-40B4-BE49-F238E27FC236}">
                <a16:creationId xmlns:a16="http://schemas.microsoft.com/office/drawing/2014/main" id="{B0239F7E-2037-89FF-8C66-41D50EC46819}"/>
              </a:ext>
              <a:ext uri="{C183D7F6-B498-43B3-948B-1728B52AA6E4}">
                <adec:decorative xmlns:adec="http://schemas.microsoft.com/office/drawing/2017/decorative" xmlns="" val="1"/>
              </a:ext>
            </a:extLst>
          </p:cNvPr>
          <p:cNvSpPr/>
          <p:nvPr/>
        </p:nvSpPr>
        <p:spPr>
          <a:xfrm rot="16200000">
            <a:off x="3015266" y="-1416653"/>
            <a:ext cx="406000" cy="5176059"/>
          </a:xfrm>
          <a:prstGeom prst="round2SameRect">
            <a:avLst>
              <a:gd name="adj1" fmla="val 50000"/>
              <a:gd name="adj2" fmla="val 0"/>
            </a:avLst>
          </a:prstGeom>
          <a:gradFill>
            <a:gsLst>
              <a:gs pos="0">
                <a:srgbClr val="78003A"/>
              </a:gs>
              <a:gs pos="73000">
                <a:srgbClr val="78003A"/>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Marcador de texto 14">
            <a:extLst>
              <a:ext uri="{FF2B5EF4-FFF2-40B4-BE49-F238E27FC236}">
                <a16:creationId xmlns:a16="http://schemas.microsoft.com/office/drawing/2014/main" id="{5F06814F-64F1-1FF0-0934-516E58A302EF}"/>
              </a:ext>
            </a:extLst>
          </p:cNvPr>
          <p:cNvSpPr txBox="1">
            <a:spLocks/>
          </p:cNvSpPr>
          <p:nvPr/>
        </p:nvSpPr>
        <p:spPr>
          <a:xfrm>
            <a:off x="748398" y="1067058"/>
            <a:ext cx="4716429" cy="221422"/>
          </a:xfrm>
          <a:prstGeom prst="rect">
            <a:avLst/>
          </a:prstGeom>
        </p:spPr>
        <p:txBody>
          <a:bodyPr wrap="square" lIns="0" tIns="0" rIns="0" bIns="0" numCol="1" spcCol="180000">
            <a:sp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a:solidFill>
                  <a:schemeClr val="bg1"/>
                </a:solidFill>
                <a:effectLst/>
                <a:latin typeface="HelveticaNeueLT Std" panose="020B0604020202020204" pitchFamily="34" charset="77"/>
                <a:ea typeface="+mn-ea"/>
                <a:cs typeface="+mn-cs"/>
              </a:defRPr>
            </a:lvl1pPr>
            <a:lvl2pPr marL="0" marR="0" indent="0" algn="l" defTabSz="914400" rtl="0" eaLnBrk="1" fontAlgn="auto" latinLnBrk="0" hangingPunct="1">
              <a:lnSpc>
                <a:spcPct val="100000"/>
              </a:lnSpc>
              <a:spcBef>
                <a:spcPts val="500"/>
              </a:spcBef>
              <a:spcAft>
                <a:spcPts val="500"/>
              </a:spcAft>
              <a:buClrTx/>
              <a:buSzTx/>
              <a:buFontTx/>
              <a:buNone/>
              <a:tabLst/>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Sample of local non-incorporated companies and studies</a:t>
            </a:r>
          </a:p>
        </p:txBody>
      </p:sp>
      <p:sp>
        <p:nvSpPr>
          <p:cNvPr id="6" name="Rectangle 42">
            <a:extLst>
              <a:ext uri="{FF2B5EF4-FFF2-40B4-BE49-F238E27FC236}">
                <a16:creationId xmlns:a16="http://schemas.microsoft.com/office/drawing/2014/main" id="{C2AF0249-92E4-BEEC-11BD-2E62FB36D973}"/>
              </a:ext>
              <a:ext uri="{C183D7F6-B498-43B3-948B-1728B52AA6E4}">
                <adec:decorative xmlns:adec="http://schemas.microsoft.com/office/drawing/2017/decorative" xmlns="" val="1"/>
              </a:ext>
            </a:extLst>
          </p:cNvPr>
          <p:cNvSpPr/>
          <p:nvPr/>
        </p:nvSpPr>
        <p:spPr>
          <a:xfrm>
            <a:off x="634954" y="1473059"/>
            <a:ext cx="5333542" cy="4212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22" name="Rectangle: cantonades arrodonides 21">
            <a:extLst>
              <a:ext uri="{FF2B5EF4-FFF2-40B4-BE49-F238E27FC236}">
                <a16:creationId xmlns:a16="http://schemas.microsoft.com/office/drawing/2014/main" id="{8F71831E-0D8E-79C1-7C25-3A04066176E3}"/>
              </a:ext>
              <a:ext uri="{C183D7F6-B498-43B3-948B-1728B52AA6E4}">
                <adec:decorative xmlns:adec="http://schemas.microsoft.com/office/drawing/2017/decorative" xmlns="" val="1"/>
              </a:ext>
            </a:extLst>
          </p:cNvPr>
          <p:cNvSpPr/>
          <p:nvPr/>
        </p:nvSpPr>
        <p:spPr>
          <a:xfrm>
            <a:off x="803667" y="1581256"/>
            <a:ext cx="5002629" cy="4002536"/>
          </a:xfrm>
          <a:prstGeom prst="roundRect">
            <a:avLst>
              <a:gd name="adj" fmla="val 5327"/>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pic>
        <p:nvPicPr>
          <p:cNvPr id="24" name="Imatge 23">
            <a:extLst>
              <a:ext uri="{FF2B5EF4-FFF2-40B4-BE49-F238E27FC236}">
                <a16:creationId xmlns:a16="http://schemas.microsoft.com/office/drawing/2014/main" id="{A20D74DE-181D-380A-8E07-66A39F639FE4}"/>
              </a:ext>
              <a:ext uri="{C183D7F6-B498-43B3-948B-1728B52AA6E4}">
                <adec:decorative xmlns:adec="http://schemas.microsoft.com/office/drawing/2017/decorative" xmlns="" val="1"/>
              </a:ext>
            </a:extLst>
          </p:cNvPr>
          <p:cNvPicPr>
            <a:picLocks noChangeAspect="1"/>
          </p:cNvPicPr>
          <p:nvPr/>
        </p:nvPicPr>
        <p:blipFill>
          <a:blip r:embed="rId2"/>
          <a:srcRect/>
          <a:stretch/>
        </p:blipFill>
        <p:spPr>
          <a:xfrm>
            <a:off x="3162326" y="1677784"/>
            <a:ext cx="288000" cy="287283"/>
          </a:xfrm>
          <a:prstGeom prst="rect">
            <a:avLst/>
          </a:prstGeom>
        </p:spPr>
      </p:pic>
      <p:sp>
        <p:nvSpPr>
          <p:cNvPr id="12" name="Redondear rectángulo de esquina del mismo lado 17">
            <a:extLst>
              <a:ext uri="{FF2B5EF4-FFF2-40B4-BE49-F238E27FC236}">
                <a16:creationId xmlns:a16="http://schemas.microsoft.com/office/drawing/2014/main" id="{928B1E28-CAA3-0D61-9F0E-6EDB72C3D64A}"/>
              </a:ext>
              <a:ext uri="{C183D7F6-B498-43B3-948B-1728B52AA6E4}">
                <adec:decorative xmlns:adec="http://schemas.microsoft.com/office/drawing/2017/decorative" xmlns="" val="1"/>
              </a:ext>
            </a:extLst>
          </p:cNvPr>
          <p:cNvSpPr/>
          <p:nvPr/>
        </p:nvSpPr>
        <p:spPr>
          <a:xfrm rot="16200000">
            <a:off x="8480326" y="-1416653"/>
            <a:ext cx="406000" cy="5176059"/>
          </a:xfrm>
          <a:prstGeom prst="round2SameRect">
            <a:avLst>
              <a:gd name="adj1" fmla="val 50000"/>
              <a:gd name="adj2" fmla="val 0"/>
            </a:avLst>
          </a:prstGeom>
          <a:gradFill>
            <a:gsLst>
              <a:gs pos="0">
                <a:srgbClr val="78003A"/>
              </a:gs>
              <a:gs pos="73000">
                <a:srgbClr val="78003A"/>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8" name="Agrupa 7" descr="Logos of some of the non-incorporated companies and studios that are based in Catalonia and local. UPLAY Online, Piccolo Studio and Novarama, for example.">
            <a:extLst>
              <a:ext uri="{FF2B5EF4-FFF2-40B4-BE49-F238E27FC236}">
                <a16:creationId xmlns:a16="http://schemas.microsoft.com/office/drawing/2014/main" id="{DA903DF0-1718-923E-EF9C-A97AFDAA6822}"/>
              </a:ext>
            </a:extLst>
          </p:cNvPr>
          <p:cNvGrpSpPr/>
          <p:nvPr/>
        </p:nvGrpSpPr>
        <p:grpSpPr>
          <a:xfrm>
            <a:off x="912410" y="2047045"/>
            <a:ext cx="4771116" cy="3368802"/>
            <a:chOff x="912410" y="2047045"/>
            <a:chExt cx="4771116" cy="3368802"/>
          </a:xfrm>
        </p:grpSpPr>
        <p:pic>
          <p:nvPicPr>
            <p:cNvPr id="13" name="Picture 8" descr="BlitWorks - Wikipedia">
              <a:extLst>
                <a:ext uri="{FF2B5EF4-FFF2-40B4-BE49-F238E27FC236}">
                  <a16:creationId xmlns:a16="http://schemas.microsoft.com/office/drawing/2014/main" id="{CDB2CCE1-8479-0833-4E15-EB88C368F1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01" t="11274" r="10441" b="12235"/>
            <a:stretch/>
          </p:blipFill>
          <p:spPr bwMode="auto">
            <a:xfrm>
              <a:off x="1129282" y="3447116"/>
              <a:ext cx="726990" cy="396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UPLAY Online | Games from Spain">
              <a:extLst>
                <a:ext uri="{FF2B5EF4-FFF2-40B4-BE49-F238E27FC236}">
                  <a16:creationId xmlns:a16="http://schemas.microsoft.com/office/drawing/2014/main" id="{DC63547A-48EE-3C12-61CA-3591DB8726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0163" y="2975250"/>
              <a:ext cx="694879" cy="306000"/>
            </a:xfrm>
            <a:prstGeom prst="rect">
              <a:avLst/>
            </a:prstGeom>
            <a:noFill/>
            <a:extLst>
              <a:ext uri="{909E8E84-426E-40DD-AFC4-6F175D3DCCD1}">
                <a14:hiddenFill xmlns:a14="http://schemas.microsoft.com/office/drawing/2010/main">
                  <a:solidFill>
                    <a:srgbClr val="FFFFFF"/>
                  </a:solidFill>
                </a14:hiddenFill>
              </a:ext>
            </a:extLst>
          </p:spPr>
        </p:pic>
        <p:pic>
          <p:nvPicPr>
            <p:cNvPr id="17" name="Imatge 16" descr="Image containing sketch, drawing, black, handwriting  Auto-generated description">
              <a:extLst>
                <a:ext uri="{FF2B5EF4-FFF2-40B4-BE49-F238E27FC236}">
                  <a16:creationId xmlns:a16="http://schemas.microsoft.com/office/drawing/2014/main" id="{9CDD816B-A1AC-54A9-299F-20CE04FAA806}"/>
                </a:ext>
              </a:extLst>
            </p:cNvPr>
            <p:cNvPicPr>
              <a:picLocks noChangeAspect="1"/>
            </p:cNvPicPr>
            <p:nvPr/>
          </p:nvPicPr>
          <p:blipFill rotWithShape="1">
            <a:blip r:embed="rId5"/>
            <a:srcRect l="4145" t="2797" r="4904" b="2231"/>
            <a:stretch/>
          </p:blipFill>
          <p:spPr>
            <a:xfrm>
              <a:off x="1418821" y="3951939"/>
              <a:ext cx="613453" cy="360000"/>
            </a:xfrm>
            <a:prstGeom prst="rect">
              <a:avLst/>
            </a:prstGeom>
          </p:spPr>
        </p:pic>
        <p:pic>
          <p:nvPicPr>
            <p:cNvPr id="18" name="Imatge 17" descr="Image containing text, logo, font, graphics  Auto-generated description">
              <a:extLst>
                <a:ext uri="{FF2B5EF4-FFF2-40B4-BE49-F238E27FC236}">
                  <a16:creationId xmlns:a16="http://schemas.microsoft.com/office/drawing/2014/main" id="{BBDC3204-8666-7667-1C26-3CD1E79B9DAF}"/>
                </a:ext>
              </a:extLst>
            </p:cNvPr>
            <p:cNvPicPr>
              <a:picLocks noChangeAspect="1"/>
            </p:cNvPicPr>
            <p:nvPr/>
          </p:nvPicPr>
          <p:blipFill rotWithShape="1">
            <a:blip r:embed="rId6"/>
            <a:srcRect l="4704" t="37688" r="55102" b="38489"/>
            <a:stretch/>
          </p:blipFill>
          <p:spPr>
            <a:xfrm>
              <a:off x="2944672" y="4095939"/>
              <a:ext cx="1396279" cy="216000"/>
            </a:xfrm>
            <a:prstGeom prst="rect">
              <a:avLst/>
            </a:prstGeom>
          </p:spPr>
        </p:pic>
        <p:pic>
          <p:nvPicPr>
            <p:cNvPr id="23" name="Imatge 22" descr="Image containing font, text, graphics, graphic design  Auto-generated description">
              <a:extLst>
                <a:ext uri="{FF2B5EF4-FFF2-40B4-BE49-F238E27FC236}">
                  <a16:creationId xmlns:a16="http://schemas.microsoft.com/office/drawing/2014/main" id="{431849FC-EF4F-0F54-C8B5-7865E5BDA85E}"/>
                </a:ext>
              </a:extLst>
            </p:cNvPr>
            <p:cNvPicPr>
              <a:picLocks noChangeAspect="1"/>
            </p:cNvPicPr>
            <p:nvPr/>
          </p:nvPicPr>
          <p:blipFill rotWithShape="1">
            <a:blip r:embed="rId7"/>
            <a:srcRect l="18152" t="5011" r="17778" b="10545"/>
            <a:stretch/>
          </p:blipFill>
          <p:spPr>
            <a:xfrm>
              <a:off x="2102037" y="3949576"/>
              <a:ext cx="650460" cy="360000"/>
            </a:xfrm>
            <a:prstGeom prst="rect">
              <a:avLst/>
            </a:prstGeom>
          </p:spPr>
        </p:pic>
        <p:pic>
          <p:nvPicPr>
            <p:cNvPr id="25" name="Picture 24" descr="JanduSoft S.L.">
              <a:extLst>
                <a:ext uri="{FF2B5EF4-FFF2-40B4-BE49-F238E27FC236}">
                  <a16:creationId xmlns:a16="http://schemas.microsoft.com/office/drawing/2014/main" id="{6264A79A-AE3E-0460-8EE3-F8222BD1757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2578" b="13702"/>
            <a:stretch/>
          </p:blipFill>
          <p:spPr bwMode="auto">
            <a:xfrm>
              <a:off x="2656434" y="2507799"/>
              <a:ext cx="1199419" cy="252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 Our name is Abylight, not Abilight | Abylight Barcelona">
              <a:extLst>
                <a:ext uri="{FF2B5EF4-FFF2-40B4-BE49-F238E27FC236}">
                  <a16:creationId xmlns:a16="http://schemas.microsoft.com/office/drawing/2014/main" id="{AB5C55DB-751D-6495-0837-D33A3E62439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4199" y="2985501"/>
              <a:ext cx="1016938" cy="288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6" descr="ALIKE STUDIO - Game Dev Studio">
              <a:extLst>
                <a:ext uri="{FF2B5EF4-FFF2-40B4-BE49-F238E27FC236}">
                  <a16:creationId xmlns:a16="http://schemas.microsoft.com/office/drawing/2014/main" id="{12CFE2A2-8E13-3809-E600-0514BC3F4C4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947" t="3897" r="3732" b="9195"/>
            <a:stretch/>
          </p:blipFill>
          <p:spPr bwMode="auto">
            <a:xfrm>
              <a:off x="4532934" y="3412472"/>
              <a:ext cx="292565" cy="468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2" descr="VISYON-MEDIAPRO - Crunchbase Company Profile &amp; Funding">
              <a:extLst>
                <a:ext uri="{FF2B5EF4-FFF2-40B4-BE49-F238E27FC236}">
                  <a16:creationId xmlns:a16="http://schemas.microsoft.com/office/drawing/2014/main" id="{A88562E3-1E34-51D5-5A3C-68396E2D6CA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90610" y="3412472"/>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30" name="Imatge 29" descr="Image containing font, graphics, text, screenshot  Auto-generated description">
              <a:extLst>
                <a:ext uri="{FF2B5EF4-FFF2-40B4-BE49-F238E27FC236}">
                  <a16:creationId xmlns:a16="http://schemas.microsoft.com/office/drawing/2014/main" id="{EC096DDC-8732-5B88-2C86-3F3D650C2FEE}"/>
                </a:ext>
              </a:extLst>
            </p:cNvPr>
            <p:cNvPicPr>
              <a:picLocks noChangeAspect="1"/>
            </p:cNvPicPr>
            <p:nvPr/>
          </p:nvPicPr>
          <p:blipFill rotWithShape="1">
            <a:blip r:embed="rId12"/>
            <a:srcRect t="19979" b="18982"/>
            <a:stretch/>
          </p:blipFill>
          <p:spPr>
            <a:xfrm>
              <a:off x="3958691" y="2508213"/>
              <a:ext cx="1069569" cy="252000"/>
            </a:xfrm>
            <a:prstGeom prst="rect">
              <a:avLst/>
            </a:prstGeom>
          </p:spPr>
        </p:pic>
        <p:pic>
          <p:nvPicPr>
            <p:cNvPr id="31" name="Picture 30" descr="Dabadu Games Logo">
              <a:extLst>
                <a:ext uri="{FF2B5EF4-FFF2-40B4-BE49-F238E27FC236}">
                  <a16:creationId xmlns:a16="http://schemas.microsoft.com/office/drawing/2014/main" id="{B1F1B799-1220-8E7A-79C2-9F18A50A95C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2946" y="3951939"/>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4" descr="Cookie Box - Leading European Gamification">
              <a:extLst>
                <a:ext uri="{FF2B5EF4-FFF2-40B4-BE49-F238E27FC236}">
                  <a16:creationId xmlns:a16="http://schemas.microsoft.com/office/drawing/2014/main" id="{C5187400-10CE-90A3-E558-A47F4A3DD8B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4590" y="2085091"/>
              <a:ext cx="1413084" cy="252000"/>
            </a:xfrm>
            <a:prstGeom prst="rect">
              <a:avLst/>
            </a:prstGeom>
            <a:noFill/>
            <a:extLst>
              <a:ext uri="{909E8E84-426E-40DD-AFC4-6F175D3DCCD1}">
                <a14:hiddenFill xmlns:a14="http://schemas.microsoft.com/office/drawing/2010/main">
                  <a:solidFill>
                    <a:srgbClr val="FFFFFF"/>
                  </a:solidFill>
                </a14:hiddenFill>
              </a:ext>
            </a:extLst>
          </p:spPr>
        </p:pic>
        <p:pic>
          <p:nvPicPr>
            <p:cNvPr id="33" name="Gràfic 32">
              <a:extLst>
                <a:ext uri="{FF2B5EF4-FFF2-40B4-BE49-F238E27FC236}">
                  <a16:creationId xmlns:a16="http://schemas.microsoft.com/office/drawing/2014/main" id="{531FFB63-3ECA-757D-45A6-BDBCF84112A5}"/>
                </a:ext>
              </a:extLst>
            </p:cNvPr>
            <p:cNvPicPr>
              <a:picLocks noChangeAspect="1"/>
            </p:cNvPicPr>
            <p:nvPr/>
          </p:nvPicPr>
          <p:blipFill rotWithShape="1">
            <a:blip r:embed="rId15">
              <a:extLst>
                <a:ext uri="{96DAC541-7B7A-43D3-8B79-37D633B846F1}">
                  <asvg:svgBlip xmlns:asvg="http://schemas.microsoft.com/office/drawing/2016/SVG/main" xmlns="" r:embed="rId16"/>
                </a:ext>
              </a:extLst>
            </a:blip>
            <a:srcRect r="74669"/>
            <a:stretch/>
          </p:blipFill>
          <p:spPr>
            <a:xfrm>
              <a:off x="949799" y="2944901"/>
              <a:ext cx="373023" cy="288000"/>
            </a:xfrm>
            <a:prstGeom prst="rect">
              <a:avLst/>
            </a:prstGeom>
          </p:spPr>
        </p:pic>
        <p:pic>
          <p:nvPicPr>
            <p:cNvPr id="34" name="Picture 10" descr="Game Developers Powering Imagination &amp; Crafting Epic Worlds">
              <a:extLst>
                <a:ext uri="{FF2B5EF4-FFF2-40B4-BE49-F238E27FC236}">
                  <a16:creationId xmlns:a16="http://schemas.microsoft.com/office/drawing/2014/main" id="{F2A2FDB0-46CE-0CE5-5CAE-182781625DE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12410" y="2511920"/>
              <a:ext cx="1641528" cy="252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a:extLst>
                <a:ext uri="{FF2B5EF4-FFF2-40B4-BE49-F238E27FC236}">
                  <a16:creationId xmlns:a16="http://schemas.microsoft.com/office/drawing/2014/main" id="{C5D0D9A3-13CC-0198-1BDA-20A3736EE676}"/>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2821" t="11611" r="14179" b="16333"/>
            <a:stretch/>
          </p:blipFill>
          <p:spPr bwMode="auto">
            <a:xfrm>
              <a:off x="2957658" y="3408522"/>
              <a:ext cx="758628" cy="468000"/>
            </a:xfrm>
            <a:prstGeom prst="rect">
              <a:avLst/>
            </a:prstGeom>
            <a:noFill/>
            <a:extLst>
              <a:ext uri="{909E8E84-426E-40DD-AFC4-6F175D3DCCD1}">
                <a14:hiddenFill xmlns:a14="http://schemas.microsoft.com/office/drawing/2010/main">
                  <a:solidFill>
                    <a:srgbClr val="FFFFFF"/>
                  </a:solidFill>
                </a14:hiddenFill>
              </a:ext>
            </a:extLst>
          </p:spPr>
        </p:pic>
        <p:pic>
          <p:nvPicPr>
            <p:cNvPr id="36" name="Gràfic 35">
              <a:extLst>
                <a:ext uri="{FF2B5EF4-FFF2-40B4-BE49-F238E27FC236}">
                  <a16:creationId xmlns:a16="http://schemas.microsoft.com/office/drawing/2014/main" id="{26939ACA-3AA6-030D-BB12-91DE7741B62C}"/>
                </a:ext>
              </a:extLst>
            </p:cNvPr>
            <p:cNvPicPr>
              <a:picLocks noChangeAspect="1"/>
            </p:cNvPicPr>
            <p:nvPr/>
          </p:nvPicPr>
          <p:blipFill rotWithShape="1">
            <a:blip r:embed="rId19">
              <a:extLst>
                <a:ext uri="{96DAC541-7B7A-43D3-8B79-37D633B846F1}">
                  <asvg:svgBlip xmlns:asvg="http://schemas.microsoft.com/office/drawing/2016/SVG/main" xmlns="" r:embed="rId20"/>
                </a:ext>
              </a:extLst>
            </a:blip>
            <a:srcRect l="23428"/>
            <a:stretch/>
          </p:blipFill>
          <p:spPr>
            <a:xfrm>
              <a:off x="1294803" y="2945100"/>
              <a:ext cx="1127603" cy="288000"/>
            </a:xfrm>
            <a:prstGeom prst="rect">
              <a:avLst/>
            </a:prstGeom>
          </p:spPr>
        </p:pic>
        <p:pic>
          <p:nvPicPr>
            <p:cNvPr id="37" name="Picture 52" descr="Tap Tap Tales">
              <a:extLst>
                <a:ext uri="{FF2B5EF4-FFF2-40B4-BE49-F238E27FC236}">
                  <a16:creationId xmlns:a16="http://schemas.microsoft.com/office/drawing/2014/main" id="{134018A3-7BEE-347B-4F62-4D1F2A1724A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611563" y="2872986"/>
              <a:ext cx="959443" cy="432000"/>
            </a:xfrm>
            <a:prstGeom prst="rect">
              <a:avLst/>
            </a:prstGeom>
            <a:noFill/>
            <a:extLst>
              <a:ext uri="{909E8E84-426E-40DD-AFC4-6F175D3DCCD1}">
                <a14:hiddenFill xmlns:a14="http://schemas.microsoft.com/office/drawing/2010/main">
                  <a:solidFill>
                    <a:srgbClr val="FFFFFF"/>
                  </a:solidFill>
                </a14:hiddenFill>
              </a:ext>
            </a:extLst>
          </p:spPr>
        </p:pic>
        <p:pic>
          <p:nvPicPr>
            <p:cNvPr id="39" name="Imatge 38" descr="Image containing screenshot, font, graphics, symbol  Auto-generated description">
              <a:extLst>
                <a:ext uri="{FF2B5EF4-FFF2-40B4-BE49-F238E27FC236}">
                  <a16:creationId xmlns:a16="http://schemas.microsoft.com/office/drawing/2014/main" id="{FBC9EB31-851C-4F47-501A-68B8341BA158}"/>
                </a:ext>
              </a:extLst>
            </p:cNvPr>
            <p:cNvPicPr>
              <a:picLocks noChangeAspect="1"/>
            </p:cNvPicPr>
            <p:nvPr/>
          </p:nvPicPr>
          <p:blipFill rotWithShape="1">
            <a:blip r:embed="rId22"/>
            <a:srcRect l="7538" t="30865" r="7873" b="30532"/>
            <a:stretch/>
          </p:blipFill>
          <p:spPr>
            <a:xfrm>
              <a:off x="5131327" y="2504663"/>
              <a:ext cx="552199" cy="252000"/>
            </a:xfrm>
            <a:prstGeom prst="rect">
              <a:avLst/>
            </a:prstGeom>
          </p:spPr>
        </p:pic>
        <p:pic>
          <p:nvPicPr>
            <p:cNvPr id="41" name="Picture 2" descr="Ivanovich Games - Virtual Reality Games">
              <a:extLst>
                <a:ext uri="{FF2B5EF4-FFF2-40B4-BE49-F238E27FC236}">
                  <a16:creationId xmlns:a16="http://schemas.microsoft.com/office/drawing/2014/main" id="{B43F9312-BEEC-2840-CB5B-9DDF9944A1A4}"/>
                </a:ext>
              </a:extLst>
            </p:cNvPr>
            <p:cNvPicPr>
              <a:picLocks noChangeAspect="1" noChangeArrowheads="1"/>
            </p:cNvPicPr>
            <p:nvPr/>
          </p:nvPicPr>
          <p:blipFill>
            <a:blip r:embed="rId23">
              <a:biLevel thresh="75000"/>
              <a:extLst>
                <a:ext uri="{BEBA8EAE-BF5A-486C-A8C5-ECC9F3942E4B}">
                  <a14:imgProps xmlns:a14="http://schemas.microsoft.com/office/drawing/2010/main">
                    <a14:imgLayer r:embed="rId2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32888" y="4486680"/>
              <a:ext cx="1072616" cy="2520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ome - unfinishedpixel.com">
              <a:extLst>
                <a:ext uri="{FF2B5EF4-FFF2-40B4-BE49-F238E27FC236}">
                  <a16:creationId xmlns:a16="http://schemas.microsoft.com/office/drawing/2014/main" id="{6AB25A2D-47D0-A66C-FC8D-39A7C9839F6C}"/>
                </a:ext>
              </a:extLst>
            </p:cNvPr>
            <p:cNvPicPr>
              <a:picLocks noChangeAspect="1" noChangeArrowheads="1"/>
            </p:cNvPicPr>
            <p:nvPr/>
          </p:nvPicPr>
          <p:blipFill rotWithShape="1">
            <a:blip r:embed="rId25">
              <a:biLevel thresh="75000"/>
              <a:extLst>
                <a:ext uri="{BEBA8EAE-BF5A-486C-A8C5-ECC9F3942E4B}">
                  <a14:imgProps xmlns:a14="http://schemas.microsoft.com/office/drawing/2010/main">
                    <a14:imgLayer r:embed="rId26">
                      <a14:imgEffect>
                        <a14:brightnessContrast bright="-40000" contrast="-40000"/>
                      </a14:imgEffect>
                    </a14:imgLayer>
                  </a14:imgProps>
                </a:ext>
                <a:ext uri="{28A0092B-C50C-407E-A947-70E740481C1C}">
                  <a14:useLocalDpi xmlns:a14="http://schemas.microsoft.com/office/drawing/2010/main" val="0"/>
                </a:ext>
              </a:extLst>
            </a:blip>
            <a:srcRect l="4929" t="14647" r="4410" b="12503"/>
            <a:stretch/>
          </p:blipFill>
          <p:spPr bwMode="auto">
            <a:xfrm>
              <a:off x="4947735" y="4506268"/>
              <a:ext cx="725477" cy="2160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Planet Factory">
              <a:extLst>
                <a:ext uri="{FF2B5EF4-FFF2-40B4-BE49-F238E27FC236}">
                  <a16:creationId xmlns:a16="http://schemas.microsoft.com/office/drawing/2014/main" id="{ECE343FE-E617-57BA-6494-6078473DE113}"/>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t="4434" b="4117"/>
            <a:stretch/>
          </p:blipFill>
          <p:spPr bwMode="auto">
            <a:xfrm>
              <a:off x="2030596" y="3452305"/>
              <a:ext cx="752738" cy="396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SandBloom Studio | Manufacturers | Games and toys in Catalan">
              <a:extLst>
                <a:ext uri="{FF2B5EF4-FFF2-40B4-BE49-F238E27FC236}">
                  <a16:creationId xmlns:a16="http://schemas.microsoft.com/office/drawing/2014/main" id="{C3792DEC-E831-973E-6F26-4B1D2AD60DA2}"/>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551238" y="4917199"/>
              <a:ext cx="828930" cy="4680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The Breach Studios - Games development studios">
              <a:extLst>
                <a:ext uri="{FF2B5EF4-FFF2-40B4-BE49-F238E27FC236}">
                  <a16:creationId xmlns:a16="http://schemas.microsoft.com/office/drawing/2014/main" id="{233CEA3B-2D94-2DC1-BD08-8E684F6F3A9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126548" y="4488514"/>
              <a:ext cx="771983" cy="2520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4" descr="Undercoders">
              <a:extLst>
                <a:ext uri="{FF2B5EF4-FFF2-40B4-BE49-F238E27FC236}">
                  <a16:creationId xmlns:a16="http://schemas.microsoft.com/office/drawing/2014/main" id="{3B27B6B4-F549-F093-4D63-F620A3B7B07D}"/>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26012" y="4917001"/>
              <a:ext cx="528993" cy="468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Bliss Games">
              <a:extLst>
                <a:ext uri="{FF2B5EF4-FFF2-40B4-BE49-F238E27FC236}">
                  <a16:creationId xmlns:a16="http://schemas.microsoft.com/office/drawing/2014/main" id="{A7879D26-6774-FF4C-9678-3D8B603B3CF9}"/>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l="6085" t="5991" r="5278" b="6572"/>
            <a:stretch/>
          </p:blipFill>
          <p:spPr bwMode="auto">
            <a:xfrm>
              <a:off x="2476401" y="4947847"/>
              <a:ext cx="754688" cy="396000"/>
            </a:xfrm>
            <a:prstGeom prst="rect">
              <a:avLst/>
            </a:prstGeom>
            <a:noFill/>
            <a:extLst>
              <a:ext uri="{909E8E84-426E-40DD-AFC4-6F175D3DCCD1}">
                <a14:hiddenFill xmlns:a14="http://schemas.microsoft.com/office/drawing/2010/main">
                  <a:solidFill>
                    <a:srgbClr val="FFFFFF"/>
                  </a:solidFill>
                </a14:hiddenFill>
              </a:ext>
            </a:extLst>
          </p:spPr>
        </p:pic>
        <p:pic>
          <p:nvPicPr>
            <p:cNvPr id="51" name="Imagen 39" descr="Icon  Auto-generated description">
              <a:extLst>
                <a:ext uri="{FF2B5EF4-FFF2-40B4-BE49-F238E27FC236}">
                  <a16:creationId xmlns:a16="http://schemas.microsoft.com/office/drawing/2014/main" id="{BBC7B686-8659-1550-54A2-DD71ECD8AE78}"/>
                </a:ext>
              </a:extLst>
            </p:cNvPr>
            <p:cNvPicPr>
              <a:picLocks noChangeAspect="1"/>
            </p:cNvPicPr>
            <p:nvPr/>
          </p:nvPicPr>
          <p:blipFill rotWithShape="1">
            <a:blip r:embed="rId32"/>
            <a:srcRect l="6805" t="7141" r="6803" b="6976"/>
            <a:stretch/>
          </p:blipFill>
          <p:spPr>
            <a:xfrm>
              <a:off x="3357676" y="4929847"/>
              <a:ext cx="434561" cy="432000"/>
            </a:xfrm>
            <a:prstGeom prst="rect">
              <a:avLst/>
            </a:prstGeom>
          </p:spPr>
        </p:pic>
        <p:pic>
          <p:nvPicPr>
            <p:cNvPr id="52" name="Imatge 51" descr="Image containing logo, circle, graphics, font  Auto-generated description">
              <a:extLst>
                <a:ext uri="{FF2B5EF4-FFF2-40B4-BE49-F238E27FC236}">
                  <a16:creationId xmlns:a16="http://schemas.microsoft.com/office/drawing/2014/main" id="{710FBC82-70EF-66CA-0EE2-536575770567}"/>
                </a:ext>
              </a:extLst>
            </p:cNvPr>
            <p:cNvPicPr>
              <a:picLocks noChangeAspect="1"/>
            </p:cNvPicPr>
            <p:nvPr/>
          </p:nvPicPr>
          <p:blipFill>
            <a:blip r:embed="rId33"/>
            <a:stretch>
              <a:fillRect/>
            </a:stretch>
          </p:blipFill>
          <p:spPr>
            <a:xfrm>
              <a:off x="3918824" y="4875847"/>
              <a:ext cx="462706" cy="540000"/>
            </a:xfrm>
            <a:prstGeom prst="rect">
              <a:avLst/>
            </a:prstGeom>
          </p:spPr>
        </p:pic>
        <p:pic>
          <p:nvPicPr>
            <p:cNvPr id="53" name="Imagen 37" descr="Logo  Auto-generated description">
              <a:extLst>
                <a:ext uri="{FF2B5EF4-FFF2-40B4-BE49-F238E27FC236}">
                  <a16:creationId xmlns:a16="http://schemas.microsoft.com/office/drawing/2014/main" id="{33985DF8-04C0-4A47-AFDE-11BA523B79A0}"/>
                </a:ext>
              </a:extLst>
            </p:cNvPr>
            <p:cNvPicPr>
              <a:picLocks noChangeAspect="1"/>
            </p:cNvPicPr>
            <p:nvPr/>
          </p:nvPicPr>
          <p:blipFill rotWithShape="1">
            <a:blip r:embed="rId34"/>
            <a:srcRect l="16608" t="7954" r="15503" b="7564"/>
            <a:stretch/>
          </p:blipFill>
          <p:spPr>
            <a:xfrm>
              <a:off x="4508117" y="4875847"/>
              <a:ext cx="433940" cy="540000"/>
            </a:xfrm>
            <a:prstGeom prst="rect">
              <a:avLst/>
            </a:prstGeom>
          </p:spPr>
        </p:pic>
        <p:pic>
          <p:nvPicPr>
            <p:cNvPr id="54" name="Picture 20" descr="Dolores Entertainment | Games from Spain">
              <a:extLst>
                <a:ext uri="{FF2B5EF4-FFF2-40B4-BE49-F238E27FC236}">
                  <a16:creationId xmlns:a16="http://schemas.microsoft.com/office/drawing/2014/main" id="{3034F136-4668-E9AF-8DA3-57971CF497FC}"/>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114173" y="4429127"/>
              <a:ext cx="897371" cy="360000"/>
            </a:xfrm>
            <a:prstGeom prst="rect">
              <a:avLst/>
            </a:prstGeom>
            <a:noFill/>
            <a:extLst>
              <a:ext uri="{909E8E84-426E-40DD-AFC4-6F175D3DCCD1}">
                <a14:hiddenFill xmlns:a14="http://schemas.microsoft.com/office/drawing/2010/main">
                  <a:solidFill>
                    <a:srgbClr val="FFFFFF"/>
                  </a:solidFill>
                </a14:hiddenFill>
              </a:ext>
            </a:extLst>
          </p:spPr>
        </p:pic>
        <p:pic>
          <p:nvPicPr>
            <p:cNvPr id="55" name="Imatge 54" descr="Image containing graphics, screenshot, chromatic saturation, graphic design  Auto-generated description">
              <a:extLst>
                <a:ext uri="{FF2B5EF4-FFF2-40B4-BE49-F238E27FC236}">
                  <a16:creationId xmlns:a16="http://schemas.microsoft.com/office/drawing/2014/main" id="{7B1D9D82-8396-0E24-E146-F532A8BDD479}"/>
                </a:ext>
              </a:extLst>
            </p:cNvPr>
            <p:cNvPicPr>
              <a:picLocks noChangeAspect="1"/>
            </p:cNvPicPr>
            <p:nvPr/>
          </p:nvPicPr>
          <p:blipFill rotWithShape="1">
            <a:blip r:embed="rId36"/>
            <a:srcRect l="4591" t="15270" r="4235" b="15525"/>
            <a:stretch/>
          </p:blipFill>
          <p:spPr>
            <a:xfrm>
              <a:off x="5064197" y="4917199"/>
              <a:ext cx="616563" cy="468000"/>
            </a:xfrm>
            <a:prstGeom prst="rect">
              <a:avLst/>
            </a:prstGeom>
          </p:spPr>
        </p:pic>
        <p:pic>
          <p:nvPicPr>
            <p:cNvPr id="56" name="Picture 22">
              <a:extLst>
                <a:ext uri="{FF2B5EF4-FFF2-40B4-BE49-F238E27FC236}">
                  <a16:creationId xmlns:a16="http://schemas.microsoft.com/office/drawing/2014/main" id="{C955EF50-DBD6-05FB-39AC-CDE7D0C5CF9C}"/>
                </a:ext>
              </a:extLst>
            </p:cNvPr>
            <p:cNvPicPr>
              <a:picLocks noChangeAspect="1" noChangeArrowheads="1"/>
            </p:cNvPicPr>
            <p:nvPr/>
          </p:nvPicPr>
          <p:blipFill rotWithShape="1">
            <a:blip r:embed="rId37">
              <a:extLst>
                <a:ext uri="{28A0092B-C50C-407E-A947-70E740481C1C}">
                  <a14:useLocalDpi xmlns:a14="http://schemas.microsoft.com/office/drawing/2010/main" val="0"/>
                </a:ext>
              </a:extLst>
            </a:blip>
            <a:srcRect l="9344" r="7588" b="10871"/>
            <a:stretch/>
          </p:blipFill>
          <p:spPr bwMode="auto">
            <a:xfrm>
              <a:off x="4013535" y="4483127"/>
              <a:ext cx="822017" cy="2520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0" descr="FUTURA XR, SL at Barcelona &amp; Catalonia Startup Hub">
              <a:extLst>
                <a:ext uri="{FF2B5EF4-FFF2-40B4-BE49-F238E27FC236}">
                  <a16:creationId xmlns:a16="http://schemas.microsoft.com/office/drawing/2014/main" id="{2214C73C-B292-9788-409B-296A3557D10D}"/>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429794" y="4093576"/>
              <a:ext cx="1164946" cy="216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Mango Protocol">
              <a:extLst>
                <a:ext uri="{FF2B5EF4-FFF2-40B4-BE49-F238E27FC236}">
                  <a16:creationId xmlns:a16="http://schemas.microsoft.com/office/drawing/2014/main" id="{66443F81-D8AE-D9A3-3831-D5404325B875}"/>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5002200" y="3371078"/>
              <a:ext cx="462627" cy="540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Melbot Studios">
              <a:extLst>
                <a:ext uri="{FF2B5EF4-FFF2-40B4-BE49-F238E27FC236}">
                  <a16:creationId xmlns:a16="http://schemas.microsoft.com/office/drawing/2014/main" id="{AAF5209E-E711-4DC8-C75A-8A20C6A94963}"/>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2487737" y="2047045"/>
              <a:ext cx="930213" cy="3240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43 Studios | DeVuego">
              <a:extLst>
                <a:ext uri="{FF2B5EF4-FFF2-40B4-BE49-F238E27FC236}">
                  <a16:creationId xmlns:a16="http://schemas.microsoft.com/office/drawing/2014/main" id="{EB1FA9C6-3DDD-15F3-385B-94146528185D}"/>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3548013" y="2073436"/>
              <a:ext cx="878049" cy="288000"/>
            </a:xfrm>
            <a:prstGeom prst="rect">
              <a:avLst/>
            </a:prstGeom>
            <a:noFill/>
            <a:extLst>
              <a:ext uri="{909E8E84-426E-40DD-AFC4-6F175D3DCCD1}">
                <a14:hiddenFill xmlns:a14="http://schemas.microsoft.com/office/drawing/2010/main">
                  <a:solidFill>
                    <a:srgbClr val="FFFFFF"/>
                  </a:solidFill>
                </a14:hiddenFill>
              </a:ext>
            </a:extLst>
          </p:spPr>
        </p:pic>
        <p:pic>
          <p:nvPicPr>
            <p:cNvPr id="62" name="Imatge 61" descr="Image containing font, graphics, graphic design, logo  Auto-generated description">
              <a:extLst>
                <a:ext uri="{FF2B5EF4-FFF2-40B4-BE49-F238E27FC236}">
                  <a16:creationId xmlns:a16="http://schemas.microsoft.com/office/drawing/2014/main" id="{C4250D67-89D2-4FA9-42C7-119C1F89F7AF}"/>
                </a:ext>
              </a:extLst>
            </p:cNvPr>
            <p:cNvPicPr>
              <a:picLocks noChangeAspect="1"/>
            </p:cNvPicPr>
            <p:nvPr/>
          </p:nvPicPr>
          <p:blipFill rotWithShape="1">
            <a:blip r:embed="rId42"/>
            <a:srcRect l="2030" t="4414" r="2422" b="6476"/>
            <a:stretch/>
          </p:blipFill>
          <p:spPr>
            <a:xfrm>
              <a:off x="4555928" y="2047045"/>
              <a:ext cx="1120670" cy="324000"/>
            </a:xfrm>
            <a:prstGeom prst="rect">
              <a:avLst/>
            </a:prstGeom>
          </p:spPr>
        </p:pic>
      </p:grpSp>
      <p:sp>
        <p:nvSpPr>
          <p:cNvPr id="19" name="Marcador de texto 14">
            <a:extLst>
              <a:ext uri="{FF2B5EF4-FFF2-40B4-BE49-F238E27FC236}">
                <a16:creationId xmlns:a16="http://schemas.microsoft.com/office/drawing/2014/main" id="{AB9D561F-B147-7B94-FC21-39BC95027743}"/>
              </a:ext>
            </a:extLst>
          </p:cNvPr>
          <p:cNvSpPr txBox="1">
            <a:spLocks/>
          </p:cNvSpPr>
          <p:nvPr/>
        </p:nvSpPr>
        <p:spPr>
          <a:xfrm>
            <a:off x="6213458" y="1067058"/>
            <a:ext cx="4173845" cy="215444"/>
          </a:xfrm>
          <a:prstGeom prst="rect">
            <a:avLst/>
          </a:prstGeom>
        </p:spPr>
        <p:txBody>
          <a:bodyPr wrap="square" lIns="0" tIns="0" rIns="0" bIns="0" numCol="1" spcCol="180000">
            <a:sp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a:solidFill>
                  <a:schemeClr val="bg1"/>
                </a:solidFill>
                <a:effectLst/>
                <a:latin typeface="HelveticaNeueLT Std" panose="020B0604020202020204" pitchFamily="34" charset="77"/>
                <a:ea typeface="+mn-ea"/>
                <a:cs typeface="+mn-cs"/>
              </a:defRPr>
            </a:lvl1pPr>
            <a:lvl2pPr marL="0" marR="0" indent="0" algn="l" defTabSz="914400" rtl="0" eaLnBrk="1" fontAlgn="auto" latinLnBrk="0" hangingPunct="1">
              <a:lnSpc>
                <a:spcPct val="100000"/>
              </a:lnSpc>
              <a:spcBef>
                <a:spcPts val="500"/>
              </a:spcBef>
              <a:spcAft>
                <a:spcPts val="500"/>
              </a:spcAft>
              <a:buClrTx/>
              <a:buSzTx/>
              <a:buFontTx/>
              <a:buNone/>
              <a:tabLst/>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Sample of international companies in Catalonia</a:t>
            </a:r>
          </a:p>
        </p:txBody>
      </p:sp>
      <p:grpSp>
        <p:nvGrpSpPr>
          <p:cNvPr id="1410" name="Agrupa 1409" descr="Logos of some of the companies that are based in Catalonia and international. Ubisoft, Bandai Namco and King, for example.">
            <a:extLst>
              <a:ext uri="{FF2B5EF4-FFF2-40B4-BE49-F238E27FC236}">
                <a16:creationId xmlns:a16="http://schemas.microsoft.com/office/drawing/2014/main" id="{5A105997-B56E-6548-C6DB-088971328FCF}"/>
              </a:ext>
            </a:extLst>
          </p:cNvPr>
          <p:cNvGrpSpPr/>
          <p:nvPr/>
        </p:nvGrpSpPr>
        <p:grpSpPr>
          <a:xfrm>
            <a:off x="6262844" y="1792168"/>
            <a:ext cx="5000930" cy="3571765"/>
            <a:chOff x="6262844" y="1579895"/>
            <a:chExt cx="5000930" cy="3571765"/>
          </a:xfrm>
        </p:grpSpPr>
        <p:sp>
          <p:nvSpPr>
            <p:cNvPr id="1244" name="Rectangle: cantonades arrodonides 1243">
              <a:extLst>
                <a:ext uri="{FF2B5EF4-FFF2-40B4-BE49-F238E27FC236}">
                  <a16:creationId xmlns:a16="http://schemas.microsoft.com/office/drawing/2014/main" id="{025ADDCC-C3A2-0735-EFA2-6E64C7B961E4}"/>
                </a:ext>
                <a:ext uri="{C183D7F6-B498-43B3-948B-1728B52AA6E4}">
                  <adec:decorative xmlns:adec="http://schemas.microsoft.com/office/drawing/2017/decorative" xmlns="" val="1"/>
                </a:ext>
              </a:extLst>
            </p:cNvPr>
            <p:cNvSpPr/>
            <p:nvPr/>
          </p:nvSpPr>
          <p:spPr>
            <a:xfrm>
              <a:off x="6264000" y="1581090"/>
              <a:ext cx="2469600" cy="1752406"/>
            </a:xfrm>
            <a:prstGeom prst="roundRect">
              <a:avLst>
                <a:gd name="adj" fmla="val 7272"/>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256" name="Rectangle: cantonades arrodonides 1255">
              <a:extLst>
                <a:ext uri="{FF2B5EF4-FFF2-40B4-BE49-F238E27FC236}">
                  <a16:creationId xmlns:a16="http://schemas.microsoft.com/office/drawing/2014/main" id="{1B4948A7-CA86-3AD2-8DE1-6A30EBE97A5E}"/>
                </a:ext>
                <a:ext uri="{C183D7F6-B498-43B3-948B-1728B52AA6E4}">
                  <adec:decorative xmlns:adec="http://schemas.microsoft.com/office/drawing/2017/decorative" xmlns="" val="1"/>
                </a:ext>
              </a:extLst>
            </p:cNvPr>
            <p:cNvSpPr/>
            <p:nvPr/>
          </p:nvSpPr>
          <p:spPr>
            <a:xfrm>
              <a:off x="8794174" y="1579895"/>
              <a:ext cx="2469600" cy="850537"/>
            </a:xfrm>
            <a:prstGeom prst="roundRect">
              <a:avLst>
                <a:gd name="adj" fmla="val 18962"/>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292" name="Rectangle: cantonades arrodonides 1291">
              <a:extLst>
                <a:ext uri="{FF2B5EF4-FFF2-40B4-BE49-F238E27FC236}">
                  <a16:creationId xmlns:a16="http://schemas.microsoft.com/office/drawing/2014/main" id="{B433A652-DF33-B2FD-FAE3-7BE6965AD8F1}"/>
                </a:ext>
                <a:ext uri="{C183D7F6-B498-43B3-948B-1728B52AA6E4}">
                  <adec:decorative xmlns:adec="http://schemas.microsoft.com/office/drawing/2017/decorative" xmlns="" val="1"/>
                </a:ext>
              </a:extLst>
            </p:cNvPr>
            <p:cNvSpPr/>
            <p:nvPr/>
          </p:nvSpPr>
          <p:spPr>
            <a:xfrm>
              <a:off x="6262844" y="3392452"/>
              <a:ext cx="1625233" cy="850537"/>
            </a:xfrm>
            <a:prstGeom prst="roundRect">
              <a:avLst>
                <a:gd name="adj" fmla="val 18962"/>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321" name="Rectangle: cantonades arrodonides 1320">
              <a:extLst>
                <a:ext uri="{FF2B5EF4-FFF2-40B4-BE49-F238E27FC236}">
                  <a16:creationId xmlns:a16="http://schemas.microsoft.com/office/drawing/2014/main" id="{2C334C7B-B906-F80F-9F86-88EB2C5BAB7C}"/>
                </a:ext>
                <a:ext uri="{C183D7F6-B498-43B3-948B-1728B52AA6E4}">
                  <adec:decorative xmlns:adec="http://schemas.microsoft.com/office/drawing/2017/decorative" xmlns="" val="1"/>
                </a:ext>
              </a:extLst>
            </p:cNvPr>
            <p:cNvSpPr/>
            <p:nvPr/>
          </p:nvSpPr>
          <p:spPr>
            <a:xfrm>
              <a:off x="8791623" y="2484625"/>
              <a:ext cx="2469600" cy="850537"/>
            </a:xfrm>
            <a:prstGeom prst="roundRect">
              <a:avLst>
                <a:gd name="adj" fmla="val 18962"/>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pic>
          <p:nvPicPr>
            <p:cNvPr id="1323" name="Imatge 1322">
              <a:extLst>
                <a:ext uri="{FF2B5EF4-FFF2-40B4-BE49-F238E27FC236}">
                  <a16:creationId xmlns:a16="http://schemas.microsoft.com/office/drawing/2014/main" id="{97107A78-2F6A-AF65-8A7E-44E54128A7BA}"/>
                </a:ext>
                <a:ext uri="{C183D7F6-B498-43B3-948B-1728B52AA6E4}">
                  <adec:decorative xmlns:adec="http://schemas.microsoft.com/office/drawing/2017/decorative" xmlns="" val="1"/>
                </a:ext>
              </a:extLst>
            </p:cNvPr>
            <p:cNvPicPr>
              <a:picLocks noChangeAspect="1"/>
            </p:cNvPicPr>
            <p:nvPr/>
          </p:nvPicPr>
          <p:blipFill>
            <a:blip r:embed="rId43"/>
            <a:srcRect/>
            <a:stretch/>
          </p:blipFill>
          <p:spPr>
            <a:xfrm>
              <a:off x="6264000" y="1582181"/>
              <a:ext cx="216000" cy="216000"/>
            </a:xfrm>
            <a:prstGeom prst="rect">
              <a:avLst/>
            </a:prstGeom>
          </p:spPr>
        </p:pic>
        <p:pic>
          <p:nvPicPr>
            <p:cNvPr id="1325" name="Imatge 1324">
              <a:extLst>
                <a:ext uri="{FF2B5EF4-FFF2-40B4-BE49-F238E27FC236}">
                  <a16:creationId xmlns:a16="http://schemas.microsoft.com/office/drawing/2014/main" id="{85B27329-5AEB-ECD2-31A4-B6A50752D1F2}"/>
                </a:ext>
                <a:ext uri="{C183D7F6-B498-43B3-948B-1728B52AA6E4}">
                  <adec:decorative xmlns:adec="http://schemas.microsoft.com/office/drawing/2017/decorative" xmlns="" val="1"/>
                </a:ext>
              </a:extLst>
            </p:cNvPr>
            <p:cNvPicPr>
              <a:picLocks noChangeAspect="1"/>
            </p:cNvPicPr>
            <p:nvPr/>
          </p:nvPicPr>
          <p:blipFill>
            <a:blip r:embed="rId44"/>
            <a:srcRect/>
            <a:stretch/>
          </p:blipFill>
          <p:spPr>
            <a:xfrm>
              <a:off x="8794303" y="1582181"/>
              <a:ext cx="216000" cy="216000"/>
            </a:xfrm>
            <a:prstGeom prst="rect">
              <a:avLst/>
            </a:prstGeom>
          </p:spPr>
        </p:pic>
        <p:pic>
          <p:nvPicPr>
            <p:cNvPr id="1326" name="Imatge 1325">
              <a:extLst>
                <a:ext uri="{FF2B5EF4-FFF2-40B4-BE49-F238E27FC236}">
                  <a16:creationId xmlns:a16="http://schemas.microsoft.com/office/drawing/2014/main" id="{C1C3ACFD-1C42-7277-E28A-E1A69B67E4C1}"/>
                </a:ext>
                <a:ext uri="{C183D7F6-B498-43B3-948B-1728B52AA6E4}">
                  <adec:decorative xmlns:adec="http://schemas.microsoft.com/office/drawing/2017/decorative" xmlns="" val="1"/>
                </a:ext>
              </a:extLst>
            </p:cNvPr>
            <p:cNvPicPr>
              <a:picLocks noChangeAspect="1"/>
            </p:cNvPicPr>
            <p:nvPr/>
          </p:nvPicPr>
          <p:blipFill>
            <a:blip r:embed="rId45"/>
            <a:srcRect/>
            <a:stretch/>
          </p:blipFill>
          <p:spPr>
            <a:xfrm>
              <a:off x="8791623" y="2487910"/>
              <a:ext cx="216000" cy="216000"/>
            </a:xfrm>
            <a:prstGeom prst="rect">
              <a:avLst/>
            </a:prstGeom>
          </p:spPr>
        </p:pic>
        <p:sp>
          <p:nvSpPr>
            <p:cNvPr id="1329" name="Rectangle: cantonades arrodonides 1328">
              <a:extLst>
                <a:ext uri="{FF2B5EF4-FFF2-40B4-BE49-F238E27FC236}">
                  <a16:creationId xmlns:a16="http://schemas.microsoft.com/office/drawing/2014/main" id="{59EEF401-4A7B-34A9-21A0-3F796732D0D9}"/>
                </a:ext>
                <a:ext uri="{C183D7F6-B498-43B3-948B-1728B52AA6E4}">
                  <adec:decorative xmlns:adec="http://schemas.microsoft.com/office/drawing/2017/decorative" xmlns="" val="1"/>
                </a:ext>
              </a:extLst>
            </p:cNvPr>
            <p:cNvSpPr/>
            <p:nvPr/>
          </p:nvSpPr>
          <p:spPr>
            <a:xfrm>
              <a:off x="9638541" y="3392451"/>
              <a:ext cx="1625233" cy="850537"/>
            </a:xfrm>
            <a:prstGeom prst="roundRect">
              <a:avLst>
                <a:gd name="adj" fmla="val 18962"/>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330" name="Rectangle: cantonades arrodonides 1329">
              <a:extLst>
                <a:ext uri="{FF2B5EF4-FFF2-40B4-BE49-F238E27FC236}">
                  <a16:creationId xmlns:a16="http://schemas.microsoft.com/office/drawing/2014/main" id="{D3A825B2-00C3-0C6E-5B55-7437F4038436}"/>
                </a:ext>
                <a:ext uri="{C183D7F6-B498-43B3-948B-1728B52AA6E4}">
                  <adec:decorative xmlns:adec="http://schemas.microsoft.com/office/drawing/2017/decorative" xmlns="" val="1"/>
                </a:ext>
              </a:extLst>
            </p:cNvPr>
            <p:cNvSpPr/>
            <p:nvPr/>
          </p:nvSpPr>
          <p:spPr>
            <a:xfrm>
              <a:off x="7950692" y="3392452"/>
              <a:ext cx="1625233" cy="850537"/>
            </a:xfrm>
            <a:prstGeom prst="roundRect">
              <a:avLst>
                <a:gd name="adj" fmla="val 18962"/>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pic>
          <p:nvPicPr>
            <p:cNvPr id="1331" name="Imatge 1330">
              <a:extLst>
                <a:ext uri="{FF2B5EF4-FFF2-40B4-BE49-F238E27FC236}">
                  <a16:creationId xmlns:a16="http://schemas.microsoft.com/office/drawing/2014/main" id="{A9509E69-84F9-D0E1-F569-15F6F2D891C2}"/>
                </a:ext>
                <a:ext uri="{C183D7F6-B498-43B3-948B-1728B52AA6E4}">
                  <adec:decorative xmlns:adec="http://schemas.microsoft.com/office/drawing/2017/decorative" xmlns="" val="1"/>
                </a:ext>
              </a:extLst>
            </p:cNvPr>
            <p:cNvPicPr>
              <a:picLocks noChangeAspect="1"/>
            </p:cNvPicPr>
            <p:nvPr/>
          </p:nvPicPr>
          <p:blipFill>
            <a:blip r:embed="rId46"/>
            <a:srcRect/>
            <a:stretch/>
          </p:blipFill>
          <p:spPr>
            <a:xfrm>
              <a:off x="6262844" y="3392452"/>
              <a:ext cx="216000" cy="216000"/>
            </a:xfrm>
            <a:prstGeom prst="rect">
              <a:avLst/>
            </a:prstGeom>
          </p:spPr>
        </p:pic>
        <p:pic>
          <p:nvPicPr>
            <p:cNvPr id="1332" name="Imatge 1331">
              <a:extLst>
                <a:ext uri="{FF2B5EF4-FFF2-40B4-BE49-F238E27FC236}">
                  <a16:creationId xmlns:a16="http://schemas.microsoft.com/office/drawing/2014/main" id="{EA3ECEC3-F8BA-F44C-13E4-9AA5CE8022F7}"/>
                </a:ext>
                <a:ext uri="{C183D7F6-B498-43B3-948B-1728B52AA6E4}">
                  <adec:decorative xmlns:adec="http://schemas.microsoft.com/office/drawing/2017/decorative" xmlns="" val="1"/>
                </a:ext>
              </a:extLst>
            </p:cNvPr>
            <p:cNvPicPr>
              <a:picLocks noChangeAspect="1"/>
            </p:cNvPicPr>
            <p:nvPr/>
          </p:nvPicPr>
          <p:blipFill>
            <a:blip r:embed="rId47"/>
            <a:srcRect/>
            <a:stretch/>
          </p:blipFill>
          <p:spPr>
            <a:xfrm>
              <a:off x="7950692" y="3392452"/>
              <a:ext cx="216000" cy="216000"/>
            </a:xfrm>
            <a:prstGeom prst="rect">
              <a:avLst/>
            </a:prstGeom>
          </p:spPr>
        </p:pic>
        <p:pic>
          <p:nvPicPr>
            <p:cNvPr id="1333" name="Imatge 1332">
              <a:extLst>
                <a:ext uri="{FF2B5EF4-FFF2-40B4-BE49-F238E27FC236}">
                  <a16:creationId xmlns:a16="http://schemas.microsoft.com/office/drawing/2014/main" id="{85382EA1-AE88-B062-26EC-A23C9DA52EC6}"/>
                </a:ext>
                <a:ext uri="{C183D7F6-B498-43B3-948B-1728B52AA6E4}">
                  <adec:decorative xmlns:adec="http://schemas.microsoft.com/office/drawing/2017/decorative" xmlns="" val="1"/>
                </a:ext>
              </a:extLst>
            </p:cNvPr>
            <p:cNvPicPr>
              <a:picLocks noChangeAspect="1"/>
            </p:cNvPicPr>
            <p:nvPr/>
          </p:nvPicPr>
          <p:blipFill>
            <a:blip r:embed="rId48"/>
            <a:srcRect/>
            <a:stretch/>
          </p:blipFill>
          <p:spPr>
            <a:xfrm>
              <a:off x="9638541" y="3389710"/>
              <a:ext cx="216000" cy="216000"/>
            </a:xfrm>
            <a:prstGeom prst="rect">
              <a:avLst/>
            </a:prstGeom>
          </p:spPr>
        </p:pic>
        <p:pic>
          <p:nvPicPr>
            <p:cNvPr id="1334" name="Gràfic 1333">
              <a:extLst>
                <a:ext uri="{FF2B5EF4-FFF2-40B4-BE49-F238E27FC236}">
                  <a16:creationId xmlns:a16="http://schemas.microsoft.com/office/drawing/2014/main" id="{92B0B66E-9ABF-45E6-7E08-1A7E248C19DD}"/>
                </a:ext>
              </a:extLst>
            </p:cNvPr>
            <p:cNvPicPr>
              <a:picLocks noChangeAspect="1"/>
            </p:cNvPicPr>
            <p:nvPr/>
          </p:nvPicPr>
          <p:blipFill>
            <a:blip r:embed="rId49">
              <a:extLst>
                <a:ext uri="{96DAC541-7B7A-43D3-8B79-37D633B846F1}">
                  <asvg:svgBlip xmlns:asvg="http://schemas.microsoft.com/office/drawing/2016/SVG/main" xmlns="" r:embed="rId50"/>
                </a:ext>
              </a:extLst>
            </a:blip>
            <a:stretch>
              <a:fillRect/>
            </a:stretch>
          </p:blipFill>
          <p:spPr>
            <a:xfrm>
              <a:off x="8054298" y="3799720"/>
              <a:ext cx="1031552" cy="252000"/>
            </a:xfrm>
            <a:prstGeom prst="rect">
              <a:avLst/>
            </a:prstGeom>
          </p:spPr>
        </p:pic>
        <p:pic>
          <p:nvPicPr>
            <p:cNvPr id="1335" name="Picture 2" descr="Larian Studios - Gent">
              <a:extLst>
                <a:ext uri="{FF2B5EF4-FFF2-40B4-BE49-F238E27FC236}">
                  <a16:creationId xmlns:a16="http://schemas.microsoft.com/office/drawing/2014/main" id="{616FEE6D-CCD5-A205-892F-8E022D9ECF3B}"/>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9145786" y="3687115"/>
              <a:ext cx="328668" cy="468000"/>
            </a:xfrm>
            <a:prstGeom prst="rect">
              <a:avLst/>
            </a:prstGeom>
            <a:noFill/>
            <a:extLst>
              <a:ext uri="{909E8E84-426E-40DD-AFC4-6F175D3DCCD1}">
                <a14:hiddenFill xmlns:a14="http://schemas.microsoft.com/office/drawing/2010/main">
                  <a:solidFill>
                    <a:srgbClr val="FFFFFF"/>
                  </a:solidFill>
                </a14:hiddenFill>
              </a:ext>
            </a:extLst>
          </p:spPr>
        </p:pic>
        <p:pic>
          <p:nvPicPr>
            <p:cNvPr id="1336" name="Picture 14" descr="Home - FunPlus">
              <a:extLst>
                <a:ext uri="{FF2B5EF4-FFF2-40B4-BE49-F238E27FC236}">
                  <a16:creationId xmlns:a16="http://schemas.microsoft.com/office/drawing/2014/main" id="{9782FD32-F7A1-82CE-0E61-4DD93F87ACAA}"/>
                </a:ext>
              </a:extLst>
            </p:cNvPr>
            <p:cNvPicPr>
              <a:picLocks noChangeAspect="1" noChangeArrowheads="1"/>
            </p:cNvPicPr>
            <p:nvPr/>
          </p:nvPicPr>
          <p:blipFill rotWithShape="1">
            <a:blip r:embed="rId52">
              <a:extLst>
                <a:ext uri="{28A0092B-C50C-407E-A947-70E740481C1C}">
                  <a14:useLocalDpi xmlns:a14="http://schemas.microsoft.com/office/drawing/2010/main" val="0"/>
                </a:ext>
              </a:extLst>
            </a:blip>
            <a:srcRect l="707" t="7006" r="928" b="6785"/>
            <a:stretch/>
          </p:blipFill>
          <p:spPr bwMode="auto">
            <a:xfrm>
              <a:off x="9724684" y="3819150"/>
              <a:ext cx="841258" cy="216000"/>
            </a:xfrm>
            <a:prstGeom prst="rect">
              <a:avLst/>
            </a:prstGeom>
            <a:noFill/>
            <a:extLst>
              <a:ext uri="{909E8E84-426E-40DD-AFC4-6F175D3DCCD1}">
                <a14:hiddenFill xmlns:a14="http://schemas.microsoft.com/office/drawing/2010/main">
                  <a:solidFill>
                    <a:srgbClr val="FFFFFF"/>
                  </a:solidFill>
                </a14:hiddenFill>
              </a:ext>
            </a:extLst>
          </p:spPr>
        </p:pic>
        <p:pic>
          <p:nvPicPr>
            <p:cNvPr id="1337" name="Picture 2" descr="GAMERS AT HEART - Global Free Online Games Portal">
              <a:extLst>
                <a:ext uri="{FF2B5EF4-FFF2-40B4-BE49-F238E27FC236}">
                  <a16:creationId xmlns:a16="http://schemas.microsoft.com/office/drawing/2014/main" id="{6887E2A5-3A82-D060-4661-00FE4E9538D9}"/>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10621444" y="3747150"/>
              <a:ext cx="562500" cy="360000"/>
            </a:xfrm>
            <a:prstGeom prst="rect">
              <a:avLst/>
            </a:prstGeom>
            <a:noFill/>
            <a:extLst>
              <a:ext uri="{909E8E84-426E-40DD-AFC4-6F175D3DCCD1}">
                <a14:hiddenFill xmlns:a14="http://schemas.microsoft.com/office/drawing/2010/main">
                  <a:solidFill>
                    <a:srgbClr val="FFFFFF"/>
                  </a:solidFill>
                </a14:hiddenFill>
              </a:ext>
            </a:extLst>
          </p:spPr>
        </p:pic>
        <p:sp>
          <p:nvSpPr>
            <p:cNvPr id="1338" name="Contenidor de text 2">
              <a:extLst>
                <a:ext uri="{FF2B5EF4-FFF2-40B4-BE49-F238E27FC236}">
                  <a16:creationId xmlns:a16="http://schemas.microsoft.com/office/drawing/2014/main" id="{04E07782-15F8-ED7C-4C0C-436BD887BC0D}"/>
                </a:ext>
              </a:extLst>
            </p:cNvPr>
            <p:cNvSpPr txBox="1">
              <a:spLocks/>
            </p:cNvSpPr>
            <p:nvPr/>
          </p:nvSpPr>
          <p:spPr>
            <a:xfrm>
              <a:off x="7950692" y="3461426"/>
              <a:ext cx="1625233" cy="153743"/>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00" b="1">
                  <a:solidFill>
                    <a:srgbClr val="4A00D0"/>
                  </a:solidFill>
                  <a:latin typeface="HelveticaNeueLT Std" panose="020B0604020202020204" pitchFamily="34" charset="0"/>
                </a:rPr>
                <a:t>Ireland</a:t>
              </a:r>
            </a:p>
          </p:txBody>
        </p:sp>
        <p:sp>
          <p:nvSpPr>
            <p:cNvPr id="1339" name="Contenidor de text 2">
              <a:extLst>
                <a:ext uri="{FF2B5EF4-FFF2-40B4-BE49-F238E27FC236}">
                  <a16:creationId xmlns:a16="http://schemas.microsoft.com/office/drawing/2014/main" id="{2294F4BC-F124-49E8-BCC0-67C1F0C2645D}"/>
                </a:ext>
              </a:extLst>
            </p:cNvPr>
            <p:cNvSpPr txBox="1">
              <a:spLocks/>
            </p:cNvSpPr>
            <p:nvPr/>
          </p:nvSpPr>
          <p:spPr>
            <a:xfrm>
              <a:off x="9638539" y="3458323"/>
              <a:ext cx="1622683" cy="153743"/>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00" b="1">
                  <a:solidFill>
                    <a:srgbClr val="4A00D0"/>
                  </a:solidFill>
                  <a:latin typeface="HelveticaNeueLT Std" panose="020B0604020202020204" pitchFamily="34" charset="0"/>
                </a:rPr>
                <a:t>Singapore</a:t>
              </a:r>
            </a:p>
          </p:txBody>
        </p:sp>
        <p:sp>
          <p:nvSpPr>
            <p:cNvPr id="1340" name="Contenidor de text 2">
              <a:extLst>
                <a:ext uri="{FF2B5EF4-FFF2-40B4-BE49-F238E27FC236}">
                  <a16:creationId xmlns:a16="http://schemas.microsoft.com/office/drawing/2014/main" id="{7AAF83D8-A031-738B-982E-CCA26629D379}"/>
                </a:ext>
              </a:extLst>
            </p:cNvPr>
            <p:cNvSpPr txBox="1">
              <a:spLocks/>
            </p:cNvSpPr>
            <p:nvPr/>
          </p:nvSpPr>
          <p:spPr>
            <a:xfrm>
              <a:off x="6264000" y="3460624"/>
              <a:ext cx="1624076" cy="153743"/>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00" b="1">
                  <a:solidFill>
                    <a:srgbClr val="4A00D0"/>
                  </a:solidFill>
                  <a:latin typeface="HelveticaNeueLT Std" panose="020B0604020202020204" pitchFamily="34" charset="0"/>
                </a:rPr>
                <a:t>France</a:t>
              </a:r>
            </a:p>
          </p:txBody>
        </p:sp>
        <p:pic>
          <p:nvPicPr>
            <p:cNvPr id="1341" name="Picture 8">
              <a:extLst>
                <a:ext uri="{FF2B5EF4-FFF2-40B4-BE49-F238E27FC236}">
                  <a16:creationId xmlns:a16="http://schemas.microsoft.com/office/drawing/2014/main" id="{A8CA0709-4B68-A4EF-E754-E76D0E611A32}"/>
                </a:ext>
              </a:extLst>
            </p:cNvPr>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6325517" y="3819558"/>
              <a:ext cx="1082820" cy="216000"/>
            </a:xfrm>
            <a:prstGeom prst="rect">
              <a:avLst/>
            </a:prstGeom>
            <a:noFill/>
            <a:extLst>
              <a:ext uri="{909E8E84-426E-40DD-AFC4-6F175D3DCCD1}">
                <a14:hiddenFill xmlns:a14="http://schemas.microsoft.com/office/drawing/2010/main">
                  <a:solidFill>
                    <a:srgbClr val="FFFFFF"/>
                  </a:solidFill>
                </a14:hiddenFill>
              </a:ext>
            </a:extLst>
          </p:spPr>
        </p:pic>
        <p:pic>
          <p:nvPicPr>
            <p:cNvPr id="1343" name="Picture 32">
              <a:extLst>
                <a:ext uri="{FF2B5EF4-FFF2-40B4-BE49-F238E27FC236}">
                  <a16:creationId xmlns:a16="http://schemas.microsoft.com/office/drawing/2014/main" id="{98FB8F1D-ED0E-1302-34B8-8EAB130D2693}"/>
                </a:ext>
              </a:extLst>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7436189" y="3747150"/>
              <a:ext cx="393417" cy="360000"/>
            </a:xfrm>
            <a:prstGeom prst="rect">
              <a:avLst/>
            </a:prstGeom>
            <a:noFill/>
            <a:extLst>
              <a:ext uri="{909E8E84-426E-40DD-AFC4-6F175D3DCCD1}">
                <a14:hiddenFill xmlns:a14="http://schemas.microsoft.com/office/drawing/2010/main">
                  <a:solidFill>
                    <a:srgbClr val="FFFFFF"/>
                  </a:solidFill>
                </a14:hiddenFill>
              </a:ext>
            </a:extLst>
          </p:spPr>
        </p:pic>
        <p:pic>
          <p:nvPicPr>
            <p:cNvPr id="1345" name="Picture 10" descr="ZeptoLab - Wikipedia">
              <a:extLst>
                <a:ext uri="{FF2B5EF4-FFF2-40B4-BE49-F238E27FC236}">
                  <a16:creationId xmlns:a16="http://schemas.microsoft.com/office/drawing/2014/main" id="{8EDF7E7F-5B15-C56D-A5F2-4CE29118568E}"/>
                </a:ext>
              </a:extLst>
            </p:cNvPr>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9399758" y="1847655"/>
              <a:ext cx="6045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1346" name="Imatge 1345" descr="Image containing graphics, graphic design, font, screenshot  Auto-generated description">
              <a:extLst>
                <a:ext uri="{FF2B5EF4-FFF2-40B4-BE49-F238E27FC236}">
                  <a16:creationId xmlns:a16="http://schemas.microsoft.com/office/drawing/2014/main" id="{C89860F9-4268-63FD-1162-DE7E6CF872D2}"/>
                </a:ext>
              </a:extLst>
            </p:cNvPr>
            <p:cNvPicPr>
              <a:picLocks noChangeAspect="1"/>
            </p:cNvPicPr>
            <p:nvPr/>
          </p:nvPicPr>
          <p:blipFill rotWithShape="1">
            <a:blip r:embed="rId57"/>
            <a:srcRect l="27337" t="6318" r="26620" b="6041"/>
            <a:stretch/>
          </p:blipFill>
          <p:spPr>
            <a:xfrm>
              <a:off x="10183346" y="1849149"/>
              <a:ext cx="470617" cy="468000"/>
            </a:xfrm>
            <a:prstGeom prst="rect">
              <a:avLst/>
            </a:prstGeom>
          </p:spPr>
        </p:pic>
        <p:sp>
          <p:nvSpPr>
            <p:cNvPr id="1348" name="Contenidor de text 2">
              <a:extLst>
                <a:ext uri="{FF2B5EF4-FFF2-40B4-BE49-F238E27FC236}">
                  <a16:creationId xmlns:a16="http://schemas.microsoft.com/office/drawing/2014/main" id="{51C047E4-813F-DC66-92E0-FD3C011B7FBB}"/>
                </a:ext>
              </a:extLst>
            </p:cNvPr>
            <p:cNvSpPr txBox="1">
              <a:spLocks/>
            </p:cNvSpPr>
            <p:nvPr/>
          </p:nvSpPr>
          <p:spPr>
            <a:xfrm>
              <a:off x="8791623" y="1648547"/>
              <a:ext cx="2469600" cy="153743"/>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00" b="1">
                  <a:solidFill>
                    <a:srgbClr val="4A00D0"/>
                  </a:solidFill>
                  <a:latin typeface="HelveticaNeueLT Std" panose="020B0604020202020204" pitchFamily="34" charset="0"/>
                </a:rPr>
                <a:t>United Kingdom</a:t>
              </a:r>
            </a:p>
          </p:txBody>
        </p:sp>
        <p:sp>
          <p:nvSpPr>
            <p:cNvPr id="1350" name="Contenidor de text 2">
              <a:extLst>
                <a:ext uri="{FF2B5EF4-FFF2-40B4-BE49-F238E27FC236}">
                  <a16:creationId xmlns:a16="http://schemas.microsoft.com/office/drawing/2014/main" id="{1411A3EB-1709-A923-45DA-DECB1A00453B}"/>
                </a:ext>
              </a:extLst>
            </p:cNvPr>
            <p:cNvSpPr txBox="1">
              <a:spLocks/>
            </p:cNvSpPr>
            <p:nvPr/>
          </p:nvSpPr>
          <p:spPr>
            <a:xfrm>
              <a:off x="8794303" y="2556629"/>
              <a:ext cx="2466920" cy="153743"/>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00" b="1">
                  <a:solidFill>
                    <a:srgbClr val="4A00D0"/>
                  </a:solidFill>
                  <a:latin typeface="HelveticaNeueLT Std" panose="020B0604020202020204" pitchFamily="34" charset="0"/>
                </a:rPr>
                <a:t>Sweden</a:t>
              </a:r>
            </a:p>
          </p:txBody>
        </p:sp>
        <p:pic>
          <p:nvPicPr>
            <p:cNvPr id="1351" name="Picture 28" descr="Paradox Tinto (video game company, Spain) - Glitchwave video games database">
              <a:extLst>
                <a:ext uri="{FF2B5EF4-FFF2-40B4-BE49-F238E27FC236}">
                  <a16:creationId xmlns:a16="http://schemas.microsoft.com/office/drawing/2014/main" id="{47A06348-CC52-BA6D-58F0-7E4148597DDE}"/>
                </a:ext>
              </a:extLst>
            </p:cNvPr>
            <p:cNvPicPr>
              <a:picLocks noChangeAspect="1" noChangeArrowheads="1"/>
            </p:cNvPicPr>
            <p:nvPr/>
          </p:nvPicPr>
          <p:blipFill rotWithShape="1">
            <a:blip r:embed="rId58">
              <a:extLst>
                <a:ext uri="{28A0092B-C50C-407E-A947-70E740481C1C}">
                  <a14:useLocalDpi xmlns:a14="http://schemas.microsoft.com/office/drawing/2010/main" val="0"/>
                </a:ext>
              </a:extLst>
            </a:blip>
            <a:srcRect l="8904" t="11456" r="8645" b="11456"/>
            <a:stretch/>
          </p:blipFill>
          <p:spPr bwMode="auto">
            <a:xfrm>
              <a:off x="9820011" y="2749030"/>
              <a:ext cx="510115" cy="504000"/>
            </a:xfrm>
            <a:prstGeom prst="rect">
              <a:avLst/>
            </a:prstGeom>
            <a:noFill/>
            <a:extLst>
              <a:ext uri="{909E8E84-426E-40DD-AFC4-6F175D3DCCD1}">
                <a14:hiddenFill xmlns:a14="http://schemas.microsoft.com/office/drawing/2010/main">
                  <a:solidFill>
                    <a:srgbClr val="FFFFFF"/>
                  </a:solidFill>
                </a14:hiddenFill>
              </a:ext>
            </a:extLst>
          </p:spPr>
        </p:pic>
        <p:pic>
          <p:nvPicPr>
            <p:cNvPr id="1352" name="Imatge 1351" descr="Image containing font, black, screenshot  Auto-generated description">
              <a:extLst>
                <a:ext uri="{FF2B5EF4-FFF2-40B4-BE49-F238E27FC236}">
                  <a16:creationId xmlns:a16="http://schemas.microsoft.com/office/drawing/2014/main" id="{E1D25265-5E73-5952-9063-80A5CF978EDD}"/>
                </a:ext>
              </a:extLst>
            </p:cNvPr>
            <p:cNvPicPr>
              <a:picLocks noChangeAspect="1"/>
            </p:cNvPicPr>
            <p:nvPr/>
          </p:nvPicPr>
          <p:blipFill>
            <a:blip r:embed="rId59"/>
            <a:stretch>
              <a:fillRect/>
            </a:stretch>
          </p:blipFill>
          <p:spPr>
            <a:xfrm>
              <a:off x="8938586" y="2869525"/>
              <a:ext cx="773719" cy="252000"/>
            </a:xfrm>
            <a:prstGeom prst="rect">
              <a:avLst/>
            </a:prstGeom>
          </p:spPr>
        </p:pic>
        <p:pic>
          <p:nvPicPr>
            <p:cNvPr id="1353" name="Picture 4" descr="Alkimia Interactive - Gematsu">
              <a:extLst>
                <a:ext uri="{FF2B5EF4-FFF2-40B4-BE49-F238E27FC236}">
                  <a16:creationId xmlns:a16="http://schemas.microsoft.com/office/drawing/2014/main" id="{DECFA486-B928-36AD-19B5-A9BBBB075A0B}"/>
                </a:ext>
              </a:extLst>
            </p:cNvPr>
            <p:cNvPicPr>
              <a:picLocks noChangeAspect="1" noChangeArrowheads="1"/>
            </p:cNvPicPr>
            <p:nvPr/>
          </p:nvPicPr>
          <p:blipFill rotWithShape="1">
            <a:blip r:embed="rId60">
              <a:extLst>
                <a:ext uri="{28A0092B-C50C-407E-A947-70E740481C1C}">
                  <a14:useLocalDpi xmlns:a14="http://schemas.microsoft.com/office/drawing/2010/main" val="0"/>
                </a:ext>
              </a:extLst>
            </a:blip>
            <a:srcRect l="6444" t="5455" r="6427" b="5455"/>
            <a:stretch/>
          </p:blipFill>
          <p:spPr bwMode="auto">
            <a:xfrm>
              <a:off x="10437832" y="2756342"/>
              <a:ext cx="657417" cy="468000"/>
            </a:xfrm>
            <a:prstGeom prst="rect">
              <a:avLst/>
            </a:prstGeom>
            <a:noFill/>
            <a:extLst>
              <a:ext uri="{909E8E84-426E-40DD-AFC4-6F175D3DCCD1}">
                <a14:hiddenFill xmlns:a14="http://schemas.microsoft.com/office/drawing/2010/main">
                  <a:solidFill>
                    <a:srgbClr val="FFFFFF"/>
                  </a:solidFill>
                </a14:hiddenFill>
              </a:ext>
            </a:extLst>
          </p:spPr>
        </p:pic>
        <p:sp>
          <p:nvSpPr>
            <p:cNvPr id="1364" name="Contenidor de text 2">
              <a:extLst>
                <a:ext uri="{FF2B5EF4-FFF2-40B4-BE49-F238E27FC236}">
                  <a16:creationId xmlns:a16="http://schemas.microsoft.com/office/drawing/2014/main" id="{33FCB13B-5B0C-0AB5-ECCA-494381B67EF8}"/>
                </a:ext>
              </a:extLst>
            </p:cNvPr>
            <p:cNvSpPr txBox="1">
              <a:spLocks/>
            </p:cNvSpPr>
            <p:nvPr/>
          </p:nvSpPr>
          <p:spPr>
            <a:xfrm>
              <a:off x="6264000" y="1648547"/>
              <a:ext cx="2469880" cy="153743"/>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00" b="1">
                  <a:solidFill>
                    <a:srgbClr val="4A00D0"/>
                  </a:solidFill>
                  <a:latin typeface="HelveticaNeueLT Std" panose="020B0604020202020204" pitchFamily="34" charset="0"/>
                </a:rPr>
                <a:t>United States of America</a:t>
              </a:r>
            </a:p>
          </p:txBody>
        </p:sp>
        <p:pic>
          <p:nvPicPr>
            <p:cNvPr id="1369" name="Gràfic 1368">
              <a:extLst>
                <a:ext uri="{FF2B5EF4-FFF2-40B4-BE49-F238E27FC236}">
                  <a16:creationId xmlns:a16="http://schemas.microsoft.com/office/drawing/2014/main" id="{4B7058D0-ABA6-F871-015F-9E3899FEF329}"/>
                </a:ext>
              </a:extLst>
            </p:cNvPr>
            <p:cNvPicPr>
              <a:picLocks noChangeAspect="1"/>
            </p:cNvPicPr>
            <p:nvPr/>
          </p:nvPicPr>
          <p:blipFill>
            <a:blip r:embed="rId61">
              <a:extLst>
                <a:ext uri="{96DAC541-7B7A-43D3-8B79-37D633B846F1}">
                  <asvg:svgBlip xmlns:asvg="http://schemas.microsoft.com/office/drawing/2016/SVG/main" xmlns="" r:embed="rId62"/>
                </a:ext>
              </a:extLst>
            </a:blip>
            <a:stretch>
              <a:fillRect/>
            </a:stretch>
          </p:blipFill>
          <p:spPr>
            <a:xfrm>
              <a:off x="6441587" y="2674276"/>
              <a:ext cx="1013478" cy="252000"/>
            </a:xfrm>
            <a:prstGeom prst="rect">
              <a:avLst/>
            </a:prstGeom>
          </p:spPr>
        </p:pic>
        <p:pic>
          <p:nvPicPr>
            <p:cNvPr id="1370" name="Picture 6">
              <a:extLst>
                <a:ext uri="{FF2B5EF4-FFF2-40B4-BE49-F238E27FC236}">
                  <a16:creationId xmlns:a16="http://schemas.microsoft.com/office/drawing/2014/main" id="{73C8E621-1B57-3CEE-E1A8-D9C5BB8A5F1E}"/>
                </a:ext>
              </a:extLst>
            </p:cNvPr>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6481090" y="1947918"/>
              <a:ext cx="1245406" cy="252000"/>
            </a:xfrm>
            <a:prstGeom prst="rect">
              <a:avLst/>
            </a:prstGeom>
            <a:noFill/>
            <a:extLst>
              <a:ext uri="{909E8E84-426E-40DD-AFC4-6F175D3DCCD1}">
                <a14:hiddenFill xmlns:a14="http://schemas.microsoft.com/office/drawing/2010/main">
                  <a:solidFill>
                    <a:srgbClr val="FFFFFF"/>
                  </a:solidFill>
                </a14:hiddenFill>
              </a:ext>
            </a:extLst>
          </p:spPr>
        </p:pic>
        <p:pic>
          <p:nvPicPr>
            <p:cNvPr id="1371" name="Picture 4" descr="Omnidrone Raises $2M - FinSMEs">
              <a:extLst>
                <a:ext uri="{FF2B5EF4-FFF2-40B4-BE49-F238E27FC236}">
                  <a16:creationId xmlns:a16="http://schemas.microsoft.com/office/drawing/2014/main" id="{CCD8C38F-14EF-7EAE-5E63-6C6C09CBCF0C}"/>
                </a:ext>
              </a:extLst>
            </p:cNvPr>
            <p:cNvPicPr>
              <a:picLocks noChangeAspect="1" noChangeArrowheads="1"/>
            </p:cNvPicPr>
            <p:nvPr/>
          </p:nvPicPr>
          <p:blipFill rotWithShape="1">
            <a:blip r:embed="rId64">
              <a:extLst>
                <a:ext uri="{28A0092B-C50C-407E-A947-70E740481C1C}">
                  <a14:useLocalDpi xmlns:a14="http://schemas.microsoft.com/office/drawing/2010/main" val="0"/>
                </a:ext>
              </a:extLst>
            </a:blip>
            <a:srcRect l="8405" t="24163" r="8171" b="23403"/>
            <a:stretch/>
          </p:blipFill>
          <p:spPr bwMode="auto">
            <a:xfrm>
              <a:off x="6481181" y="3003700"/>
              <a:ext cx="939702" cy="162000"/>
            </a:xfrm>
            <a:prstGeom prst="rect">
              <a:avLst/>
            </a:prstGeom>
            <a:noFill/>
            <a:extLst>
              <a:ext uri="{909E8E84-426E-40DD-AFC4-6F175D3DCCD1}">
                <a14:hiddenFill xmlns:a14="http://schemas.microsoft.com/office/drawing/2010/main">
                  <a:solidFill>
                    <a:srgbClr val="FFFFFF"/>
                  </a:solidFill>
                </a14:hiddenFill>
              </a:ext>
            </a:extLst>
          </p:spPr>
        </p:pic>
        <p:pic>
          <p:nvPicPr>
            <p:cNvPr id="1372" name="Imatge 1371" descr="Image containing graphics, graphic design, font, text  Auto-generated description">
              <a:extLst>
                <a:ext uri="{FF2B5EF4-FFF2-40B4-BE49-F238E27FC236}">
                  <a16:creationId xmlns:a16="http://schemas.microsoft.com/office/drawing/2014/main" id="{5ADD1B22-DE82-C2CB-FA3B-A0BD5A664ABB}"/>
                </a:ext>
              </a:extLst>
            </p:cNvPr>
            <p:cNvPicPr>
              <a:picLocks noChangeAspect="1"/>
            </p:cNvPicPr>
            <p:nvPr/>
          </p:nvPicPr>
          <p:blipFill>
            <a:blip r:embed="rId65"/>
            <a:stretch>
              <a:fillRect/>
            </a:stretch>
          </p:blipFill>
          <p:spPr>
            <a:xfrm>
              <a:off x="6359596" y="2286239"/>
              <a:ext cx="753112" cy="288000"/>
            </a:xfrm>
            <a:prstGeom prst="rect">
              <a:avLst/>
            </a:prstGeom>
          </p:spPr>
        </p:pic>
        <p:pic>
          <p:nvPicPr>
            <p:cNvPr id="1373" name="Gràfic 1372">
              <a:extLst>
                <a:ext uri="{FF2B5EF4-FFF2-40B4-BE49-F238E27FC236}">
                  <a16:creationId xmlns:a16="http://schemas.microsoft.com/office/drawing/2014/main" id="{16BBBA16-B2B7-58CA-3BA1-23F2216722D2}"/>
                </a:ext>
              </a:extLst>
            </p:cNvPr>
            <p:cNvPicPr>
              <a:picLocks noChangeAspect="1"/>
            </p:cNvPicPr>
            <p:nvPr/>
          </p:nvPicPr>
          <p:blipFill>
            <a:blip r:embed="rId66">
              <a:extLst>
                <a:ext uri="{96DAC541-7B7A-43D3-8B79-37D633B846F1}">
                  <asvg:svgBlip xmlns:asvg="http://schemas.microsoft.com/office/drawing/2016/SVG/main" xmlns="" r:embed="rId67"/>
                </a:ext>
              </a:extLst>
            </a:blip>
            <a:stretch>
              <a:fillRect/>
            </a:stretch>
          </p:blipFill>
          <p:spPr>
            <a:xfrm>
              <a:off x="7873705" y="2299010"/>
              <a:ext cx="761204" cy="252000"/>
            </a:xfrm>
            <a:prstGeom prst="rect">
              <a:avLst/>
            </a:prstGeom>
          </p:spPr>
        </p:pic>
        <p:pic>
          <p:nvPicPr>
            <p:cNvPr id="1374" name="Picture 2" descr="GSN Games Logo PNG Vector (AI) Free Download">
              <a:extLst>
                <a:ext uri="{FF2B5EF4-FFF2-40B4-BE49-F238E27FC236}">
                  <a16:creationId xmlns:a16="http://schemas.microsoft.com/office/drawing/2014/main" id="{9F1C7323-0D52-E986-E070-42C7ACE6B4F7}"/>
                </a:ext>
              </a:extLst>
            </p:cNvPr>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7175011" y="2299010"/>
              <a:ext cx="635294" cy="252000"/>
            </a:xfrm>
            <a:prstGeom prst="rect">
              <a:avLst/>
            </a:prstGeom>
            <a:noFill/>
            <a:extLst>
              <a:ext uri="{909E8E84-426E-40DD-AFC4-6F175D3DCCD1}">
                <a14:hiddenFill xmlns:a14="http://schemas.microsoft.com/office/drawing/2010/main">
                  <a:solidFill>
                    <a:srgbClr val="FFFFFF"/>
                  </a:solidFill>
                </a14:hiddenFill>
              </a:ext>
            </a:extLst>
          </p:spPr>
        </p:pic>
        <p:pic>
          <p:nvPicPr>
            <p:cNvPr id="1375" name="Picture 24">
              <a:extLst>
                <a:ext uri="{FF2B5EF4-FFF2-40B4-BE49-F238E27FC236}">
                  <a16:creationId xmlns:a16="http://schemas.microsoft.com/office/drawing/2014/main" id="{0B1AD4BD-8C19-78EA-710B-C4878E11685E}"/>
                </a:ext>
              </a:extLst>
            </p:cNvPr>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7915635" y="1928655"/>
              <a:ext cx="601968" cy="306000"/>
            </a:xfrm>
            <a:prstGeom prst="rect">
              <a:avLst/>
            </a:prstGeom>
            <a:noFill/>
            <a:extLst>
              <a:ext uri="{909E8E84-426E-40DD-AFC4-6F175D3DCCD1}">
                <a14:hiddenFill xmlns:a14="http://schemas.microsoft.com/office/drawing/2010/main">
                  <a:solidFill>
                    <a:srgbClr val="FFFFFF"/>
                  </a:solidFill>
                </a14:hiddenFill>
              </a:ext>
            </a:extLst>
          </p:spPr>
        </p:pic>
        <p:pic>
          <p:nvPicPr>
            <p:cNvPr id="1376" name="Picture 2">
              <a:extLst>
                <a:ext uri="{FF2B5EF4-FFF2-40B4-BE49-F238E27FC236}">
                  <a16:creationId xmlns:a16="http://schemas.microsoft.com/office/drawing/2014/main" id="{06DEED84-6C06-8650-D15C-7DC3515A108E}"/>
                </a:ext>
              </a:extLst>
            </p:cNvPr>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7555399" y="2817953"/>
              <a:ext cx="406800" cy="324000"/>
            </a:xfrm>
            <a:prstGeom prst="rect">
              <a:avLst/>
            </a:prstGeom>
            <a:noFill/>
            <a:extLst>
              <a:ext uri="{909E8E84-426E-40DD-AFC4-6F175D3DCCD1}">
                <a14:hiddenFill xmlns:a14="http://schemas.microsoft.com/office/drawing/2010/main">
                  <a:solidFill>
                    <a:srgbClr val="FFFFFF"/>
                  </a:solidFill>
                </a14:hiddenFill>
              </a:ext>
            </a:extLst>
          </p:spPr>
        </p:pic>
        <p:pic>
          <p:nvPicPr>
            <p:cNvPr id="1377" name="Picture 12" descr="Scopely - Gematsu">
              <a:extLst>
                <a:ext uri="{FF2B5EF4-FFF2-40B4-BE49-F238E27FC236}">
                  <a16:creationId xmlns:a16="http://schemas.microsoft.com/office/drawing/2014/main" id="{08DD5334-A2D2-6D79-1922-94B285063631}"/>
                </a:ext>
              </a:extLst>
            </p:cNvPr>
            <p:cNvPicPr>
              <a:picLocks noChangeAspect="1" noChangeArrowheads="1"/>
            </p:cNvPicPr>
            <p:nvPr/>
          </p:nvPicPr>
          <p:blipFill rotWithShape="1">
            <a:blip r:embed="rId71">
              <a:extLst>
                <a:ext uri="{28A0092B-C50C-407E-A947-70E740481C1C}">
                  <a14:useLocalDpi xmlns:a14="http://schemas.microsoft.com/office/drawing/2010/main" val="0"/>
                </a:ext>
              </a:extLst>
            </a:blip>
            <a:srcRect l="4223" t="7420" r="4524" b="7952"/>
            <a:stretch/>
          </p:blipFill>
          <p:spPr bwMode="auto">
            <a:xfrm>
              <a:off x="7996319" y="2818152"/>
              <a:ext cx="566331" cy="324000"/>
            </a:xfrm>
            <a:prstGeom prst="rect">
              <a:avLst/>
            </a:prstGeom>
            <a:noFill/>
            <a:extLst>
              <a:ext uri="{909E8E84-426E-40DD-AFC4-6F175D3DCCD1}">
                <a14:hiddenFill xmlns:a14="http://schemas.microsoft.com/office/drawing/2010/main">
                  <a:solidFill>
                    <a:srgbClr val="FFFFFF"/>
                  </a:solidFill>
                </a14:hiddenFill>
              </a:ext>
            </a:extLst>
          </p:spPr>
        </p:pic>
        <p:sp>
          <p:nvSpPr>
            <p:cNvPr id="1380" name="Rectangle: cantonades arrodonides 1379">
              <a:extLst>
                <a:ext uri="{FF2B5EF4-FFF2-40B4-BE49-F238E27FC236}">
                  <a16:creationId xmlns:a16="http://schemas.microsoft.com/office/drawing/2014/main" id="{49780CC8-60FC-E601-F637-28FD07913A97}"/>
                </a:ext>
                <a:ext uri="{C183D7F6-B498-43B3-948B-1728B52AA6E4}">
                  <adec:decorative xmlns:adec="http://schemas.microsoft.com/office/drawing/2017/decorative" xmlns="" val="1"/>
                </a:ext>
              </a:extLst>
            </p:cNvPr>
            <p:cNvSpPr/>
            <p:nvPr/>
          </p:nvSpPr>
          <p:spPr>
            <a:xfrm>
              <a:off x="6263999" y="4301123"/>
              <a:ext cx="1206000" cy="850537"/>
            </a:xfrm>
            <a:prstGeom prst="roundRect">
              <a:avLst>
                <a:gd name="adj" fmla="val 14564"/>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pic>
          <p:nvPicPr>
            <p:cNvPr id="1381" name="Imatge 1380">
              <a:extLst>
                <a:ext uri="{FF2B5EF4-FFF2-40B4-BE49-F238E27FC236}">
                  <a16:creationId xmlns:a16="http://schemas.microsoft.com/office/drawing/2014/main" id="{97847849-737E-B72B-74BE-B757A383477B}"/>
                </a:ext>
                <a:ext uri="{C183D7F6-B498-43B3-948B-1728B52AA6E4}">
                  <adec:decorative xmlns:adec="http://schemas.microsoft.com/office/drawing/2017/decorative" xmlns="" val="1"/>
                </a:ext>
              </a:extLst>
            </p:cNvPr>
            <p:cNvPicPr>
              <a:picLocks noChangeAspect="1"/>
            </p:cNvPicPr>
            <p:nvPr/>
          </p:nvPicPr>
          <p:blipFill>
            <a:blip r:embed="rId72"/>
            <a:srcRect/>
            <a:stretch/>
          </p:blipFill>
          <p:spPr>
            <a:xfrm>
              <a:off x="6264000" y="4301123"/>
              <a:ext cx="216000" cy="216000"/>
            </a:xfrm>
            <a:prstGeom prst="rect">
              <a:avLst/>
            </a:prstGeom>
          </p:spPr>
        </p:pic>
        <p:sp>
          <p:nvSpPr>
            <p:cNvPr id="1382" name="Contenidor de text 2">
              <a:extLst>
                <a:ext uri="{FF2B5EF4-FFF2-40B4-BE49-F238E27FC236}">
                  <a16:creationId xmlns:a16="http://schemas.microsoft.com/office/drawing/2014/main" id="{3F6CA1FE-477E-040A-1571-4CE6F1D163D6}"/>
                </a:ext>
              </a:extLst>
            </p:cNvPr>
            <p:cNvSpPr txBox="1">
              <a:spLocks/>
            </p:cNvSpPr>
            <p:nvPr/>
          </p:nvSpPr>
          <p:spPr>
            <a:xfrm>
              <a:off x="6264000" y="4369295"/>
              <a:ext cx="1205999" cy="153743"/>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00" b="1">
                  <a:solidFill>
                    <a:srgbClr val="4A00D0"/>
                  </a:solidFill>
                  <a:latin typeface="HelveticaNeueLT Std" panose="020B0604020202020204" pitchFamily="34" charset="0"/>
                </a:rPr>
                <a:t>Canada</a:t>
              </a:r>
            </a:p>
          </p:txBody>
        </p:sp>
        <p:sp>
          <p:nvSpPr>
            <p:cNvPr id="1395" name="Rectangle: cantonades arrodonides 1394">
              <a:extLst>
                <a:ext uri="{FF2B5EF4-FFF2-40B4-BE49-F238E27FC236}">
                  <a16:creationId xmlns:a16="http://schemas.microsoft.com/office/drawing/2014/main" id="{0EAA8E50-E40F-0E78-A80A-D894B3DD7457}"/>
                </a:ext>
                <a:ext uri="{C183D7F6-B498-43B3-948B-1728B52AA6E4}">
                  <adec:decorative xmlns:adec="http://schemas.microsoft.com/office/drawing/2017/decorative" xmlns="" val="1"/>
                </a:ext>
              </a:extLst>
            </p:cNvPr>
            <p:cNvSpPr/>
            <p:nvPr/>
          </p:nvSpPr>
          <p:spPr>
            <a:xfrm>
              <a:off x="7527880" y="4301123"/>
              <a:ext cx="1206000" cy="850537"/>
            </a:xfrm>
            <a:prstGeom prst="roundRect">
              <a:avLst>
                <a:gd name="adj" fmla="val 14564"/>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pic>
          <p:nvPicPr>
            <p:cNvPr id="1396" name="Imatge 1395">
              <a:extLst>
                <a:ext uri="{FF2B5EF4-FFF2-40B4-BE49-F238E27FC236}">
                  <a16:creationId xmlns:a16="http://schemas.microsoft.com/office/drawing/2014/main" id="{914DC063-BFA2-CBAD-97F2-451643E96E19}"/>
                </a:ext>
                <a:ext uri="{C183D7F6-B498-43B3-948B-1728B52AA6E4}">
                  <adec:decorative xmlns:adec="http://schemas.microsoft.com/office/drawing/2017/decorative" xmlns="" val="1"/>
                </a:ext>
              </a:extLst>
            </p:cNvPr>
            <p:cNvPicPr>
              <a:picLocks noChangeAspect="1"/>
            </p:cNvPicPr>
            <p:nvPr/>
          </p:nvPicPr>
          <p:blipFill>
            <a:blip r:embed="rId73"/>
            <a:srcRect/>
            <a:stretch/>
          </p:blipFill>
          <p:spPr>
            <a:xfrm>
              <a:off x="7527881" y="4301123"/>
              <a:ext cx="216000" cy="216000"/>
            </a:xfrm>
            <a:prstGeom prst="rect">
              <a:avLst/>
            </a:prstGeom>
          </p:spPr>
        </p:pic>
        <p:sp>
          <p:nvSpPr>
            <p:cNvPr id="1397" name="Contenidor de text 2">
              <a:extLst>
                <a:ext uri="{FF2B5EF4-FFF2-40B4-BE49-F238E27FC236}">
                  <a16:creationId xmlns:a16="http://schemas.microsoft.com/office/drawing/2014/main" id="{39E2797C-3C38-DA07-451B-B5F3E5BF9406}"/>
                </a:ext>
              </a:extLst>
            </p:cNvPr>
            <p:cNvSpPr txBox="1">
              <a:spLocks/>
            </p:cNvSpPr>
            <p:nvPr/>
          </p:nvSpPr>
          <p:spPr>
            <a:xfrm>
              <a:off x="7744228" y="4369196"/>
              <a:ext cx="768721" cy="153743"/>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00" b="1">
                  <a:solidFill>
                    <a:srgbClr val="4A00D0"/>
                  </a:solidFill>
                  <a:latin typeface="HelveticaNeueLT Std" panose="020B0604020202020204" pitchFamily="34" charset="0"/>
                </a:rPr>
                <a:t>South Korea</a:t>
              </a:r>
            </a:p>
          </p:txBody>
        </p:sp>
        <p:sp>
          <p:nvSpPr>
            <p:cNvPr id="1398" name="Rectangle: cantonades arrodonides 1397">
              <a:extLst>
                <a:ext uri="{FF2B5EF4-FFF2-40B4-BE49-F238E27FC236}">
                  <a16:creationId xmlns:a16="http://schemas.microsoft.com/office/drawing/2014/main" id="{A5B8F061-F9A9-A4F2-A208-76BAEAA97DC1}"/>
                </a:ext>
                <a:ext uri="{C183D7F6-B498-43B3-948B-1728B52AA6E4}">
                  <adec:decorative xmlns:adec="http://schemas.microsoft.com/office/drawing/2017/decorative" xmlns="" val="1"/>
                </a:ext>
              </a:extLst>
            </p:cNvPr>
            <p:cNvSpPr/>
            <p:nvPr/>
          </p:nvSpPr>
          <p:spPr>
            <a:xfrm>
              <a:off x="8791623" y="4299258"/>
              <a:ext cx="1206000" cy="850537"/>
            </a:xfrm>
            <a:prstGeom prst="roundRect">
              <a:avLst>
                <a:gd name="adj" fmla="val 14564"/>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pic>
          <p:nvPicPr>
            <p:cNvPr id="1399" name="Imatge 1398">
              <a:extLst>
                <a:ext uri="{FF2B5EF4-FFF2-40B4-BE49-F238E27FC236}">
                  <a16:creationId xmlns:a16="http://schemas.microsoft.com/office/drawing/2014/main" id="{29143261-AA0F-E904-177F-29C2C9F9E333}"/>
                </a:ext>
                <a:ext uri="{C183D7F6-B498-43B3-948B-1728B52AA6E4}">
                  <adec:decorative xmlns:adec="http://schemas.microsoft.com/office/drawing/2017/decorative" xmlns="" val="1"/>
                </a:ext>
              </a:extLst>
            </p:cNvPr>
            <p:cNvPicPr>
              <a:picLocks noChangeAspect="1"/>
            </p:cNvPicPr>
            <p:nvPr/>
          </p:nvPicPr>
          <p:blipFill>
            <a:blip r:embed="rId74"/>
            <a:srcRect/>
            <a:stretch/>
          </p:blipFill>
          <p:spPr>
            <a:xfrm>
              <a:off x="8791624" y="4299258"/>
              <a:ext cx="216000" cy="216000"/>
            </a:xfrm>
            <a:prstGeom prst="rect">
              <a:avLst/>
            </a:prstGeom>
          </p:spPr>
        </p:pic>
        <p:sp>
          <p:nvSpPr>
            <p:cNvPr id="1400" name="Contenidor de text 2">
              <a:extLst>
                <a:ext uri="{FF2B5EF4-FFF2-40B4-BE49-F238E27FC236}">
                  <a16:creationId xmlns:a16="http://schemas.microsoft.com/office/drawing/2014/main" id="{41C7BB54-2BF8-0322-F5E4-6683652F41BE}"/>
                </a:ext>
              </a:extLst>
            </p:cNvPr>
            <p:cNvSpPr txBox="1">
              <a:spLocks/>
            </p:cNvSpPr>
            <p:nvPr/>
          </p:nvSpPr>
          <p:spPr>
            <a:xfrm>
              <a:off x="8791480" y="4367430"/>
              <a:ext cx="1205998" cy="153743"/>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00" b="1">
                  <a:solidFill>
                    <a:srgbClr val="4A00D0"/>
                  </a:solidFill>
                  <a:latin typeface="HelveticaNeueLT Std" panose="020B0604020202020204" pitchFamily="34" charset="0"/>
                </a:rPr>
                <a:t>Japan</a:t>
              </a:r>
            </a:p>
          </p:txBody>
        </p:sp>
        <p:sp>
          <p:nvSpPr>
            <p:cNvPr id="1401" name="Rectangle: cantonades arrodonides 1400">
              <a:extLst>
                <a:ext uri="{FF2B5EF4-FFF2-40B4-BE49-F238E27FC236}">
                  <a16:creationId xmlns:a16="http://schemas.microsoft.com/office/drawing/2014/main" id="{83F6522D-6346-6E55-5A82-9317552E15EF}"/>
                </a:ext>
                <a:ext uri="{C183D7F6-B498-43B3-948B-1728B52AA6E4}">
                  <adec:decorative xmlns:adec="http://schemas.microsoft.com/office/drawing/2017/decorative" xmlns="" val="1"/>
                </a:ext>
              </a:extLst>
            </p:cNvPr>
            <p:cNvSpPr/>
            <p:nvPr/>
          </p:nvSpPr>
          <p:spPr>
            <a:xfrm>
              <a:off x="10055223" y="4299258"/>
              <a:ext cx="1206000" cy="850537"/>
            </a:xfrm>
            <a:prstGeom prst="roundRect">
              <a:avLst>
                <a:gd name="adj" fmla="val 14564"/>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pic>
          <p:nvPicPr>
            <p:cNvPr id="1402" name="Imatge 1401">
              <a:extLst>
                <a:ext uri="{FF2B5EF4-FFF2-40B4-BE49-F238E27FC236}">
                  <a16:creationId xmlns:a16="http://schemas.microsoft.com/office/drawing/2014/main" id="{0CCFC3DC-8215-9063-4358-0DCE3067B41B}"/>
                </a:ext>
                <a:ext uri="{C183D7F6-B498-43B3-948B-1728B52AA6E4}">
                  <adec:decorative xmlns:adec="http://schemas.microsoft.com/office/drawing/2017/decorative" xmlns="" val="1"/>
                </a:ext>
              </a:extLst>
            </p:cNvPr>
            <p:cNvPicPr>
              <a:picLocks noChangeAspect="1"/>
            </p:cNvPicPr>
            <p:nvPr/>
          </p:nvPicPr>
          <p:blipFill>
            <a:blip r:embed="rId75"/>
            <a:srcRect/>
            <a:stretch/>
          </p:blipFill>
          <p:spPr>
            <a:xfrm>
              <a:off x="10055224" y="4299258"/>
              <a:ext cx="216000" cy="216000"/>
            </a:xfrm>
            <a:prstGeom prst="rect">
              <a:avLst/>
            </a:prstGeom>
          </p:spPr>
        </p:pic>
        <p:sp>
          <p:nvSpPr>
            <p:cNvPr id="1403" name="Contenidor de text 2">
              <a:extLst>
                <a:ext uri="{FF2B5EF4-FFF2-40B4-BE49-F238E27FC236}">
                  <a16:creationId xmlns:a16="http://schemas.microsoft.com/office/drawing/2014/main" id="{BAB899CD-CF10-E019-822E-AC0250FA0751}"/>
                </a:ext>
              </a:extLst>
            </p:cNvPr>
            <p:cNvSpPr txBox="1">
              <a:spLocks/>
            </p:cNvSpPr>
            <p:nvPr/>
          </p:nvSpPr>
          <p:spPr>
            <a:xfrm>
              <a:off x="10055078" y="4367430"/>
              <a:ext cx="1204034" cy="153743"/>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00" b="1">
                  <a:solidFill>
                    <a:srgbClr val="4A00D0"/>
                  </a:solidFill>
                  <a:latin typeface="HelveticaNeueLT Std" panose="020B0604020202020204" pitchFamily="34" charset="0"/>
                </a:rPr>
                <a:t>Malta</a:t>
              </a:r>
            </a:p>
          </p:txBody>
        </p:sp>
        <p:pic>
          <p:nvPicPr>
            <p:cNvPr id="1405" name="Gràfic 1404">
              <a:extLst>
                <a:ext uri="{FF2B5EF4-FFF2-40B4-BE49-F238E27FC236}">
                  <a16:creationId xmlns:a16="http://schemas.microsoft.com/office/drawing/2014/main" id="{7A418D06-D633-9B05-BA73-7A47752CD517}"/>
                </a:ext>
              </a:extLst>
            </p:cNvPr>
            <p:cNvPicPr>
              <a:picLocks noChangeAspect="1"/>
            </p:cNvPicPr>
            <p:nvPr/>
          </p:nvPicPr>
          <p:blipFill>
            <a:blip r:embed="rId76">
              <a:extLst>
                <a:ext uri="{96DAC541-7B7A-43D3-8B79-37D633B846F1}">
                  <asvg:svgBlip xmlns:asvg="http://schemas.microsoft.com/office/drawing/2016/SVG/main" xmlns="" r:embed="rId77"/>
                </a:ext>
              </a:extLst>
            </a:blip>
            <a:stretch>
              <a:fillRect/>
            </a:stretch>
          </p:blipFill>
          <p:spPr>
            <a:xfrm>
              <a:off x="6316279" y="4747477"/>
              <a:ext cx="1101296" cy="216000"/>
            </a:xfrm>
            <a:prstGeom prst="rect">
              <a:avLst/>
            </a:prstGeom>
          </p:spPr>
        </p:pic>
        <p:pic>
          <p:nvPicPr>
            <p:cNvPr id="1407" name="Imatge 1406" descr="Image containing graphics, font, screenshot, logo Auto-generated description">
              <a:extLst>
                <a:ext uri="{FF2B5EF4-FFF2-40B4-BE49-F238E27FC236}">
                  <a16:creationId xmlns:a16="http://schemas.microsoft.com/office/drawing/2014/main" id="{A3B5AD07-7349-F29C-ADB1-8C13297C55EC}"/>
                </a:ext>
              </a:extLst>
            </p:cNvPr>
            <p:cNvPicPr>
              <a:picLocks noChangeAspect="1"/>
            </p:cNvPicPr>
            <p:nvPr/>
          </p:nvPicPr>
          <p:blipFill rotWithShape="1">
            <a:blip r:embed="rId78"/>
            <a:srcRect l="11695" t="30859" r="12799" b="31289"/>
            <a:stretch/>
          </p:blipFill>
          <p:spPr>
            <a:xfrm>
              <a:off x="7644065" y="4767847"/>
              <a:ext cx="958185" cy="216000"/>
            </a:xfrm>
            <a:prstGeom prst="rect">
              <a:avLst/>
            </a:prstGeom>
          </p:spPr>
        </p:pic>
        <p:pic>
          <p:nvPicPr>
            <p:cNvPr id="1408" name="Picture 2" descr="BANDAI NAMCO Entertainment Games | PC and Steam Keys | Fanatical">
              <a:extLst>
                <a:ext uri="{FF2B5EF4-FFF2-40B4-BE49-F238E27FC236}">
                  <a16:creationId xmlns:a16="http://schemas.microsoft.com/office/drawing/2014/main" id="{78EF1CF6-AB06-009F-D381-3B6E0B33DAB2}"/>
                </a:ext>
              </a:extLst>
            </p:cNvPr>
            <p:cNvPicPr>
              <a:picLocks noChangeAspect="1" noChangeArrowheads="1"/>
            </p:cNvPicPr>
            <p:nvPr/>
          </p:nvPicPr>
          <p:blipFill>
            <a:blip r:embed="rId79">
              <a:extLst>
                <a:ext uri="{28A0092B-C50C-407E-A947-70E740481C1C}">
                  <a14:useLocalDpi xmlns:a14="http://schemas.microsoft.com/office/drawing/2010/main" val="0"/>
                </a:ext>
              </a:extLst>
            </a:blip>
            <a:srcRect/>
            <a:stretch>
              <a:fillRect/>
            </a:stretch>
          </p:blipFill>
          <p:spPr bwMode="auto">
            <a:xfrm>
              <a:off x="9119064" y="4695847"/>
              <a:ext cx="614219" cy="360000"/>
            </a:xfrm>
            <a:prstGeom prst="rect">
              <a:avLst/>
            </a:prstGeom>
            <a:noFill/>
            <a:extLst>
              <a:ext uri="{909E8E84-426E-40DD-AFC4-6F175D3DCCD1}">
                <a14:hiddenFill xmlns:a14="http://schemas.microsoft.com/office/drawing/2010/main">
                  <a:solidFill>
                    <a:srgbClr val="FFFFFF"/>
                  </a:solidFill>
                </a14:hiddenFill>
              </a:ext>
            </a:extLst>
          </p:spPr>
        </p:pic>
        <p:pic>
          <p:nvPicPr>
            <p:cNvPr id="1409" name="Picture 28" descr="King (company) - Wikipedia">
              <a:extLst>
                <a:ext uri="{FF2B5EF4-FFF2-40B4-BE49-F238E27FC236}">
                  <a16:creationId xmlns:a16="http://schemas.microsoft.com/office/drawing/2014/main" id="{007B614B-BAB5-ECC1-71BB-F46155EA799A}"/>
                </a:ext>
              </a:extLst>
            </p:cNvPr>
            <p:cNvPicPr>
              <a:picLocks noChangeAspect="1" noChangeArrowheads="1"/>
            </p:cNvPicPr>
            <p:nvPr/>
          </p:nvPicPr>
          <p:blipFill>
            <a:blip r:embed="rId80">
              <a:extLst>
                <a:ext uri="{28A0092B-C50C-407E-A947-70E740481C1C}">
                  <a14:useLocalDpi xmlns:a14="http://schemas.microsoft.com/office/drawing/2010/main" val="0"/>
                </a:ext>
              </a:extLst>
            </a:blip>
            <a:srcRect/>
            <a:stretch>
              <a:fillRect/>
            </a:stretch>
          </p:blipFill>
          <p:spPr bwMode="auto">
            <a:xfrm>
              <a:off x="10305648" y="4675477"/>
              <a:ext cx="532101" cy="36000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CuadroTexto 32">
            <a:extLst>
              <a:ext uri="{FF2B5EF4-FFF2-40B4-BE49-F238E27FC236}">
                <a16:creationId xmlns:a16="http://schemas.microsoft.com/office/drawing/2014/main" id="{87BF351F-913E-AF8F-2757-86D94943CA43}"/>
              </a:ext>
            </a:extLst>
          </p:cNvPr>
          <p:cNvSpPr txBox="1"/>
          <p:nvPr/>
        </p:nvSpPr>
        <p:spPr>
          <a:xfrm>
            <a:off x="630236" y="5737878"/>
            <a:ext cx="11009093" cy="461665"/>
          </a:xfrm>
          <a:prstGeom prst="rect">
            <a:avLst/>
          </a:prstGeom>
        </p:spPr>
        <p:txBody>
          <a:bodyPr wrap="square">
            <a:spAutoFit/>
          </a:bodyPr>
          <a:lstStyle>
            <a:defPPr>
              <a:defRPr lang="es-ES"/>
            </a:defPPr>
            <a:lvl1pPr algn="r">
              <a:defRPr sz="1200" b="1" i="1">
                <a:solidFill>
                  <a:srgbClr val="424242"/>
                </a:solidFill>
                <a:latin typeface="HelveticaNeueLT Std" panose="020B0604020202020204" pitchFamily="34" charset="0"/>
              </a:defRPr>
            </a:lvl1pPr>
          </a:lstStyle>
          <a:p>
            <a:r>
              <a:rPr lang="en-US">
                <a:solidFill>
                  <a:schemeClr val="accent5">
                    <a:lumMod val="25000"/>
                  </a:schemeClr>
                </a:solidFill>
              </a:rPr>
              <a:t>Note: </a:t>
            </a:r>
            <a:r>
              <a:rPr lang="en-US" b="0">
                <a:solidFill>
                  <a:schemeClr val="accent5">
                    <a:lumMod val="25000"/>
                  </a:schemeClr>
                </a:solidFill>
              </a:rPr>
              <a:t>Partial non-exhaustive profile </a:t>
            </a:r>
          </a:p>
          <a:p>
            <a:r>
              <a:rPr lang="en-US">
                <a:solidFill>
                  <a:schemeClr val="accent5">
                    <a:lumMod val="25000"/>
                  </a:schemeClr>
                </a:solidFill>
              </a:rPr>
              <a:t>Source: </a:t>
            </a:r>
            <a:r>
              <a:rPr lang="en-US" b="0">
                <a:solidFill>
                  <a:schemeClr val="accent5">
                    <a:lumMod val="25000"/>
                  </a:schemeClr>
                </a:solidFill>
              </a:rPr>
              <a:t>ACCIÓ</a:t>
            </a:r>
          </a:p>
        </p:txBody>
      </p:sp>
    </p:spTree>
    <p:extLst>
      <p:ext uri="{BB962C8B-B14F-4D97-AF65-F5344CB8AC3E}">
        <p14:creationId xmlns:p14="http://schemas.microsoft.com/office/powerpoint/2010/main" val="14069922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210184B5-C327-B912-AF95-CACDE8DEB41C}"/>
              </a:ext>
            </a:extLst>
          </p:cNvPr>
          <p:cNvSpPr>
            <a:spLocks noGrp="1"/>
          </p:cNvSpPr>
          <p:nvPr>
            <p:ph type="title"/>
          </p:nvPr>
        </p:nvSpPr>
        <p:spPr/>
        <p:txBody>
          <a:bodyPr/>
          <a:lstStyle/>
          <a:p>
            <a:r>
              <a:rPr lang="en-US" sz="2000"/>
              <a:t>Main video game companies and studios in Catalonia (II)</a:t>
            </a:r>
          </a:p>
        </p:txBody>
      </p:sp>
      <p:sp>
        <p:nvSpPr>
          <p:cNvPr id="3" name="Contenidor de text 2">
            <a:extLst>
              <a:ext uri="{FF2B5EF4-FFF2-40B4-BE49-F238E27FC236}">
                <a16:creationId xmlns:a16="http://schemas.microsoft.com/office/drawing/2014/main" id="{57378BDE-375B-8EBD-F3C8-59448DE1ABC5}"/>
              </a:ext>
            </a:extLst>
          </p:cNvPr>
          <p:cNvSpPr>
            <a:spLocks noGrp="1"/>
          </p:cNvSpPr>
          <p:nvPr>
            <p:ph type="body" sz="quarter" idx="12"/>
          </p:nvPr>
        </p:nvSpPr>
        <p:spPr>
          <a:xfrm>
            <a:off x="5085304" y="968376"/>
            <a:ext cx="6494336" cy="506464"/>
          </a:xfrm>
        </p:spPr>
        <p:txBody>
          <a:bodyPr numCol="1"/>
          <a:lstStyle/>
          <a:p>
            <a:r>
              <a:rPr lang="en-US">
                <a:solidFill>
                  <a:schemeClr val="accent5">
                    <a:lumMod val="25000"/>
                  </a:schemeClr>
                </a:solidFill>
                <a:latin typeface="HelveticaNeueLT Std" panose="020B0604020202020204" pitchFamily="34" charset="0"/>
              </a:rPr>
              <a:t>Catalonia currently hosts </a:t>
            </a:r>
            <a:r>
              <a:rPr lang="en-US" b="1">
                <a:solidFill>
                  <a:schemeClr val="tx1"/>
                </a:solidFill>
                <a:latin typeface="HelveticaNeueLT Std" panose="020B0604020202020204" pitchFamily="34" charset="0"/>
              </a:rPr>
              <a:t>57 startups related to the video game industry</a:t>
            </a:r>
            <a:r>
              <a:rPr lang="en-US">
                <a:solidFill>
                  <a:schemeClr val="accent5">
                    <a:lumMod val="25000"/>
                  </a:schemeClr>
                </a:solidFill>
                <a:latin typeface="HelveticaNeueLT Std" panose="020B0604020202020204" pitchFamily="34" charset="0"/>
              </a:rPr>
              <a:t>, a figure representing a 46% increase with respect to 2018.</a:t>
            </a:r>
          </a:p>
        </p:txBody>
      </p:sp>
      <p:graphicFrame>
        <p:nvGraphicFramePr>
          <p:cNvPr id="4" name="Tabla 2">
            <a:extLst>
              <a:ext uri="{FF2B5EF4-FFF2-40B4-BE49-F238E27FC236}">
                <a16:creationId xmlns:a16="http://schemas.microsoft.com/office/drawing/2014/main" id="{C059306F-94A1-0121-CCB3-4C2EFAB44159}"/>
              </a:ext>
            </a:extLst>
          </p:cNvPr>
          <p:cNvGraphicFramePr>
            <a:graphicFrameLocks noGrp="1"/>
          </p:cNvGraphicFramePr>
          <p:nvPr>
            <p:extLst>
              <p:ext uri="{D42A27DB-BD31-4B8C-83A1-F6EECF244321}">
                <p14:modId xmlns:p14="http://schemas.microsoft.com/office/powerpoint/2010/main" val="4207922338"/>
              </p:ext>
            </p:extLst>
          </p:nvPr>
        </p:nvGraphicFramePr>
        <p:xfrm>
          <a:off x="612360" y="963405"/>
          <a:ext cx="4237092" cy="2772000"/>
        </p:xfrm>
        <a:graphic>
          <a:graphicData uri="http://schemas.openxmlformats.org/drawingml/2006/table">
            <a:tbl>
              <a:tblPr firstRow="1" bandRow="1">
                <a:tableStyleId>{8EC20E35-A176-4012-BC5E-935CFFF8708E}</a:tableStyleId>
              </a:tblPr>
              <a:tblGrid>
                <a:gridCol w="1412364">
                  <a:extLst>
                    <a:ext uri="{9D8B030D-6E8A-4147-A177-3AD203B41FA5}">
                      <a16:colId xmlns:a16="http://schemas.microsoft.com/office/drawing/2014/main" val="3111012658"/>
                    </a:ext>
                  </a:extLst>
                </a:gridCol>
                <a:gridCol w="1412364">
                  <a:extLst>
                    <a:ext uri="{9D8B030D-6E8A-4147-A177-3AD203B41FA5}">
                      <a16:colId xmlns:a16="http://schemas.microsoft.com/office/drawing/2014/main" val="2313556327"/>
                    </a:ext>
                  </a:extLst>
                </a:gridCol>
                <a:gridCol w="1412364">
                  <a:extLst>
                    <a:ext uri="{9D8B030D-6E8A-4147-A177-3AD203B41FA5}">
                      <a16:colId xmlns:a16="http://schemas.microsoft.com/office/drawing/2014/main" val="3677943922"/>
                    </a:ext>
                  </a:extLst>
                </a:gridCol>
              </a:tblGrid>
              <a:tr h="396000">
                <a:tc>
                  <a:txBody>
                    <a:bodyPr/>
                    <a:lstStyle/>
                    <a:p>
                      <a:pPr algn="ctr"/>
                      <a:r>
                        <a:rPr lang="en-US" sz="1400" b="1" i="0" noProof="0">
                          <a:ln>
                            <a:noFill/>
                          </a:ln>
                          <a:solidFill>
                            <a:schemeClr val="bg1"/>
                          </a:solidFill>
                          <a:latin typeface="HelveticaNeueLT Std" panose="020B0604020202020204" pitchFamily="34" charset="77"/>
                        </a:rPr>
                        <a:t>Year</a:t>
                      </a:r>
                    </a:p>
                  </a:txBody>
                  <a:tcPr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0" noProof="0">
                          <a:ln>
                            <a:noFill/>
                          </a:ln>
                          <a:solidFill>
                            <a:schemeClr val="bg1"/>
                          </a:solidFill>
                          <a:latin typeface="HelveticaNeueLT Std" panose="020B0604020202020204" pitchFamily="34" charset="77"/>
                        </a:rPr>
                        <a:t>Startups</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0" noProof="0">
                          <a:ln>
                            <a:noFill/>
                          </a:ln>
                          <a:solidFill>
                            <a:schemeClr val="bg1"/>
                          </a:solidFill>
                          <a:latin typeface="HelveticaNeueLT Std" panose="020B0604020202020204" pitchFamily="34" charset="77"/>
                        </a:rPr>
                        <a:t>Change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4556949"/>
                  </a:ext>
                </a:extLst>
              </a:tr>
              <a:tr h="396000">
                <a:tc>
                  <a:txBody>
                    <a:bodyPr/>
                    <a:lstStyle/>
                    <a:p>
                      <a:pPr algn="ctr"/>
                      <a:r>
                        <a:rPr lang="en-US" sz="1400" b="1" i="0" noProof="0">
                          <a:ln>
                            <a:noFill/>
                          </a:ln>
                          <a:solidFill>
                            <a:srgbClr val="424242"/>
                          </a:solidFill>
                          <a:latin typeface="HelveticaNeueLT Std" panose="020B0604020202020204" pitchFamily="34" charset="77"/>
                        </a:rPr>
                        <a:t>2018</a:t>
                      </a:r>
                    </a:p>
                  </a:txBody>
                  <a:tcPr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3E3E3"/>
                    </a:solidFill>
                  </a:tcPr>
                </a:tc>
                <a:tc>
                  <a:txBody>
                    <a:bodyPr/>
                    <a:lstStyle/>
                    <a:p>
                      <a:pPr algn="ctr"/>
                      <a:r>
                        <a:rPr lang="en-US" sz="1400" b="0" i="0" noProof="0">
                          <a:ln>
                            <a:noFill/>
                          </a:ln>
                          <a:solidFill>
                            <a:srgbClr val="424242"/>
                          </a:solidFill>
                          <a:latin typeface="HelveticaNeueLT Std" panose="020B0604020202020204" pitchFamily="34" charset="77"/>
                        </a:rPr>
                        <a:t>39</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3E3E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accent5">
                              <a:lumMod val="25000"/>
                            </a:schemeClr>
                          </a:solidFill>
                          <a:latin typeface="HelveticaNeueLT Std" panose="020B0604020202020204" pitchFamily="34" charset="0"/>
                        </a:rPr>
                        <a:t>-</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3E3E3"/>
                    </a:solidFill>
                  </a:tcPr>
                </a:tc>
                <a:extLst>
                  <a:ext uri="{0D108BD9-81ED-4DB2-BD59-A6C34878D82A}">
                    <a16:rowId xmlns:a16="http://schemas.microsoft.com/office/drawing/2014/main" val="1435631572"/>
                  </a:ext>
                </a:extLst>
              </a:tr>
              <a:tr h="396000">
                <a:tc>
                  <a:txBody>
                    <a:bodyPr/>
                    <a:lstStyle/>
                    <a:p>
                      <a:pPr algn="ctr"/>
                      <a:r>
                        <a:rPr lang="en-US" sz="1400" b="1" i="0" noProof="0">
                          <a:ln>
                            <a:noFill/>
                          </a:ln>
                          <a:solidFill>
                            <a:srgbClr val="424242"/>
                          </a:solidFill>
                          <a:latin typeface="HelveticaNeueLT Std" panose="020B0604020202020204" pitchFamily="34" charset="77"/>
                        </a:rPr>
                        <a:t>2019</a:t>
                      </a:r>
                    </a:p>
                  </a:txBody>
                  <a:tcPr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noProof="0">
                          <a:ln>
                            <a:noFill/>
                          </a:ln>
                          <a:solidFill>
                            <a:srgbClr val="424242"/>
                          </a:solidFill>
                          <a:latin typeface="HelveticaNeueLT Std" panose="020B0604020202020204" pitchFamily="34" charset="77"/>
                        </a:rPr>
                        <a:t>45</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a:solidFill>
                            <a:srgbClr val="4A00D0"/>
                          </a:solidFill>
                          <a:latin typeface="HelveticaNeueLT Std" panose="020B0604020202020204" pitchFamily="34" charset="0"/>
                        </a:rPr>
                        <a:t>▲15%</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7655322"/>
                  </a:ext>
                </a:extLst>
              </a:tr>
              <a:tr h="396000">
                <a:tc>
                  <a:txBody>
                    <a:bodyPr/>
                    <a:lstStyle/>
                    <a:p>
                      <a:pPr algn="ctr"/>
                      <a:r>
                        <a:rPr lang="en-US" sz="1400" b="1" i="0" noProof="0">
                          <a:ln>
                            <a:noFill/>
                          </a:ln>
                          <a:solidFill>
                            <a:srgbClr val="424242"/>
                          </a:solidFill>
                          <a:latin typeface="HelveticaNeueLT Std" panose="020B0604020202020204" pitchFamily="34" charset="77"/>
                        </a:rPr>
                        <a:t>2020</a:t>
                      </a:r>
                    </a:p>
                  </a:txBody>
                  <a:tcPr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3E3E3"/>
                    </a:solidFill>
                  </a:tcPr>
                </a:tc>
                <a:tc>
                  <a:txBody>
                    <a:bodyPr/>
                    <a:lstStyle/>
                    <a:p>
                      <a:pPr algn="ctr"/>
                      <a:r>
                        <a:rPr lang="en-US" sz="1400" b="0" i="0" noProof="0">
                          <a:ln>
                            <a:noFill/>
                          </a:ln>
                          <a:solidFill>
                            <a:srgbClr val="424242"/>
                          </a:solidFill>
                          <a:latin typeface="HelveticaNeueLT Std" panose="020B0604020202020204" pitchFamily="34" charset="77"/>
                        </a:rPr>
                        <a:t>49</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3E3E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4A00D0"/>
                          </a:solidFill>
                          <a:latin typeface="HelveticaNeueLT Std" panose="020B0604020202020204" pitchFamily="34" charset="0"/>
                        </a:rPr>
                        <a:t>▲9%</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3E3E3"/>
                    </a:solidFill>
                  </a:tcPr>
                </a:tc>
                <a:extLst>
                  <a:ext uri="{0D108BD9-81ED-4DB2-BD59-A6C34878D82A}">
                    <a16:rowId xmlns:a16="http://schemas.microsoft.com/office/drawing/2014/main" val="2668815128"/>
                  </a:ext>
                </a:extLst>
              </a:tr>
              <a:tr h="396000">
                <a:tc>
                  <a:txBody>
                    <a:bodyPr/>
                    <a:lstStyle/>
                    <a:p>
                      <a:pPr algn="ctr"/>
                      <a:r>
                        <a:rPr lang="en-US" sz="1400" b="1" i="0" noProof="0">
                          <a:ln>
                            <a:noFill/>
                          </a:ln>
                          <a:solidFill>
                            <a:srgbClr val="424242"/>
                          </a:solidFill>
                          <a:latin typeface="HelveticaNeueLT Std" panose="020B0604020202020204" pitchFamily="34" charset="77"/>
                        </a:rPr>
                        <a:t>2021</a:t>
                      </a:r>
                    </a:p>
                  </a:txBody>
                  <a:tcPr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noProof="0">
                          <a:ln>
                            <a:noFill/>
                          </a:ln>
                          <a:solidFill>
                            <a:srgbClr val="424242"/>
                          </a:solidFill>
                          <a:latin typeface="HelveticaNeueLT Std" panose="020B0604020202020204" pitchFamily="34" charset="77"/>
                        </a:rPr>
                        <a:t>49</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noProof="0">
                          <a:ln>
                            <a:noFill/>
                          </a:ln>
                          <a:solidFill>
                            <a:schemeClr val="accent5">
                              <a:lumMod val="25000"/>
                            </a:schemeClr>
                          </a:solidFill>
                          <a:latin typeface="HelveticaNeueLT Std" panose="020B0604020202020204" pitchFamily="34" charset="77"/>
                        </a:rPr>
                        <a:t>=</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6290629"/>
                  </a:ext>
                </a:extLst>
              </a:tr>
              <a:tr h="396000">
                <a:tc>
                  <a:txBody>
                    <a:bodyPr/>
                    <a:lstStyle/>
                    <a:p>
                      <a:pPr algn="ctr"/>
                      <a:r>
                        <a:rPr lang="en-US" sz="1400" b="1" i="0" noProof="0">
                          <a:ln>
                            <a:noFill/>
                          </a:ln>
                          <a:solidFill>
                            <a:srgbClr val="424242"/>
                          </a:solidFill>
                          <a:latin typeface="HelveticaNeueLT Std" panose="020B0604020202020204" pitchFamily="34" charset="77"/>
                        </a:rPr>
                        <a:t>2022</a:t>
                      </a:r>
                    </a:p>
                  </a:txBody>
                  <a:tcPr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3E3E3"/>
                    </a:solidFill>
                  </a:tcPr>
                </a:tc>
                <a:tc>
                  <a:txBody>
                    <a:bodyPr/>
                    <a:lstStyle/>
                    <a:p>
                      <a:pPr algn="ctr"/>
                      <a:r>
                        <a:rPr lang="en-US" sz="1400" b="0" i="0" noProof="0">
                          <a:ln>
                            <a:noFill/>
                          </a:ln>
                          <a:solidFill>
                            <a:srgbClr val="424242"/>
                          </a:solidFill>
                          <a:latin typeface="HelveticaNeueLT Std" panose="020B0604020202020204" pitchFamily="34" charset="77"/>
                        </a:rPr>
                        <a:t>56</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3E3E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4A00D0"/>
                          </a:solidFill>
                          <a:latin typeface="HelveticaNeueLT Std" panose="020B0604020202020204" pitchFamily="34" charset="0"/>
                        </a:rPr>
                        <a:t>▲14%</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3E3E3"/>
                    </a:solidFill>
                  </a:tcPr>
                </a:tc>
                <a:extLst>
                  <a:ext uri="{0D108BD9-81ED-4DB2-BD59-A6C34878D82A}">
                    <a16:rowId xmlns:a16="http://schemas.microsoft.com/office/drawing/2014/main" val="3514368474"/>
                  </a:ext>
                </a:extLst>
              </a:tr>
              <a:tr h="396000">
                <a:tc>
                  <a:txBody>
                    <a:bodyPr/>
                    <a:lstStyle/>
                    <a:p>
                      <a:pPr algn="ctr"/>
                      <a:r>
                        <a:rPr lang="en-US" sz="1400" b="1" i="0" noProof="0">
                          <a:ln>
                            <a:noFill/>
                          </a:ln>
                          <a:solidFill>
                            <a:srgbClr val="424242"/>
                          </a:solidFill>
                          <a:latin typeface="HelveticaNeueLT Std" panose="020B0604020202020204" pitchFamily="34" charset="77"/>
                        </a:rPr>
                        <a:t>2023</a:t>
                      </a:r>
                    </a:p>
                  </a:txBody>
                  <a:tcPr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i="0" noProof="0">
                          <a:ln>
                            <a:noFill/>
                          </a:ln>
                          <a:solidFill>
                            <a:srgbClr val="424242"/>
                          </a:solidFill>
                          <a:latin typeface="HelveticaNeueLT Std" panose="020B0604020202020204" pitchFamily="34" charset="77"/>
                        </a:rPr>
                        <a:t>57</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4A00D0"/>
                          </a:solidFill>
                          <a:latin typeface="HelveticaNeueLT Std" panose="020B0604020202020204" pitchFamily="34" charset="0"/>
                        </a:rPr>
                        <a:t>▲2%</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56805944"/>
                  </a:ext>
                </a:extLst>
              </a:tr>
            </a:tbl>
          </a:graphicData>
        </a:graphic>
      </p:graphicFrame>
      <p:sp>
        <p:nvSpPr>
          <p:cNvPr id="6" name="Rectangle: cantonades arrodonides 5">
            <a:extLst>
              <a:ext uri="{FF2B5EF4-FFF2-40B4-BE49-F238E27FC236}">
                <a16:creationId xmlns:a16="http://schemas.microsoft.com/office/drawing/2014/main" id="{D11BAB74-4305-BCAE-C351-062EA0C371F0}"/>
              </a:ext>
              <a:ext uri="{C183D7F6-B498-43B3-948B-1728B52AA6E4}">
                <adec:decorative xmlns:adec="http://schemas.microsoft.com/office/drawing/2017/decorative" xmlns="" val="1"/>
              </a:ext>
            </a:extLst>
          </p:cNvPr>
          <p:cNvSpPr/>
          <p:nvPr/>
        </p:nvSpPr>
        <p:spPr>
          <a:xfrm>
            <a:off x="612361" y="4208334"/>
            <a:ext cx="6829299" cy="1464879"/>
          </a:xfrm>
          <a:prstGeom prst="roundRect">
            <a:avLst>
              <a:gd name="adj" fmla="val 17523"/>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4" name="Rectangle 13">
            <a:extLst>
              <a:ext uri="{FF2B5EF4-FFF2-40B4-BE49-F238E27FC236}">
                <a16:creationId xmlns:a16="http://schemas.microsoft.com/office/drawing/2014/main" id="{FC780FE4-D26D-B8C8-97B8-DF5B464FC2B6}"/>
              </a:ext>
              <a:ext uri="{C183D7F6-B498-43B3-948B-1728B52AA6E4}">
                <adec:decorative xmlns:adec="http://schemas.microsoft.com/office/drawing/2017/decorative" xmlns="" val="1"/>
              </a:ext>
            </a:extLst>
          </p:cNvPr>
          <p:cNvSpPr/>
          <p:nvPr/>
        </p:nvSpPr>
        <p:spPr>
          <a:xfrm>
            <a:off x="7643509" y="4208334"/>
            <a:ext cx="3936130" cy="146487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21" name="Contenidor de text 2">
            <a:extLst>
              <a:ext uri="{FF2B5EF4-FFF2-40B4-BE49-F238E27FC236}">
                <a16:creationId xmlns:a16="http://schemas.microsoft.com/office/drawing/2014/main" id="{6CE86B85-F659-156A-6EEC-C46AB3769EBC}"/>
              </a:ext>
            </a:extLst>
          </p:cNvPr>
          <p:cNvSpPr txBox="1">
            <a:spLocks/>
          </p:cNvSpPr>
          <p:nvPr/>
        </p:nvSpPr>
        <p:spPr>
          <a:xfrm>
            <a:off x="6716515" y="1569492"/>
            <a:ext cx="4855255" cy="890872"/>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chemeClr val="tx2"/>
                </a:solidFill>
                <a:latin typeface="HelveticaNeueLT Std" panose="020B0604020202020204" pitchFamily="34" charset="0"/>
              </a:rPr>
              <a:t>Omnidrone</a:t>
            </a:r>
            <a:r>
              <a:rPr lang="en-US">
                <a:solidFill>
                  <a:schemeClr val="accent5">
                    <a:lumMod val="25000"/>
                  </a:schemeClr>
                </a:solidFill>
                <a:latin typeface="HelveticaNeueLT Std" panose="020B0604020202020204" pitchFamily="34" charset="0"/>
              </a:rPr>
              <a:t>, which was founded in 2013, is a video game development studio geared towards tablets and mobile platforms. In 2022 it was purchased by the Scopely company from California, which had already been an investor since 2018.</a:t>
            </a:r>
          </a:p>
        </p:txBody>
      </p:sp>
      <p:sp>
        <p:nvSpPr>
          <p:cNvPr id="22" name="Contenidor de text 2">
            <a:extLst>
              <a:ext uri="{FF2B5EF4-FFF2-40B4-BE49-F238E27FC236}">
                <a16:creationId xmlns:a16="http://schemas.microsoft.com/office/drawing/2014/main" id="{27F8580A-5D0F-6E40-EFAC-B2E715315CDB}"/>
              </a:ext>
            </a:extLst>
          </p:cNvPr>
          <p:cNvSpPr txBox="1">
            <a:spLocks/>
          </p:cNvSpPr>
          <p:nvPr/>
        </p:nvSpPr>
        <p:spPr>
          <a:xfrm>
            <a:off x="6716515" y="2596883"/>
            <a:ext cx="4855255" cy="468000"/>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chemeClr val="tx2"/>
                </a:solidFill>
                <a:latin typeface="HelveticaNeueLT Std" panose="020B0604020202020204" pitchFamily="34" charset="0"/>
              </a:rPr>
              <a:t>Rubiko</a:t>
            </a:r>
            <a:r>
              <a:rPr lang="en-US">
                <a:solidFill>
                  <a:schemeClr val="accent5">
                    <a:lumMod val="25000"/>
                  </a:schemeClr>
                </a:solidFill>
                <a:latin typeface="HelveticaNeueLT Std" panose="020B0604020202020204" pitchFamily="34" charset="0"/>
              </a:rPr>
              <a:t> is an expert in the field of customer service and payment services tailored to the iGaming industry.</a:t>
            </a:r>
          </a:p>
        </p:txBody>
      </p:sp>
      <p:sp>
        <p:nvSpPr>
          <p:cNvPr id="26" name="Contenidor de text 2">
            <a:extLst>
              <a:ext uri="{FF2B5EF4-FFF2-40B4-BE49-F238E27FC236}">
                <a16:creationId xmlns:a16="http://schemas.microsoft.com/office/drawing/2014/main" id="{FCBBE260-D869-9E70-2635-BC30D2A05923}"/>
              </a:ext>
            </a:extLst>
          </p:cNvPr>
          <p:cNvSpPr txBox="1">
            <a:spLocks/>
          </p:cNvSpPr>
          <p:nvPr/>
        </p:nvSpPr>
        <p:spPr>
          <a:xfrm>
            <a:off x="6716515" y="3211615"/>
            <a:ext cx="4855255" cy="648000"/>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chemeClr val="tx2"/>
                </a:solidFill>
                <a:latin typeface="HelveticaNeueLT Std" panose="020B0604020202020204" pitchFamily="34" charset="0"/>
              </a:rPr>
              <a:t>Ludium</a:t>
            </a:r>
            <a:r>
              <a:rPr lang="en-US">
                <a:solidFill>
                  <a:schemeClr val="accent5">
                    <a:lumMod val="25000"/>
                  </a:schemeClr>
                </a:solidFill>
                <a:latin typeface="HelveticaNeueLT Std" panose="020B0604020202020204" pitchFamily="34" charset="0"/>
              </a:rPr>
              <a:t> is a B2B technology company which has developed application virtualization technology and interactive streaming via the cloud at a reduced cost.</a:t>
            </a:r>
          </a:p>
        </p:txBody>
      </p:sp>
      <p:sp>
        <p:nvSpPr>
          <p:cNvPr id="7" name="Contenidor de text 2">
            <a:extLst>
              <a:ext uri="{FF2B5EF4-FFF2-40B4-BE49-F238E27FC236}">
                <a16:creationId xmlns:a16="http://schemas.microsoft.com/office/drawing/2014/main" id="{E87116CE-869E-87CE-7653-C2283078FEB5}"/>
              </a:ext>
            </a:extLst>
          </p:cNvPr>
          <p:cNvSpPr txBox="1">
            <a:spLocks/>
          </p:cNvSpPr>
          <p:nvPr/>
        </p:nvSpPr>
        <p:spPr>
          <a:xfrm>
            <a:off x="606753" y="3923309"/>
            <a:ext cx="6896139" cy="252000"/>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a:solidFill>
                  <a:schemeClr val="tx1"/>
                </a:solidFill>
                <a:latin typeface="HelveticaNeueLT Std" panose="020B0604020202020204" pitchFamily="34" charset="0"/>
              </a:rPr>
              <a:t>Main Catalan video game startups (by turnover)</a:t>
            </a:r>
          </a:p>
        </p:txBody>
      </p:sp>
      <p:grpSp>
        <p:nvGrpSpPr>
          <p:cNvPr id="23" name="Agrupa 22" descr="Logos of the main Catalan video game startups.">
            <a:extLst>
              <a:ext uri="{FF2B5EF4-FFF2-40B4-BE49-F238E27FC236}">
                <a16:creationId xmlns:a16="http://schemas.microsoft.com/office/drawing/2014/main" id="{4072390D-D938-C73A-1260-C954A5C8D783}"/>
              </a:ext>
            </a:extLst>
          </p:cNvPr>
          <p:cNvGrpSpPr/>
          <p:nvPr/>
        </p:nvGrpSpPr>
        <p:grpSpPr>
          <a:xfrm>
            <a:off x="866172" y="4311017"/>
            <a:ext cx="6352003" cy="1268006"/>
            <a:chOff x="866172" y="4311017"/>
            <a:chExt cx="6352003" cy="1268006"/>
          </a:xfrm>
        </p:grpSpPr>
        <p:pic>
          <p:nvPicPr>
            <p:cNvPr id="24" name="Picture 2" descr="Home — Omnidrone">
              <a:extLst>
                <a:ext uri="{FF2B5EF4-FFF2-40B4-BE49-F238E27FC236}">
                  <a16:creationId xmlns:a16="http://schemas.microsoft.com/office/drawing/2014/main" id="{8F1AB245-3DF7-283C-E1B8-21512135FE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172" y="4364574"/>
              <a:ext cx="1264345" cy="216000"/>
            </a:xfrm>
            <a:prstGeom prst="rect">
              <a:avLst/>
            </a:prstGeom>
            <a:noFill/>
            <a:extLst>
              <a:ext uri="{909E8E84-426E-40DD-AFC4-6F175D3DCCD1}">
                <a14:hiddenFill xmlns:a14="http://schemas.microsoft.com/office/drawing/2010/main">
                  <a:solidFill>
                    <a:srgbClr val="FFFFFF"/>
                  </a:solidFill>
                </a14:hiddenFill>
              </a:ext>
            </a:extLst>
          </p:spPr>
        </p:pic>
        <p:pic>
          <p:nvPicPr>
            <p:cNvPr id="28" name="Gràfic 27">
              <a:extLst>
                <a:ext uri="{FF2B5EF4-FFF2-40B4-BE49-F238E27FC236}">
                  <a16:creationId xmlns:a16="http://schemas.microsoft.com/office/drawing/2014/main" id="{AFA52A08-1B99-57C5-2832-8551CF7DA34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73954" y="4708143"/>
              <a:ext cx="1248585" cy="324000"/>
            </a:xfrm>
            <a:prstGeom prst="rect">
              <a:avLst/>
            </a:prstGeom>
          </p:spPr>
        </p:pic>
        <p:pic>
          <p:nvPicPr>
            <p:cNvPr id="30" name="Picture 12" descr="Petoons Studio - The Reference">
              <a:extLst>
                <a:ext uri="{FF2B5EF4-FFF2-40B4-BE49-F238E27FC236}">
                  <a16:creationId xmlns:a16="http://schemas.microsoft.com/office/drawing/2014/main" id="{A2FE3B68-9A53-4AB7-43E2-5BAA37E333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400" b="19399"/>
            <a:stretch/>
          </p:blipFill>
          <p:spPr bwMode="auto">
            <a:xfrm>
              <a:off x="4131849" y="4772631"/>
              <a:ext cx="1219130" cy="288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a:extLst>
                <a:ext uri="{FF2B5EF4-FFF2-40B4-BE49-F238E27FC236}">
                  <a16:creationId xmlns:a16="http://schemas.microsoft.com/office/drawing/2014/main" id="{468953C4-2A92-8738-9206-0FF2131F396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278" t="7084" r="16805" b="7688"/>
            <a:stretch/>
          </p:blipFill>
          <p:spPr bwMode="auto">
            <a:xfrm>
              <a:off x="2352126" y="4967963"/>
              <a:ext cx="458999" cy="576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2Awesome Studio">
              <a:extLst>
                <a:ext uri="{FF2B5EF4-FFF2-40B4-BE49-F238E27FC236}">
                  <a16:creationId xmlns:a16="http://schemas.microsoft.com/office/drawing/2014/main" id="{DA035CF8-952C-2F9C-F929-73CE278CAC4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279" t="11456" r="13971" b="15821"/>
            <a:stretch/>
          </p:blipFill>
          <p:spPr bwMode="auto">
            <a:xfrm>
              <a:off x="2885807" y="4967963"/>
              <a:ext cx="934601" cy="576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JanduSoft S.L.">
              <a:extLst>
                <a:ext uri="{FF2B5EF4-FFF2-40B4-BE49-F238E27FC236}">
                  <a16:creationId xmlns:a16="http://schemas.microsoft.com/office/drawing/2014/main" id="{0FDB7C1F-4CCB-3C03-4BC4-6BEA8CBBB4F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7383" b="19074"/>
            <a:stretch/>
          </p:blipFill>
          <p:spPr bwMode="auto">
            <a:xfrm>
              <a:off x="3946263" y="4325803"/>
              <a:ext cx="1590303" cy="2880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0" descr="Tap Tap Tales">
              <a:extLst>
                <a:ext uri="{FF2B5EF4-FFF2-40B4-BE49-F238E27FC236}">
                  <a16:creationId xmlns:a16="http://schemas.microsoft.com/office/drawing/2014/main" id="{9C63BFF2-8F28-5F85-0739-8DEBF59407B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46336" y="4311017"/>
              <a:ext cx="1279259" cy="576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Jordi Antonijuan">
              <a:extLst>
                <a:ext uri="{FF2B5EF4-FFF2-40B4-BE49-F238E27FC236}">
                  <a16:creationId xmlns:a16="http://schemas.microsoft.com/office/drawing/2014/main" id="{F32BC28A-195C-B287-A92C-DADDCA265EC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79947" y="4709361"/>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41" name="Imatge 40" descr="Image containing screenshot, text, font, graphics  Auto-generated description">
              <a:extLst>
                <a:ext uri="{FF2B5EF4-FFF2-40B4-BE49-F238E27FC236}">
                  <a16:creationId xmlns:a16="http://schemas.microsoft.com/office/drawing/2014/main" id="{52AF11EC-8A49-F142-1636-57C0037465D4}"/>
                </a:ext>
              </a:extLst>
            </p:cNvPr>
            <p:cNvPicPr>
              <a:picLocks noChangeAspect="1"/>
            </p:cNvPicPr>
            <p:nvPr/>
          </p:nvPicPr>
          <p:blipFill rotWithShape="1">
            <a:blip r:embed="rId11"/>
            <a:srcRect l="9248" t="38923" r="9403" b="45242"/>
            <a:stretch/>
          </p:blipFill>
          <p:spPr>
            <a:xfrm>
              <a:off x="5738628" y="4324056"/>
              <a:ext cx="1479547" cy="288000"/>
            </a:xfrm>
            <a:prstGeom prst="rect">
              <a:avLst/>
            </a:prstGeom>
          </p:spPr>
        </p:pic>
        <p:pic>
          <p:nvPicPr>
            <p:cNvPr id="42" name="Picture 18">
              <a:extLst>
                <a:ext uri="{FF2B5EF4-FFF2-40B4-BE49-F238E27FC236}">
                  <a16:creationId xmlns:a16="http://schemas.microsoft.com/office/drawing/2014/main" id="{769E259F-E6C0-64BC-ABDA-6D40989E05B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34791" y="4737293"/>
              <a:ext cx="883384" cy="396000"/>
            </a:xfrm>
            <a:prstGeom prst="rect">
              <a:avLst/>
            </a:prstGeom>
            <a:noFill/>
            <a:extLst>
              <a:ext uri="{909E8E84-426E-40DD-AFC4-6F175D3DCCD1}">
                <a14:hiddenFill xmlns:a14="http://schemas.microsoft.com/office/drawing/2010/main">
                  <a:solidFill>
                    <a:srgbClr val="FFFFFF"/>
                  </a:solidFill>
                </a14:hiddenFill>
              </a:ext>
            </a:extLst>
          </p:spPr>
        </p:pic>
        <p:pic>
          <p:nvPicPr>
            <p:cNvPr id="43" name="Gràfic 42">
              <a:extLst>
                <a:ext uri="{FF2B5EF4-FFF2-40B4-BE49-F238E27FC236}">
                  <a16:creationId xmlns:a16="http://schemas.microsoft.com/office/drawing/2014/main" id="{5F157C11-188A-542B-ABB5-C0DCFE3653E8}"/>
                </a:ext>
              </a:extLst>
            </p:cNvPr>
            <p:cNvPicPr>
              <a:picLocks noChangeAspect="1"/>
            </p:cNvPicPr>
            <p:nvPr/>
          </p:nvPicPr>
          <p:blipFill rotWithShape="1">
            <a:blip r:embed="rId13">
              <a:extLst>
                <a:ext uri="{96DAC541-7B7A-43D3-8B79-37D633B846F1}">
                  <asvg:svgBlip xmlns:asvg="http://schemas.microsoft.com/office/drawing/2016/SVG/main" xmlns="" r:embed="rId14"/>
                </a:ext>
              </a:extLst>
            </a:blip>
            <a:srcRect r="74669"/>
            <a:stretch/>
          </p:blipFill>
          <p:spPr>
            <a:xfrm>
              <a:off x="4016525" y="5219260"/>
              <a:ext cx="373023" cy="288000"/>
            </a:xfrm>
            <a:prstGeom prst="rect">
              <a:avLst/>
            </a:prstGeom>
          </p:spPr>
        </p:pic>
        <p:pic>
          <p:nvPicPr>
            <p:cNvPr id="44" name="Gràfic 43">
              <a:extLst>
                <a:ext uri="{FF2B5EF4-FFF2-40B4-BE49-F238E27FC236}">
                  <a16:creationId xmlns:a16="http://schemas.microsoft.com/office/drawing/2014/main" id="{E841D5A7-3B12-9D7E-0B8C-F61BD1D61420}"/>
                </a:ext>
              </a:extLst>
            </p:cNvPr>
            <p:cNvPicPr>
              <a:picLocks noChangeAspect="1"/>
            </p:cNvPicPr>
            <p:nvPr/>
          </p:nvPicPr>
          <p:blipFill rotWithShape="1">
            <a:blip r:embed="rId15">
              <a:extLst>
                <a:ext uri="{96DAC541-7B7A-43D3-8B79-37D633B846F1}">
                  <asvg:svgBlip xmlns:asvg="http://schemas.microsoft.com/office/drawing/2016/SVG/main" xmlns="" r:embed="rId16"/>
                </a:ext>
              </a:extLst>
            </a:blip>
            <a:srcRect l="23428"/>
            <a:stretch/>
          </p:blipFill>
          <p:spPr>
            <a:xfrm>
              <a:off x="4361529" y="5219459"/>
              <a:ext cx="1127603" cy="288000"/>
            </a:xfrm>
            <a:prstGeom prst="rect">
              <a:avLst/>
            </a:prstGeom>
          </p:spPr>
        </p:pic>
        <p:pic>
          <p:nvPicPr>
            <p:cNvPr id="45" name="Picture 2" descr="The Breach Studios - Games development studios">
              <a:extLst>
                <a:ext uri="{FF2B5EF4-FFF2-40B4-BE49-F238E27FC236}">
                  <a16:creationId xmlns:a16="http://schemas.microsoft.com/office/drawing/2014/main" id="{AE2BFF9A-94E3-2552-BFF9-79F2215FD3B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46830" y="5154258"/>
              <a:ext cx="1102832" cy="360000"/>
            </a:xfrm>
            <a:prstGeom prst="rect">
              <a:avLst/>
            </a:prstGeom>
            <a:noFill/>
            <a:extLst>
              <a:ext uri="{909E8E84-426E-40DD-AFC4-6F175D3DCCD1}">
                <a14:hiddenFill xmlns:a14="http://schemas.microsoft.com/office/drawing/2010/main">
                  <a:solidFill>
                    <a:srgbClr val="FFFFFF"/>
                  </a:solidFill>
                </a14:hiddenFill>
              </a:ext>
            </a:extLst>
          </p:spPr>
        </p:pic>
        <p:pic>
          <p:nvPicPr>
            <p:cNvPr id="46" name="Imatge 45" descr="Image containing graphics, font, logo, design  Auto-generated description">
              <a:extLst>
                <a:ext uri="{FF2B5EF4-FFF2-40B4-BE49-F238E27FC236}">
                  <a16:creationId xmlns:a16="http://schemas.microsoft.com/office/drawing/2014/main" id="{A5CCA63D-4A0F-3BDE-90D2-60828F7401E1}"/>
                </a:ext>
              </a:extLst>
            </p:cNvPr>
            <p:cNvPicPr>
              <a:picLocks noChangeAspect="1"/>
            </p:cNvPicPr>
            <p:nvPr/>
          </p:nvPicPr>
          <p:blipFill rotWithShape="1">
            <a:blip r:embed="rId18"/>
            <a:srcRect l="16092" t="40272" r="16401" b="39628"/>
            <a:stretch/>
          </p:blipFill>
          <p:spPr>
            <a:xfrm>
              <a:off x="5747814" y="5291023"/>
              <a:ext cx="1450906" cy="288000"/>
            </a:xfrm>
            <a:prstGeom prst="rect">
              <a:avLst/>
            </a:prstGeom>
          </p:spPr>
        </p:pic>
      </p:grpSp>
      <p:sp>
        <p:nvSpPr>
          <p:cNvPr id="15" name="Contenidor de text 2">
            <a:extLst>
              <a:ext uri="{FF2B5EF4-FFF2-40B4-BE49-F238E27FC236}">
                <a16:creationId xmlns:a16="http://schemas.microsoft.com/office/drawing/2014/main" id="{5EB389D6-93FD-DF6C-31A7-FEBD60EC6845}"/>
              </a:ext>
            </a:extLst>
          </p:cNvPr>
          <p:cNvSpPr txBox="1">
            <a:spLocks/>
          </p:cNvSpPr>
          <p:nvPr/>
        </p:nvSpPr>
        <p:spPr>
          <a:xfrm>
            <a:off x="7929413" y="4459238"/>
            <a:ext cx="3364322" cy="963070"/>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solidFill>
                  <a:srgbClr val="4A00D0"/>
                </a:solidFill>
                <a:latin typeface="HelveticaNeueLT Std" panose="020B0604020202020204" pitchFamily="34" charset="0"/>
              </a:rPr>
              <a:t>Barcelona is the second most popular startup hub in the European Union among the founders of these types of companies</a:t>
            </a:r>
          </a:p>
          <a:p>
            <a:pPr algn="ctr"/>
            <a:r>
              <a:rPr lang="en-US">
                <a:solidFill>
                  <a:schemeClr val="accent5">
                    <a:lumMod val="25000"/>
                  </a:schemeClr>
                </a:solidFill>
                <a:latin typeface="HelveticaNeueLT Std" panose="020B0604020202020204" pitchFamily="34" charset="0"/>
              </a:rPr>
              <a:t>Startup Heatmap Europe, 2022</a:t>
            </a:r>
          </a:p>
        </p:txBody>
      </p:sp>
      <p:cxnSp>
        <p:nvCxnSpPr>
          <p:cNvPr id="18" name="Connector recte 17">
            <a:extLst>
              <a:ext uri="{FF2B5EF4-FFF2-40B4-BE49-F238E27FC236}">
                <a16:creationId xmlns:a16="http://schemas.microsoft.com/office/drawing/2014/main" id="{48A490B6-A638-A2B0-0933-BB9BC893C005}"/>
              </a:ext>
              <a:ext uri="{C183D7F6-B498-43B3-948B-1728B52AA6E4}">
                <adec:decorative xmlns:adec="http://schemas.microsoft.com/office/drawing/2017/decorative" xmlns="" val="1"/>
              </a:ext>
            </a:extLst>
          </p:cNvPr>
          <p:cNvCxnSpPr>
            <a:cxnSpLocks/>
          </p:cNvCxnSpPr>
          <p:nvPr/>
        </p:nvCxnSpPr>
        <p:spPr>
          <a:xfrm>
            <a:off x="6633554" y="1563567"/>
            <a:ext cx="0" cy="90000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19" name="Connector recte 18">
            <a:extLst>
              <a:ext uri="{FF2B5EF4-FFF2-40B4-BE49-F238E27FC236}">
                <a16:creationId xmlns:a16="http://schemas.microsoft.com/office/drawing/2014/main" id="{46DC925A-E2FF-8511-E1E6-B08BA76A8B58}"/>
              </a:ext>
              <a:ext uri="{C183D7F6-B498-43B3-948B-1728B52AA6E4}">
                <adec:decorative xmlns:adec="http://schemas.microsoft.com/office/drawing/2017/decorative" xmlns="" val="1"/>
              </a:ext>
            </a:extLst>
          </p:cNvPr>
          <p:cNvCxnSpPr>
            <a:cxnSpLocks/>
          </p:cNvCxnSpPr>
          <p:nvPr/>
        </p:nvCxnSpPr>
        <p:spPr>
          <a:xfrm>
            <a:off x="6633554" y="2601608"/>
            <a:ext cx="0" cy="46800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25" name="Connector recte 24">
            <a:extLst>
              <a:ext uri="{FF2B5EF4-FFF2-40B4-BE49-F238E27FC236}">
                <a16:creationId xmlns:a16="http://schemas.microsoft.com/office/drawing/2014/main" id="{67AC5F0C-6359-D71B-D12A-7130400362AE}"/>
              </a:ext>
              <a:ext uri="{C183D7F6-B498-43B3-948B-1728B52AA6E4}">
                <adec:decorative xmlns:adec="http://schemas.microsoft.com/office/drawing/2017/decorative" xmlns="" val="1"/>
              </a:ext>
            </a:extLst>
          </p:cNvPr>
          <p:cNvCxnSpPr>
            <a:cxnSpLocks/>
          </p:cNvCxnSpPr>
          <p:nvPr/>
        </p:nvCxnSpPr>
        <p:spPr>
          <a:xfrm>
            <a:off x="6633554" y="3216341"/>
            <a:ext cx="0" cy="64800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8" name="CuadroTexto 32">
            <a:extLst>
              <a:ext uri="{FF2B5EF4-FFF2-40B4-BE49-F238E27FC236}">
                <a16:creationId xmlns:a16="http://schemas.microsoft.com/office/drawing/2014/main" id="{EF1030EA-DF9A-880C-0D01-C5D74B6A01B9}"/>
              </a:ext>
            </a:extLst>
          </p:cNvPr>
          <p:cNvSpPr txBox="1"/>
          <p:nvPr/>
        </p:nvSpPr>
        <p:spPr>
          <a:xfrm>
            <a:off x="626599" y="5795328"/>
            <a:ext cx="11009093" cy="276999"/>
          </a:xfrm>
          <a:prstGeom prst="rect">
            <a:avLst/>
          </a:prstGeom>
        </p:spPr>
        <p:txBody>
          <a:bodyPr wrap="square">
            <a:spAutoFit/>
          </a:bodyPr>
          <a:lstStyle>
            <a:defPPr>
              <a:defRPr lang="es-ES"/>
            </a:defPPr>
            <a:lvl1pPr algn="r">
              <a:defRPr sz="1200" b="1" i="1">
                <a:solidFill>
                  <a:srgbClr val="424242"/>
                </a:solidFill>
                <a:latin typeface="HelveticaNeueLT Std" panose="020B0604020202020204" pitchFamily="34" charset="0"/>
              </a:defRPr>
            </a:lvl1pPr>
          </a:lstStyle>
          <a:p>
            <a:r>
              <a:rPr lang="en-US">
                <a:solidFill>
                  <a:schemeClr val="accent5">
                    <a:lumMod val="25000"/>
                  </a:schemeClr>
                </a:solidFill>
              </a:rPr>
              <a:t>Source: </a:t>
            </a:r>
            <a:r>
              <a:rPr lang="en-US" b="0">
                <a:solidFill>
                  <a:schemeClr val="accent5">
                    <a:lumMod val="25000"/>
                  </a:schemeClr>
                </a:solidFill>
              </a:rPr>
              <a:t>ACCIÓ, based on the Barcelona &amp; Catalonia Startup Hub</a:t>
            </a:r>
          </a:p>
        </p:txBody>
      </p:sp>
      <p:grpSp>
        <p:nvGrpSpPr>
          <p:cNvPr id="48" name="Agrupa 47">
            <a:extLst>
              <a:ext uri="{FF2B5EF4-FFF2-40B4-BE49-F238E27FC236}">
                <a16:creationId xmlns:a16="http://schemas.microsoft.com/office/drawing/2014/main" id="{6670E499-AF16-43ED-D867-A9AB346D9409}"/>
              </a:ext>
              <a:ext uri="{C183D7F6-B498-43B3-948B-1728B52AA6E4}">
                <adec:decorative xmlns:adec="http://schemas.microsoft.com/office/drawing/2017/decorative" xmlns="" val="1"/>
              </a:ext>
            </a:extLst>
          </p:cNvPr>
          <p:cNvGrpSpPr/>
          <p:nvPr/>
        </p:nvGrpSpPr>
        <p:grpSpPr>
          <a:xfrm>
            <a:off x="5043210" y="1905567"/>
            <a:ext cx="1479547" cy="1779790"/>
            <a:chOff x="5043210" y="1905567"/>
            <a:chExt cx="1479547" cy="1779790"/>
          </a:xfrm>
        </p:grpSpPr>
        <p:pic>
          <p:nvPicPr>
            <p:cNvPr id="16" name="Picture 2">
              <a:extLst>
                <a:ext uri="{FF2B5EF4-FFF2-40B4-BE49-F238E27FC236}">
                  <a16:creationId xmlns:a16="http://schemas.microsoft.com/office/drawing/2014/main" id="{359A7E73-75DE-D1C6-1DBB-7E2027D90A55}"/>
                </a:ext>
                <a:ext uri="{C183D7F6-B498-43B3-948B-1728B52AA6E4}">
                  <adec:decorative xmlns:adec="http://schemas.microsoft.com/office/drawing/2017/decorative" xmlns=""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5863" y="1905567"/>
              <a:ext cx="1264345" cy="216000"/>
            </a:xfrm>
            <a:prstGeom prst="rect">
              <a:avLst/>
            </a:prstGeom>
            <a:noFill/>
            <a:extLst>
              <a:ext uri="{909E8E84-426E-40DD-AFC4-6F175D3DCCD1}">
                <a14:hiddenFill xmlns:a14="http://schemas.microsoft.com/office/drawing/2010/main">
                  <a:solidFill>
                    <a:srgbClr val="FFFFFF"/>
                  </a:solidFill>
                </a14:hiddenFill>
              </a:ext>
            </a:extLst>
          </p:spPr>
        </p:pic>
        <p:pic>
          <p:nvPicPr>
            <p:cNvPr id="17" name="Gràfic 16">
              <a:extLst>
                <a:ext uri="{FF2B5EF4-FFF2-40B4-BE49-F238E27FC236}">
                  <a16:creationId xmlns:a16="http://schemas.microsoft.com/office/drawing/2014/main" id="{487A506E-4B46-A151-E1FF-68FEFADF4D7A}"/>
                </a:ext>
                <a:ext uri="{C183D7F6-B498-43B3-948B-1728B52AA6E4}">
                  <adec:decorative xmlns:adec="http://schemas.microsoft.com/office/drawing/2017/decorative" xmlns="" val="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263742" y="2673608"/>
              <a:ext cx="1248585" cy="324000"/>
            </a:xfrm>
            <a:prstGeom prst="rect">
              <a:avLst/>
            </a:prstGeom>
          </p:spPr>
        </p:pic>
        <p:pic>
          <p:nvPicPr>
            <p:cNvPr id="47" name="Imatge 46" descr="Image containing screenshot, text, font, graphics  Auto-generated description">
              <a:extLst>
                <a:ext uri="{FF2B5EF4-FFF2-40B4-BE49-F238E27FC236}">
                  <a16:creationId xmlns:a16="http://schemas.microsoft.com/office/drawing/2014/main" id="{C62F4AD2-416F-1BFC-C287-C5CAF66E52FA}"/>
                </a:ext>
              </a:extLst>
            </p:cNvPr>
            <p:cNvPicPr>
              <a:picLocks noChangeAspect="1"/>
            </p:cNvPicPr>
            <p:nvPr/>
          </p:nvPicPr>
          <p:blipFill rotWithShape="1">
            <a:blip r:embed="rId11"/>
            <a:srcRect l="9248" t="38923" r="9403" b="45242"/>
            <a:stretch/>
          </p:blipFill>
          <p:spPr>
            <a:xfrm>
              <a:off x="5043210" y="3397357"/>
              <a:ext cx="1479547" cy="288000"/>
            </a:xfrm>
            <a:prstGeom prst="rect">
              <a:avLst/>
            </a:prstGeom>
          </p:spPr>
        </p:pic>
      </p:grpSp>
    </p:spTree>
    <p:extLst>
      <p:ext uri="{BB962C8B-B14F-4D97-AF65-F5344CB8AC3E}">
        <p14:creationId xmlns:p14="http://schemas.microsoft.com/office/powerpoint/2010/main" val="12607179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E4BBF8F5-FF36-83D1-DF1D-D1D10C70CEE5}"/>
              </a:ext>
            </a:extLst>
          </p:cNvPr>
          <p:cNvSpPr>
            <a:spLocks noGrp="1"/>
          </p:cNvSpPr>
          <p:nvPr>
            <p:ph type="title"/>
          </p:nvPr>
        </p:nvSpPr>
        <p:spPr>
          <a:xfrm>
            <a:off x="632625" y="374184"/>
            <a:ext cx="6616701" cy="187878"/>
          </a:xfrm>
        </p:spPr>
        <p:txBody>
          <a:bodyPr/>
          <a:lstStyle/>
          <a:p>
            <a:pPr rtl="0" eaLnBrk="1" latinLnBrk="0" hangingPunct="1"/>
            <a:r>
              <a:rPr lang="en-US" sz="2000">
                <a:solidFill>
                  <a:srgbClr val="FF0000"/>
                </a:solidFill>
                <a:latin typeface="HelveticaNeueLT Std" panose="020B0604020202020204"/>
              </a:rPr>
              <a:t>The video game industry ecosystem in Catalonia</a:t>
            </a:r>
          </a:p>
        </p:txBody>
      </p:sp>
      <p:cxnSp>
        <p:nvCxnSpPr>
          <p:cNvPr id="8" name="Conector recto 109">
            <a:extLst>
              <a:ext uri="{FF2B5EF4-FFF2-40B4-BE49-F238E27FC236}">
                <a16:creationId xmlns:a16="http://schemas.microsoft.com/office/drawing/2014/main" id="{E111D449-CD07-F41A-17B4-0AF968655F12}"/>
              </a:ext>
              <a:ext uri="{C183D7F6-B498-43B3-948B-1728B52AA6E4}">
                <adec:decorative xmlns:adec="http://schemas.microsoft.com/office/drawing/2017/decorative" xmlns="" val="1"/>
              </a:ext>
            </a:extLst>
          </p:cNvPr>
          <p:cNvCxnSpPr/>
          <p:nvPr/>
        </p:nvCxnSpPr>
        <p:spPr>
          <a:xfrm>
            <a:off x="606592" y="973788"/>
            <a:ext cx="5220000" cy="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sp>
        <p:nvSpPr>
          <p:cNvPr id="403" name="Marcador de texto 14">
            <a:extLst>
              <a:ext uri="{FF2B5EF4-FFF2-40B4-BE49-F238E27FC236}">
                <a16:creationId xmlns:a16="http://schemas.microsoft.com/office/drawing/2014/main" id="{537D522E-E63B-4EFF-A036-E8048D472EA2}"/>
              </a:ext>
            </a:extLst>
          </p:cNvPr>
          <p:cNvSpPr txBox="1">
            <a:spLocks/>
          </p:cNvSpPr>
          <p:nvPr/>
        </p:nvSpPr>
        <p:spPr>
          <a:xfrm>
            <a:off x="606592" y="1055377"/>
            <a:ext cx="5192441" cy="166199"/>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Tx/>
              <a:buNone/>
              <a:defRPr sz="1400" b="0" i="0" kern="1200">
                <a:solidFill>
                  <a:schemeClr val="bg1"/>
                </a:solidFill>
                <a:latin typeface="HelveticaNeueLT Std" panose="020B0604020202020204" pitchFamily="34" charset="77"/>
                <a:ea typeface="+mn-ea"/>
                <a:cs typeface="+mn-cs"/>
              </a:defRPr>
            </a:lvl1pPr>
            <a:lvl2pPr marL="0" indent="0" algn="l" defTabSz="914400" rtl="0" eaLnBrk="1" latinLnBrk="0" hangingPunct="1">
              <a:lnSpc>
                <a:spcPct val="90000"/>
              </a:lnSpc>
              <a:spcBef>
                <a:spcPts val="500"/>
              </a:spcBef>
              <a:buFontTx/>
              <a:buNone/>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solidFill>
                  <a:schemeClr val="bg2">
                    <a:lumMod val="25000"/>
                  </a:schemeClr>
                </a:solidFill>
              </a:rPr>
              <a:t>Associations and bodies related to the video game industry</a:t>
            </a:r>
          </a:p>
        </p:txBody>
      </p:sp>
      <p:cxnSp>
        <p:nvCxnSpPr>
          <p:cNvPr id="3" name="Conector recto 109">
            <a:extLst>
              <a:ext uri="{FF2B5EF4-FFF2-40B4-BE49-F238E27FC236}">
                <a16:creationId xmlns:a16="http://schemas.microsoft.com/office/drawing/2014/main" id="{D6D0A904-691E-B3BF-118D-9E0586E6400E}"/>
              </a:ext>
              <a:ext uri="{C183D7F6-B498-43B3-948B-1728B52AA6E4}">
                <adec:decorative xmlns:adec="http://schemas.microsoft.com/office/drawing/2017/decorative" xmlns="" val="1"/>
              </a:ext>
            </a:extLst>
          </p:cNvPr>
          <p:cNvCxnSpPr/>
          <p:nvPr/>
        </p:nvCxnSpPr>
        <p:spPr>
          <a:xfrm>
            <a:off x="617014" y="1303165"/>
            <a:ext cx="5220000" cy="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grpSp>
        <p:nvGrpSpPr>
          <p:cNvPr id="155" name="Agrupa 154" descr="Sample of associations and bodies related to the video game industry.">
            <a:extLst>
              <a:ext uri="{FF2B5EF4-FFF2-40B4-BE49-F238E27FC236}">
                <a16:creationId xmlns:a16="http://schemas.microsoft.com/office/drawing/2014/main" id="{FE6EA5A1-975A-3C56-9BBC-B61743B67D14}"/>
              </a:ext>
            </a:extLst>
          </p:cNvPr>
          <p:cNvGrpSpPr/>
          <p:nvPr/>
        </p:nvGrpSpPr>
        <p:grpSpPr>
          <a:xfrm>
            <a:off x="609645" y="1356018"/>
            <a:ext cx="5216947" cy="485887"/>
            <a:chOff x="609645" y="1356018"/>
            <a:chExt cx="5216947" cy="485887"/>
          </a:xfrm>
        </p:grpSpPr>
        <p:pic>
          <p:nvPicPr>
            <p:cNvPr id="41" name="Picture 2">
              <a:extLst>
                <a:ext uri="{FF2B5EF4-FFF2-40B4-BE49-F238E27FC236}">
                  <a16:creationId xmlns:a16="http://schemas.microsoft.com/office/drawing/2014/main" id="{95B37826-DA36-CF60-6CA6-430F049E05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865"/>
            <a:stretch/>
          </p:blipFill>
          <p:spPr bwMode="auto">
            <a:xfrm>
              <a:off x="609645" y="1441785"/>
              <a:ext cx="649677" cy="2880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Tech Barcelona | Empowering Barcelona's digital &amp; tech ecosystem">
              <a:extLst>
                <a:ext uri="{FF2B5EF4-FFF2-40B4-BE49-F238E27FC236}">
                  <a16:creationId xmlns:a16="http://schemas.microsoft.com/office/drawing/2014/main" id="{7314769A-E348-F5D0-D962-50EE045942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8266" y="1380294"/>
              <a:ext cx="832800" cy="216000"/>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6" descr="The video game incubation program in Barcelona - GameBCN">
              <a:extLst>
                <a:ext uri="{FF2B5EF4-FFF2-40B4-BE49-F238E27FC236}">
                  <a16:creationId xmlns:a16="http://schemas.microsoft.com/office/drawing/2014/main" id="{6E5195E9-1A03-B86D-B1EC-DEA87FE247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0010" y="1356018"/>
              <a:ext cx="436928" cy="288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panish Development of Video Games (@dev_es) / X">
              <a:extLst>
                <a:ext uri="{FF2B5EF4-FFF2-40B4-BE49-F238E27FC236}">
                  <a16:creationId xmlns:a16="http://schemas.microsoft.com/office/drawing/2014/main" id="{911F2113-F69A-C220-E8F9-F1D7651E2CE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853" t="21045" r="9524" b="21082"/>
            <a:stretch/>
          </p:blipFill>
          <p:spPr bwMode="auto">
            <a:xfrm>
              <a:off x="2739748" y="1442483"/>
              <a:ext cx="401202" cy="288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OA DeviCat">
              <a:extLst>
                <a:ext uri="{FF2B5EF4-FFF2-40B4-BE49-F238E27FC236}">
                  <a16:creationId xmlns:a16="http://schemas.microsoft.com/office/drawing/2014/main" id="{C6E74CF1-BC7B-223F-BF77-C55EC7B858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3760" y="1363188"/>
              <a:ext cx="865804" cy="216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A2028214-5F2E-FE4E-4FFC-90E24084E3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9064" y="1643015"/>
              <a:ext cx="592288" cy="180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67DF846-128E-5925-0BA4-5AF6E2C9A9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13606" y="1442483"/>
              <a:ext cx="1032348" cy="288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rsgames - white label publishing company | space for reflection and production  publishers">
              <a:extLst>
                <a:ext uri="{FF2B5EF4-FFF2-40B4-BE49-F238E27FC236}">
                  <a16:creationId xmlns:a16="http://schemas.microsoft.com/office/drawing/2014/main" id="{D013F30E-CFC1-C874-AA69-841C670F133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69344" y="1697905"/>
              <a:ext cx="1020000" cy="144000"/>
            </a:xfrm>
            <a:prstGeom prst="rect">
              <a:avLst/>
            </a:prstGeom>
            <a:noFill/>
            <a:extLst>
              <a:ext uri="{909E8E84-426E-40DD-AFC4-6F175D3DCCD1}">
                <a14:hiddenFill xmlns:a14="http://schemas.microsoft.com/office/drawing/2010/main">
                  <a:solidFill>
                    <a:srgbClr val="FFFFFF"/>
                  </a:solidFill>
                </a14:hiddenFill>
              </a:ext>
            </a:extLst>
          </p:spPr>
        </p:pic>
        <p:pic>
          <p:nvPicPr>
            <p:cNvPr id="154" name="Imatge 153" descr="Image containing game controller, joystick, input device  Auto-generated description">
              <a:extLst>
                <a:ext uri="{FF2B5EF4-FFF2-40B4-BE49-F238E27FC236}">
                  <a16:creationId xmlns:a16="http://schemas.microsoft.com/office/drawing/2014/main" id="{D18DD477-02B6-4D2E-DC14-27C46DB45A4E}"/>
                </a:ext>
              </a:extLst>
            </p:cNvPr>
            <p:cNvPicPr>
              <a:picLocks noChangeAspect="1"/>
            </p:cNvPicPr>
            <p:nvPr/>
          </p:nvPicPr>
          <p:blipFill>
            <a:blip r:embed="rId11"/>
            <a:stretch>
              <a:fillRect/>
            </a:stretch>
          </p:blipFill>
          <p:spPr>
            <a:xfrm>
              <a:off x="5186592" y="1416294"/>
              <a:ext cx="640000" cy="360000"/>
            </a:xfrm>
            <a:prstGeom prst="rect">
              <a:avLst/>
            </a:prstGeom>
          </p:spPr>
        </p:pic>
      </p:grpSp>
      <p:cxnSp>
        <p:nvCxnSpPr>
          <p:cNvPr id="9" name="Conector recto 109">
            <a:extLst>
              <a:ext uri="{FF2B5EF4-FFF2-40B4-BE49-F238E27FC236}">
                <a16:creationId xmlns:a16="http://schemas.microsoft.com/office/drawing/2014/main" id="{2E8DF196-51D9-EDCB-6EC7-1D0AEB4B631A}"/>
              </a:ext>
              <a:ext uri="{C183D7F6-B498-43B3-948B-1728B52AA6E4}">
                <adec:decorative xmlns:adec="http://schemas.microsoft.com/office/drawing/2017/decorative" xmlns="" val="1"/>
              </a:ext>
            </a:extLst>
          </p:cNvPr>
          <p:cNvCxnSpPr/>
          <p:nvPr/>
        </p:nvCxnSpPr>
        <p:spPr>
          <a:xfrm>
            <a:off x="628237" y="1888159"/>
            <a:ext cx="5220000" cy="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sp>
        <p:nvSpPr>
          <p:cNvPr id="10" name="Marcador de texto 14">
            <a:extLst>
              <a:ext uri="{FF2B5EF4-FFF2-40B4-BE49-F238E27FC236}">
                <a16:creationId xmlns:a16="http://schemas.microsoft.com/office/drawing/2014/main" id="{80C8CAC8-8D89-363E-A96A-4780CE094F87}"/>
              </a:ext>
            </a:extLst>
          </p:cNvPr>
          <p:cNvSpPr txBox="1">
            <a:spLocks/>
          </p:cNvSpPr>
          <p:nvPr/>
        </p:nvSpPr>
        <p:spPr>
          <a:xfrm>
            <a:off x="631098" y="1976170"/>
            <a:ext cx="3220776" cy="169502"/>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Tx/>
              <a:buNone/>
              <a:defRPr sz="1400" b="0" i="0" kern="1200">
                <a:solidFill>
                  <a:schemeClr val="bg1"/>
                </a:solidFill>
                <a:latin typeface="HelveticaNeueLT Std" panose="020B0604020202020204" pitchFamily="34" charset="77"/>
                <a:ea typeface="+mn-ea"/>
                <a:cs typeface="+mn-cs"/>
              </a:defRPr>
            </a:lvl1pPr>
            <a:lvl2pPr marL="0" indent="0" algn="l" defTabSz="914400" rtl="0" eaLnBrk="1" latinLnBrk="0" hangingPunct="1">
              <a:lnSpc>
                <a:spcPct val="90000"/>
              </a:lnSpc>
              <a:spcBef>
                <a:spcPts val="500"/>
              </a:spcBef>
              <a:buFontTx/>
              <a:buNone/>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solidFill>
                  <a:schemeClr val="bg2">
                    <a:lumMod val="25000"/>
                  </a:schemeClr>
                </a:solidFill>
              </a:rPr>
              <a:t>Clusters </a:t>
            </a:r>
          </a:p>
        </p:txBody>
      </p:sp>
      <p:pic>
        <p:nvPicPr>
          <p:cNvPr id="11" name="Picture 24">
            <a:extLst>
              <a:ext uri="{FF2B5EF4-FFF2-40B4-BE49-F238E27FC236}">
                <a16:creationId xmlns:a16="http://schemas.microsoft.com/office/drawing/2014/main" id="{7ED9694E-4197-B475-652C-820DC9ECF25E}"/>
              </a:ext>
              <a:ext uri="{C183D7F6-B498-43B3-948B-1728B52AA6E4}">
                <adec:decorative xmlns:adec="http://schemas.microsoft.com/office/drawing/2017/decorative" xmlns="" val="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944163" y="1952608"/>
            <a:ext cx="913426" cy="21504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Conector recto 109">
            <a:extLst>
              <a:ext uri="{FF2B5EF4-FFF2-40B4-BE49-F238E27FC236}">
                <a16:creationId xmlns:a16="http://schemas.microsoft.com/office/drawing/2014/main" id="{73AB60B8-4F25-9D16-66D8-9B9B98A6FD40}"/>
              </a:ext>
              <a:ext uri="{C183D7F6-B498-43B3-948B-1728B52AA6E4}">
                <adec:decorative xmlns:adec="http://schemas.microsoft.com/office/drawing/2017/decorative" xmlns="" val="1"/>
              </a:ext>
            </a:extLst>
          </p:cNvPr>
          <p:cNvCxnSpPr/>
          <p:nvPr/>
        </p:nvCxnSpPr>
        <p:spPr>
          <a:xfrm>
            <a:off x="632625" y="2217970"/>
            <a:ext cx="5220000" cy="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grpSp>
        <p:nvGrpSpPr>
          <p:cNvPr id="130" name="Agrupa 129" descr="Sample of the clusters related to the video game industry.">
            <a:extLst>
              <a:ext uri="{FF2B5EF4-FFF2-40B4-BE49-F238E27FC236}">
                <a16:creationId xmlns:a16="http://schemas.microsoft.com/office/drawing/2014/main" id="{1F7F0022-A952-51F0-62B1-916AE6154BF9}"/>
              </a:ext>
            </a:extLst>
          </p:cNvPr>
          <p:cNvGrpSpPr/>
          <p:nvPr/>
        </p:nvGrpSpPr>
        <p:grpSpPr>
          <a:xfrm>
            <a:off x="606593" y="2247345"/>
            <a:ext cx="1652917" cy="416330"/>
            <a:chOff x="606593" y="2475945"/>
            <a:chExt cx="1652917" cy="416330"/>
          </a:xfrm>
        </p:grpSpPr>
        <p:pic>
          <p:nvPicPr>
            <p:cNvPr id="62" name="Picture 2">
              <a:extLst>
                <a:ext uri="{FF2B5EF4-FFF2-40B4-BE49-F238E27FC236}">
                  <a16:creationId xmlns:a16="http://schemas.microsoft.com/office/drawing/2014/main" id="{2322D78F-A0C4-DBD7-56B9-82E98A172F16}"/>
                </a:ext>
                <a:ext uri="{C183D7F6-B498-43B3-948B-1728B52AA6E4}">
                  <adec:decorative xmlns:adec="http://schemas.microsoft.com/office/drawing/2017/decorative" xmlns="" val="1"/>
                </a:ext>
              </a:extLst>
            </p:cNvPr>
            <p:cNvPicPr>
              <a:picLocks noChangeAspect="1" noChangeArrowheads="1"/>
            </p:cNvPicPr>
            <p:nvPr/>
          </p:nvPicPr>
          <p:blipFill rotWithShape="1">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839984" y="2475945"/>
              <a:ext cx="419526" cy="416330"/>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2">
              <a:extLst>
                <a:ext uri="{FF2B5EF4-FFF2-40B4-BE49-F238E27FC236}">
                  <a16:creationId xmlns:a16="http://schemas.microsoft.com/office/drawing/2014/main" id="{FBC44713-CEF8-A369-916D-F2D1E76DFBEE}"/>
                </a:ext>
                <a:ext uri="{C183D7F6-B498-43B3-948B-1728B52AA6E4}">
                  <adec:decorative xmlns:adec="http://schemas.microsoft.com/office/drawing/2017/decorative" xmlns="" val="1"/>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06593" y="2530016"/>
              <a:ext cx="940334" cy="236611"/>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4" name="Conector recto 109">
            <a:extLst>
              <a:ext uri="{FF2B5EF4-FFF2-40B4-BE49-F238E27FC236}">
                <a16:creationId xmlns:a16="http://schemas.microsoft.com/office/drawing/2014/main" id="{0159C68D-9B56-ECDA-A3BD-7B671DBF9A33}"/>
              </a:ext>
              <a:ext uri="{C183D7F6-B498-43B3-948B-1728B52AA6E4}">
                <adec:decorative xmlns:adec="http://schemas.microsoft.com/office/drawing/2017/decorative" xmlns="" val="1"/>
              </a:ext>
            </a:extLst>
          </p:cNvPr>
          <p:cNvCxnSpPr/>
          <p:nvPr/>
        </p:nvCxnSpPr>
        <p:spPr>
          <a:xfrm>
            <a:off x="617014" y="2737698"/>
            <a:ext cx="5220000" cy="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sp>
        <p:nvSpPr>
          <p:cNvPr id="6" name="Marcador de texto 14">
            <a:extLst>
              <a:ext uri="{FF2B5EF4-FFF2-40B4-BE49-F238E27FC236}">
                <a16:creationId xmlns:a16="http://schemas.microsoft.com/office/drawing/2014/main" id="{C107AEC0-9504-AAA2-1784-7830EE5770C3}"/>
              </a:ext>
            </a:extLst>
          </p:cNvPr>
          <p:cNvSpPr txBox="1">
            <a:spLocks/>
          </p:cNvSpPr>
          <p:nvPr/>
        </p:nvSpPr>
        <p:spPr>
          <a:xfrm>
            <a:off x="619875" y="2825709"/>
            <a:ext cx="4888296" cy="166199"/>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Tx/>
              <a:buNone/>
              <a:defRPr sz="1400" b="0" i="0" kern="1200">
                <a:solidFill>
                  <a:schemeClr val="bg1"/>
                </a:solidFill>
                <a:latin typeface="HelveticaNeueLT Std" panose="020B0604020202020204" pitchFamily="34" charset="77"/>
                <a:ea typeface="+mn-ea"/>
                <a:cs typeface="+mn-cs"/>
              </a:defRPr>
            </a:lvl1pPr>
            <a:lvl2pPr marL="0" indent="0" algn="l" defTabSz="914400" rtl="0" eaLnBrk="1" latinLnBrk="0" hangingPunct="1">
              <a:lnSpc>
                <a:spcPct val="90000"/>
              </a:lnSpc>
              <a:spcBef>
                <a:spcPts val="500"/>
              </a:spcBef>
              <a:buFontTx/>
              <a:buNone/>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solidFill>
                  <a:schemeClr val="bg2">
                    <a:lumMod val="25000"/>
                  </a:schemeClr>
                </a:solidFill>
              </a:rPr>
              <a:t>Public institutions that support the video game industry </a:t>
            </a:r>
          </a:p>
        </p:txBody>
      </p:sp>
      <p:cxnSp>
        <p:nvCxnSpPr>
          <p:cNvPr id="7" name="Conector recto 109">
            <a:extLst>
              <a:ext uri="{FF2B5EF4-FFF2-40B4-BE49-F238E27FC236}">
                <a16:creationId xmlns:a16="http://schemas.microsoft.com/office/drawing/2014/main" id="{255CFFA2-82C8-B607-FF7C-0E319802E48C}"/>
              </a:ext>
              <a:ext uri="{C183D7F6-B498-43B3-948B-1728B52AA6E4}">
                <adec:decorative xmlns:adec="http://schemas.microsoft.com/office/drawing/2017/decorative" xmlns="" val="1"/>
              </a:ext>
            </a:extLst>
          </p:cNvPr>
          <p:cNvCxnSpPr/>
          <p:nvPr/>
        </p:nvCxnSpPr>
        <p:spPr>
          <a:xfrm>
            <a:off x="621402" y="3077669"/>
            <a:ext cx="5220000" cy="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grpSp>
        <p:nvGrpSpPr>
          <p:cNvPr id="131" name="Agrupa 130" descr="Sample of the public institutions that support the video game industry.">
            <a:extLst>
              <a:ext uri="{FF2B5EF4-FFF2-40B4-BE49-F238E27FC236}">
                <a16:creationId xmlns:a16="http://schemas.microsoft.com/office/drawing/2014/main" id="{82D7DB66-763F-EEE8-007E-7B360F6EE232}"/>
              </a:ext>
            </a:extLst>
          </p:cNvPr>
          <p:cNvGrpSpPr/>
          <p:nvPr/>
        </p:nvGrpSpPr>
        <p:grpSpPr>
          <a:xfrm>
            <a:off x="617014" y="3061006"/>
            <a:ext cx="5143634" cy="455796"/>
            <a:chOff x="617014" y="3289606"/>
            <a:chExt cx="5143634" cy="455796"/>
          </a:xfrm>
        </p:grpSpPr>
        <p:pic>
          <p:nvPicPr>
            <p:cNvPr id="48" name="Imatge 47" descr="Image containing text  Auto-generated description">
              <a:extLst>
                <a:ext uri="{FF2B5EF4-FFF2-40B4-BE49-F238E27FC236}">
                  <a16:creationId xmlns:a16="http://schemas.microsoft.com/office/drawing/2014/main" id="{6F8A7241-0F85-7454-1040-BDC17B27B127}"/>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612231" y="3408392"/>
              <a:ext cx="1019262" cy="287422"/>
            </a:xfrm>
            <a:prstGeom prst="rect">
              <a:avLst/>
            </a:prstGeom>
          </p:spPr>
        </p:pic>
        <p:pic>
          <p:nvPicPr>
            <p:cNvPr id="53" name="Imatge 52">
              <a:extLst>
                <a:ext uri="{FF2B5EF4-FFF2-40B4-BE49-F238E27FC236}">
                  <a16:creationId xmlns:a16="http://schemas.microsoft.com/office/drawing/2014/main" id="{C14EC9EF-EC84-2B76-F274-F102AC3121EF}"/>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17014" y="3289606"/>
              <a:ext cx="868183" cy="455796"/>
            </a:xfrm>
            <a:prstGeom prst="rect">
              <a:avLst/>
            </a:prstGeom>
          </p:spPr>
        </p:pic>
        <p:pic>
          <p:nvPicPr>
            <p:cNvPr id="58" name="Imatge 57">
              <a:extLst>
                <a:ext uri="{FF2B5EF4-FFF2-40B4-BE49-F238E27FC236}">
                  <a16:creationId xmlns:a16="http://schemas.microsoft.com/office/drawing/2014/main" id="{2680D160-F41C-9260-CCA4-CDDB02BC3816}"/>
                </a:ext>
              </a:extLst>
            </p:cNvPr>
            <p:cNvPicPr>
              <a:picLocks noChangeAspect="1"/>
            </p:cNvPicPr>
            <p:nvPr/>
          </p:nvPicPr>
          <p:blipFill>
            <a:blip r:embed="rId1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97946" y="3311613"/>
              <a:ext cx="1279954" cy="409355"/>
            </a:xfrm>
            <a:prstGeom prst="rect">
              <a:avLst/>
            </a:prstGeom>
          </p:spPr>
        </p:pic>
        <p:pic>
          <p:nvPicPr>
            <p:cNvPr id="1026" name="Picture 2" descr="Home page of the website of the Ministry of Culture and Sport | Ministry of Culture and Sport">
              <a:extLst>
                <a:ext uri="{FF2B5EF4-FFF2-40B4-BE49-F238E27FC236}">
                  <a16:creationId xmlns:a16="http://schemas.microsoft.com/office/drawing/2014/main" id="{90E3FF96-3B7F-2FD4-CA18-8B634D63DEB9}"/>
                </a:ext>
              </a:extLst>
            </p:cNvPr>
            <p:cNvPicPr>
              <a:picLocks noChangeAspect="1" noChangeArrowheads="1"/>
            </p:cNvPicPr>
            <p:nvPr/>
          </p:nvPicPr>
          <p:blipFill>
            <a:blip r:embed="rId1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13947" y="3357220"/>
              <a:ext cx="746701" cy="338594"/>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5" name="Conector recto 109">
            <a:extLst>
              <a:ext uri="{FF2B5EF4-FFF2-40B4-BE49-F238E27FC236}">
                <a16:creationId xmlns:a16="http://schemas.microsoft.com/office/drawing/2014/main" id="{0DD1AEDB-9B16-9CF2-2E6D-DABE32822701}"/>
              </a:ext>
              <a:ext uri="{C183D7F6-B498-43B3-948B-1728B52AA6E4}">
                <adec:decorative xmlns:adec="http://schemas.microsoft.com/office/drawing/2017/decorative" xmlns="" val="1"/>
              </a:ext>
            </a:extLst>
          </p:cNvPr>
          <p:cNvCxnSpPr/>
          <p:nvPr/>
        </p:nvCxnSpPr>
        <p:spPr>
          <a:xfrm>
            <a:off x="626853" y="3628136"/>
            <a:ext cx="5220000" cy="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sp>
        <p:nvSpPr>
          <p:cNvPr id="16" name="Marcador de texto 14">
            <a:extLst>
              <a:ext uri="{FF2B5EF4-FFF2-40B4-BE49-F238E27FC236}">
                <a16:creationId xmlns:a16="http://schemas.microsoft.com/office/drawing/2014/main" id="{3BE217BF-D940-3DD9-E310-599EAA9BB587}"/>
              </a:ext>
            </a:extLst>
          </p:cNvPr>
          <p:cNvSpPr txBox="1">
            <a:spLocks/>
          </p:cNvSpPr>
          <p:nvPr/>
        </p:nvSpPr>
        <p:spPr>
          <a:xfrm>
            <a:off x="636709" y="3720196"/>
            <a:ext cx="5204693" cy="153888"/>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Tx/>
              <a:buNone/>
              <a:defRPr sz="1400" b="0" i="0" kern="1200">
                <a:solidFill>
                  <a:schemeClr val="bg1"/>
                </a:solidFill>
                <a:latin typeface="HelveticaNeueLT Std" panose="020B0604020202020204" pitchFamily="34" charset="77"/>
                <a:ea typeface="+mn-ea"/>
                <a:cs typeface="+mn-cs"/>
              </a:defRPr>
            </a:lvl1pPr>
            <a:lvl2pPr marL="0" indent="0" algn="l" defTabSz="914400" rtl="0" eaLnBrk="1" latinLnBrk="0" hangingPunct="1">
              <a:lnSpc>
                <a:spcPct val="90000"/>
              </a:lnSpc>
              <a:spcBef>
                <a:spcPts val="500"/>
              </a:spcBef>
              <a:buFontTx/>
              <a:buNone/>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200"/>
              </a:lnSpc>
              <a:spcBef>
                <a:spcPts val="0"/>
              </a:spcBef>
            </a:pPr>
            <a:r>
              <a:rPr lang="en-US" sz="1200">
                <a:solidFill>
                  <a:schemeClr val="bg2">
                    <a:lumMod val="25000"/>
                  </a:schemeClr>
                </a:solidFill>
              </a:rPr>
              <a:t>Fairs and congresses related to the video game industry in Catalonia </a:t>
            </a:r>
          </a:p>
        </p:txBody>
      </p:sp>
      <p:cxnSp>
        <p:nvCxnSpPr>
          <p:cNvPr id="19" name="Conector recto 109">
            <a:extLst>
              <a:ext uri="{FF2B5EF4-FFF2-40B4-BE49-F238E27FC236}">
                <a16:creationId xmlns:a16="http://schemas.microsoft.com/office/drawing/2014/main" id="{1AA68F22-D06C-4599-0CD8-9719C9C8D89A}"/>
              </a:ext>
              <a:ext uri="{C183D7F6-B498-43B3-948B-1728B52AA6E4}">
                <adec:decorative xmlns:adec="http://schemas.microsoft.com/office/drawing/2017/decorative" xmlns="" val="1"/>
              </a:ext>
            </a:extLst>
          </p:cNvPr>
          <p:cNvCxnSpPr/>
          <p:nvPr/>
        </p:nvCxnSpPr>
        <p:spPr>
          <a:xfrm>
            <a:off x="629234" y="3987617"/>
            <a:ext cx="5220000" cy="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grpSp>
        <p:nvGrpSpPr>
          <p:cNvPr id="170" name="Agrupa 169" descr="Sample of the fairs and congresses related to the video game industry in Catalonia.">
            <a:extLst>
              <a:ext uri="{FF2B5EF4-FFF2-40B4-BE49-F238E27FC236}">
                <a16:creationId xmlns:a16="http://schemas.microsoft.com/office/drawing/2014/main" id="{BBA0F0BD-1625-F75D-65E6-9125D2659C81}"/>
              </a:ext>
            </a:extLst>
          </p:cNvPr>
          <p:cNvGrpSpPr/>
          <p:nvPr/>
        </p:nvGrpSpPr>
        <p:grpSpPr>
          <a:xfrm>
            <a:off x="627603" y="4024082"/>
            <a:ext cx="5200091" cy="678162"/>
            <a:chOff x="627603" y="4024082"/>
            <a:chExt cx="5200091" cy="678162"/>
          </a:xfrm>
        </p:grpSpPr>
        <p:pic>
          <p:nvPicPr>
            <p:cNvPr id="1046" name="Picture 22" descr="Gamelab Conference Barcelona 2023">
              <a:extLst>
                <a:ext uri="{FF2B5EF4-FFF2-40B4-BE49-F238E27FC236}">
                  <a16:creationId xmlns:a16="http://schemas.microsoft.com/office/drawing/2014/main" id="{BEADF60C-252C-3792-9C93-B22544850568}"/>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t="11849" b="5807"/>
            <a:stretch/>
          </p:blipFill>
          <p:spPr bwMode="auto">
            <a:xfrm>
              <a:off x="627603" y="4090667"/>
              <a:ext cx="866123" cy="2520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6AA4B84B-F866-5751-61AF-1CCD522512C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29735" y="4447565"/>
              <a:ext cx="810792" cy="21600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3354BF46-3614-159A-1546-3D0B1A24431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56293" y="4084638"/>
              <a:ext cx="1012747" cy="25200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SE 2021 Postponed Amid Ongoing Coronavirus Concerns - Commercial Integrator">
              <a:extLst>
                <a:ext uri="{FF2B5EF4-FFF2-40B4-BE49-F238E27FC236}">
                  <a16:creationId xmlns:a16="http://schemas.microsoft.com/office/drawing/2014/main" id="{B8B297F0-3430-B473-3165-9D7C20C1F6B2}"/>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652857" y="4411226"/>
              <a:ext cx="818182" cy="28800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Game Developers Conference - Wikipedia, the free encyclopedia">
              <a:extLst>
                <a:ext uri="{FF2B5EF4-FFF2-40B4-BE49-F238E27FC236}">
                  <a16:creationId xmlns:a16="http://schemas.microsoft.com/office/drawing/2014/main" id="{95B52BE3-CDC8-7948-E820-E7D4915197C5}"/>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633298" y="4121869"/>
              <a:ext cx="519231" cy="180000"/>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GLOBAL ESPORTS SUMMIT | GLOBAL SPORTAINMENT">
              <a:extLst>
                <a:ext uri="{FF2B5EF4-FFF2-40B4-BE49-F238E27FC236}">
                  <a16:creationId xmlns:a16="http://schemas.microsoft.com/office/drawing/2014/main" id="{69DD77E7-5787-91ED-87CC-D3E365A6804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580822" y="4406714"/>
              <a:ext cx="561231" cy="28800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inVideo Game Summit">
              <a:extLst>
                <a:ext uri="{FF2B5EF4-FFF2-40B4-BE49-F238E27FC236}">
                  <a16:creationId xmlns:a16="http://schemas.microsoft.com/office/drawing/2014/main" id="{E0E3C69D-4922-9145-5EAD-B6E4BD38C08A}"/>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r="78092"/>
            <a:stretch/>
          </p:blipFill>
          <p:spPr bwMode="auto">
            <a:xfrm>
              <a:off x="4028347" y="4024082"/>
              <a:ext cx="189283" cy="288000"/>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36" descr="inVideo Game Summit">
              <a:extLst>
                <a:ext uri="{FF2B5EF4-FFF2-40B4-BE49-F238E27FC236}">
                  <a16:creationId xmlns:a16="http://schemas.microsoft.com/office/drawing/2014/main" id="{3BA94C43-94D7-CF4A-A957-2831EB1B7664}"/>
                </a:ext>
              </a:extLst>
            </p:cNvPr>
            <p:cNvPicPr>
              <a:picLocks noChangeAspect="1" noChangeArrowheads="1"/>
            </p:cNvPicPr>
            <p:nvPr/>
          </p:nvPicPr>
          <p:blipFill rotWithShape="1">
            <a:blip r:embed="rId26">
              <a:biLevel thresh="75000"/>
              <a:extLst>
                <a:ext uri="{BEBA8EAE-BF5A-486C-A8C5-ECC9F3942E4B}">
                  <a14:imgProps xmlns:a14="http://schemas.microsoft.com/office/drawing/2010/main">
                    <a14:imgLayer r:embed="rId27">
                      <a14:imgEffect>
                        <a14:brightnessContrast bright="-40000" contrast="-40000"/>
                      </a14:imgEffect>
                    </a14:imgLayer>
                  </a14:imgProps>
                </a:ext>
                <a:ext uri="{28A0092B-C50C-407E-A947-70E740481C1C}">
                  <a14:useLocalDpi xmlns:a14="http://schemas.microsoft.com/office/drawing/2010/main" val="0"/>
                </a:ext>
              </a:extLst>
            </a:blip>
            <a:srcRect l="22771"/>
            <a:stretch/>
          </p:blipFill>
          <p:spPr bwMode="auto">
            <a:xfrm>
              <a:off x="4226049" y="4024714"/>
              <a:ext cx="667265" cy="28800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INDIE GAMES TRS - Terrassa Innovació">
              <a:extLst>
                <a:ext uri="{FF2B5EF4-FFF2-40B4-BE49-F238E27FC236}">
                  <a16:creationId xmlns:a16="http://schemas.microsoft.com/office/drawing/2014/main" id="{39EEEC84-D058-0874-53E8-39D4EF195BE7}"/>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r="71917"/>
            <a:stretch/>
          </p:blipFill>
          <p:spPr bwMode="auto">
            <a:xfrm>
              <a:off x="4696172" y="4306244"/>
              <a:ext cx="578284" cy="396000"/>
            </a:xfrm>
            <a:prstGeom prst="rect">
              <a:avLst/>
            </a:prstGeom>
            <a:noFill/>
            <a:extLst>
              <a:ext uri="{909E8E84-426E-40DD-AFC4-6F175D3DCCD1}">
                <a14:hiddenFill xmlns:a14="http://schemas.microsoft.com/office/drawing/2010/main">
                  <a:solidFill>
                    <a:srgbClr val="FFFFFF"/>
                  </a:solidFill>
                </a14:hiddenFill>
              </a:ext>
            </a:extLst>
          </p:spPr>
        </p:pic>
        <p:pic>
          <p:nvPicPr>
            <p:cNvPr id="160" name="Imatge 159" descr="Image containing text, screenshot, font, graphics  Auto-generated description">
              <a:extLst>
                <a:ext uri="{FF2B5EF4-FFF2-40B4-BE49-F238E27FC236}">
                  <a16:creationId xmlns:a16="http://schemas.microsoft.com/office/drawing/2014/main" id="{75C88CFB-CA70-A558-7DF6-E00D79439946}"/>
                </a:ext>
              </a:extLst>
            </p:cNvPr>
            <p:cNvPicPr>
              <a:picLocks noChangeAspect="1"/>
            </p:cNvPicPr>
            <p:nvPr/>
          </p:nvPicPr>
          <p:blipFill rotWithShape="1">
            <a:blip r:embed="rId29"/>
            <a:srcRect l="6166" t="14518" r="56326" b="75219"/>
            <a:stretch/>
          </p:blipFill>
          <p:spPr>
            <a:xfrm>
              <a:off x="3944826" y="4303744"/>
              <a:ext cx="720000" cy="96845"/>
            </a:xfrm>
            <a:prstGeom prst="rect">
              <a:avLst/>
            </a:prstGeom>
          </p:spPr>
        </p:pic>
        <p:pic>
          <p:nvPicPr>
            <p:cNvPr id="162" name="Imatge 161" descr="Image containing text, screenshot, font, graphics  Auto-generated description">
              <a:extLst>
                <a:ext uri="{FF2B5EF4-FFF2-40B4-BE49-F238E27FC236}">
                  <a16:creationId xmlns:a16="http://schemas.microsoft.com/office/drawing/2014/main" id="{8555934E-2547-A300-EA63-022330A78F0E}"/>
                </a:ext>
              </a:extLst>
            </p:cNvPr>
            <p:cNvPicPr>
              <a:picLocks noChangeAspect="1"/>
            </p:cNvPicPr>
            <p:nvPr/>
          </p:nvPicPr>
          <p:blipFill rotWithShape="1">
            <a:blip r:embed="rId30">
              <a:biLevel thresh="75000"/>
              <a:extLst>
                <a:ext uri="{BEBA8EAE-BF5A-486C-A8C5-ECC9F3942E4B}">
                  <a14:imgProps xmlns:a14="http://schemas.microsoft.com/office/drawing/2010/main">
                    <a14:imgLayer r:embed="rId31">
                      <a14:imgEffect>
                        <a14:brightnessContrast bright="-40000" contrast="-40000"/>
                      </a14:imgEffect>
                    </a14:imgLayer>
                  </a14:imgProps>
                </a:ext>
              </a:extLst>
            </a:blip>
            <a:srcRect l="6166" t="24597" r="56326" b="45158"/>
            <a:stretch/>
          </p:blipFill>
          <p:spPr>
            <a:xfrm>
              <a:off x="3940348" y="4413726"/>
              <a:ext cx="720000" cy="285398"/>
            </a:xfrm>
            <a:prstGeom prst="rect">
              <a:avLst/>
            </a:prstGeom>
          </p:spPr>
        </p:pic>
        <p:pic>
          <p:nvPicPr>
            <p:cNvPr id="164" name="Imatge 163" descr="Image containing font, text, graphics, logo  Auto-generated description">
              <a:extLst>
                <a:ext uri="{FF2B5EF4-FFF2-40B4-BE49-F238E27FC236}">
                  <a16:creationId xmlns:a16="http://schemas.microsoft.com/office/drawing/2014/main" id="{AC20617D-2DEE-A459-75CF-076DE8541C51}"/>
                </a:ext>
              </a:extLst>
            </p:cNvPr>
            <p:cNvPicPr>
              <a:picLocks noChangeAspect="1"/>
            </p:cNvPicPr>
            <p:nvPr/>
          </p:nvPicPr>
          <p:blipFill rotWithShape="1">
            <a:blip r:embed="rId32">
              <a:biLevel thresh="75000"/>
              <a:extLst>
                <a:ext uri="{BEBA8EAE-BF5A-486C-A8C5-ECC9F3942E4B}">
                  <a14:imgProps xmlns:a14="http://schemas.microsoft.com/office/drawing/2010/main">
                    <a14:imgLayer r:embed="rId33">
                      <a14:imgEffect>
                        <a14:brightnessContrast bright="-40000" contrast="-40000"/>
                      </a14:imgEffect>
                    </a14:imgLayer>
                  </a14:imgProps>
                </a:ext>
              </a:extLst>
            </a:blip>
            <a:srcRect l="4832" t="29562" r="4369" b="40564"/>
            <a:stretch/>
          </p:blipFill>
          <p:spPr>
            <a:xfrm>
              <a:off x="4980799" y="4080654"/>
              <a:ext cx="739389" cy="162000"/>
            </a:xfrm>
            <a:prstGeom prst="rect">
              <a:avLst/>
            </a:prstGeom>
          </p:spPr>
        </p:pic>
        <p:pic>
          <p:nvPicPr>
            <p:cNvPr id="1064" name="Picture 40" descr="indiedevday - itch.io">
              <a:extLst>
                <a:ext uri="{FF2B5EF4-FFF2-40B4-BE49-F238E27FC236}">
                  <a16:creationId xmlns:a16="http://schemas.microsoft.com/office/drawing/2014/main" id="{3FB4949C-A108-E386-6C5D-AE2D26199916}"/>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3304917" y="4128227"/>
              <a:ext cx="480888" cy="540000"/>
            </a:xfrm>
            <a:prstGeom prst="rect">
              <a:avLst/>
            </a:prstGeom>
            <a:noFill/>
            <a:extLst>
              <a:ext uri="{909E8E84-426E-40DD-AFC4-6F175D3DCCD1}">
                <a14:hiddenFill xmlns:a14="http://schemas.microsoft.com/office/drawing/2010/main">
                  <a:solidFill>
                    <a:srgbClr val="FFFFFF"/>
                  </a:solidFill>
                </a14:hiddenFill>
              </a:ext>
            </a:extLst>
          </p:spPr>
        </p:pic>
        <p:pic>
          <p:nvPicPr>
            <p:cNvPr id="169" name="Gràfic 168">
              <a:extLst>
                <a:ext uri="{FF2B5EF4-FFF2-40B4-BE49-F238E27FC236}">
                  <a16:creationId xmlns:a16="http://schemas.microsoft.com/office/drawing/2014/main" id="{59E241F2-E9E1-872F-87A2-5DF68A96F29A}"/>
                </a:ext>
              </a:extLst>
            </p:cNvPr>
            <p:cNvPicPr>
              <a:picLocks noChangeAspect="1"/>
            </p:cNvPicPr>
            <p:nvPr/>
          </p:nvPicPr>
          <p:blipFill>
            <a:blip r:embed="rId35">
              <a:extLst>
                <a:ext uri="{96DAC541-7B7A-43D3-8B79-37D633B846F1}">
                  <asvg:svgBlip xmlns:asvg="http://schemas.microsoft.com/office/drawing/2016/SVG/main" xmlns="" r:embed="rId36"/>
                </a:ext>
              </a:extLst>
            </a:blip>
            <a:stretch>
              <a:fillRect/>
            </a:stretch>
          </p:blipFill>
          <p:spPr>
            <a:xfrm>
              <a:off x="5315644" y="4359082"/>
              <a:ext cx="512050" cy="288000"/>
            </a:xfrm>
            <a:prstGeom prst="rect">
              <a:avLst/>
            </a:prstGeom>
          </p:spPr>
        </p:pic>
      </p:grpSp>
      <p:cxnSp>
        <p:nvCxnSpPr>
          <p:cNvPr id="30" name="Conector recto 109">
            <a:extLst>
              <a:ext uri="{FF2B5EF4-FFF2-40B4-BE49-F238E27FC236}">
                <a16:creationId xmlns:a16="http://schemas.microsoft.com/office/drawing/2014/main" id="{6F11A100-4E21-A201-D45E-4656C3D8BF12}"/>
              </a:ext>
              <a:ext uri="{C183D7F6-B498-43B3-948B-1728B52AA6E4}">
                <adec:decorative xmlns:adec="http://schemas.microsoft.com/office/drawing/2017/decorative" xmlns="" val="1"/>
              </a:ext>
            </a:extLst>
          </p:cNvPr>
          <p:cNvCxnSpPr/>
          <p:nvPr/>
        </p:nvCxnSpPr>
        <p:spPr>
          <a:xfrm>
            <a:off x="617014" y="4781173"/>
            <a:ext cx="5220000" cy="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sp>
        <p:nvSpPr>
          <p:cNvPr id="32" name="Marcador de texto 14">
            <a:extLst>
              <a:ext uri="{FF2B5EF4-FFF2-40B4-BE49-F238E27FC236}">
                <a16:creationId xmlns:a16="http://schemas.microsoft.com/office/drawing/2014/main" id="{99BE46A3-443E-D11B-CA50-FE6A0D3928B2}"/>
              </a:ext>
            </a:extLst>
          </p:cNvPr>
          <p:cNvSpPr txBox="1">
            <a:spLocks/>
          </p:cNvSpPr>
          <p:nvPr/>
        </p:nvSpPr>
        <p:spPr>
          <a:xfrm>
            <a:off x="619875" y="4869184"/>
            <a:ext cx="4888296" cy="166199"/>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Tx/>
              <a:buNone/>
              <a:defRPr sz="1400" b="0" i="0" kern="1200">
                <a:solidFill>
                  <a:schemeClr val="bg1"/>
                </a:solidFill>
                <a:latin typeface="HelveticaNeueLT Std" panose="020B0604020202020204" pitchFamily="34" charset="77"/>
                <a:ea typeface="+mn-ea"/>
                <a:cs typeface="+mn-cs"/>
              </a:defRPr>
            </a:lvl1pPr>
            <a:lvl2pPr marL="0" indent="0" algn="l" defTabSz="914400" rtl="0" eaLnBrk="1" latinLnBrk="0" hangingPunct="1">
              <a:lnSpc>
                <a:spcPct val="90000"/>
              </a:lnSpc>
              <a:spcBef>
                <a:spcPts val="500"/>
              </a:spcBef>
              <a:buFontTx/>
              <a:buNone/>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solidFill>
                  <a:schemeClr val="bg2">
                    <a:lumMod val="25000"/>
                  </a:schemeClr>
                </a:solidFill>
              </a:rPr>
              <a:t>Technological centers that support the video game industry</a:t>
            </a:r>
          </a:p>
        </p:txBody>
      </p:sp>
      <p:pic>
        <p:nvPicPr>
          <p:cNvPr id="141" name="Picture 2" descr="TECNIO accredited centers | Ramon Llull University">
            <a:extLst>
              <a:ext uri="{FF2B5EF4-FFF2-40B4-BE49-F238E27FC236}">
                <a16:creationId xmlns:a16="http://schemas.microsoft.com/office/drawing/2014/main" id="{6AA1F7CA-A1A3-1533-A679-7BFC80FF056D}"/>
              </a:ext>
            </a:extLst>
          </p:cNvPr>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4922391" y="4829978"/>
            <a:ext cx="926851" cy="218672"/>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Conector recto 109">
            <a:extLst>
              <a:ext uri="{FF2B5EF4-FFF2-40B4-BE49-F238E27FC236}">
                <a16:creationId xmlns:a16="http://schemas.microsoft.com/office/drawing/2014/main" id="{AAB8B974-96B2-4F36-C740-6D0A50401B62}"/>
              </a:ext>
              <a:ext uri="{C183D7F6-B498-43B3-948B-1728B52AA6E4}">
                <adec:decorative xmlns:adec="http://schemas.microsoft.com/office/drawing/2017/decorative" xmlns="" val="1"/>
              </a:ext>
            </a:extLst>
          </p:cNvPr>
          <p:cNvCxnSpPr/>
          <p:nvPr/>
        </p:nvCxnSpPr>
        <p:spPr>
          <a:xfrm>
            <a:off x="621402" y="5121144"/>
            <a:ext cx="5220000" cy="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grpSp>
        <p:nvGrpSpPr>
          <p:cNvPr id="146" name="Agrupa 145" descr="TECNIO technological centers that support the video game industry.">
            <a:extLst>
              <a:ext uri="{FF2B5EF4-FFF2-40B4-BE49-F238E27FC236}">
                <a16:creationId xmlns:a16="http://schemas.microsoft.com/office/drawing/2014/main" id="{F1E3BEC7-6805-B093-B5B5-0CE7009E1E00}"/>
              </a:ext>
            </a:extLst>
          </p:cNvPr>
          <p:cNvGrpSpPr/>
          <p:nvPr/>
        </p:nvGrpSpPr>
        <p:grpSpPr>
          <a:xfrm>
            <a:off x="599393" y="5197396"/>
            <a:ext cx="5167612" cy="311897"/>
            <a:chOff x="599393" y="5425996"/>
            <a:chExt cx="5167612" cy="311897"/>
          </a:xfrm>
        </p:grpSpPr>
        <p:pic>
          <p:nvPicPr>
            <p:cNvPr id="18" name="Picture 2">
              <a:extLst>
                <a:ext uri="{FF2B5EF4-FFF2-40B4-BE49-F238E27FC236}">
                  <a16:creationId xmlns:a16="http://schemas.microsoft.com/office/drawing/2014/main" id="{35FB1B4D-249B-B70D-A3C9-64046BE150C0}"/>
                </a:ext>
                <a:ext uri="{C183D7F6-B498-43B3-948B-1728B52AA6E4}">
                  <adec:decorative xmlns:adec="http://schemas.microsoft.com/office/drawing/2017/decorative" xmlns="" val="1"/>
                </a:ext>
              </a:extLst>
            </p:cNvPr>
            <p:cNvPicPr>
              <a:picLocks noChangeAspect="1" noChangeArrowheads="1"/>
            </p:cNvPicPr>
            <p:nvPr/>
          </p:nvPicPr>
          <p:blipFill>
            <a:blip r:embed="rId3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9393" y="5425996"/>
              <a:ext cx="310669" cy="311897"/>
            </a:xfrm>
            <a:prstGeom prst="rect">
              <a:avLst/>
            </a:prstGeom>
            <a:noFill/>
            <a:extLst>
              <a:ext uri="{909E8E84-426E-40DD-AFC4-6F175D3DCCD1}">
                <a14:hiddenFill xmlns:a14="http://schemas.microsoft.com/office/drawing/2010/main">
                  <a:solidFill>
                    <a:srgbClr val="FFFFFF"/>
                  </a:solidFill>
                </a14:hiddenFill>
              </a:ext>
            </a:extLst>
          </p:spPr>
        </p:pic>
        <p:pic>
          <p:nvPicPr>
            <p:cNvPr id="20" name="Imatge 19">
              <a:extLst>
                <a:ext uri="{FF2B5EF4-FFF2-40B4-BE49-F238E27FC236}">
                  <a16:creationId xmlns:a16="http://schemas.microsoft.com/office/drawing/2014/main" id="{5B42D10E-C95A-A44E-1902-2DB90EC0B892}"/>
                </a:ext>
                <a:ext uri="{C183D7F6-B498-43B3-948B-1728B52AA6E4}">
                  <adec:decorative xmlns:adec="http://schemas.microsoft.com/office/drawing/2017/decorative" xmlns="" val="1"/>
                </a:ext>
              </a:extLst>
            </p:cNvPr>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1217597" y="5482601"/>
              <a:ext cx="564870" cy="177633"/>
            </a:xfrm>
            <a:prstGeom prst="rect">
              <a:avLst/>
            </a:prstGeom>
          </p:spPr>
        </p:pic>
        <p:pic>
          <p:nvPicPr>
            <p:cNvPr id="28" name="Picture 2">
              <a:extLst>
                <a:ext uri="{FF2B5EF4-FFF2-40B4-BE49-F238E27FC236}">
                  <a16:creationId xmlns:a16="http://schemas.microsoft.com/office/drawing/2014/main" id="{7B3BE534-CCB3-BBB2-B58F-4619174431A7}"/>
                </a:ext>
                <a:ext uri="{C183D7F6-B498-43B3-948B-1728B52AA6E4}">
                  <adec:decorative xmlns:adec="http://schemas.microsoft.com/office/drawing/2017/decorative" xmlns="" val="1"/>
                </a:ext>
              </a:extLst>
            </p:cNvPr>
            <p:cNvPicPr>
              <a:picLocks noChangeAspect="1" noChangeArrowheads="1"/>
            </p:cNvPicPr>
            <p:nvPr/>
          </p:nvPicPr>
          <p:blipFill>
            <a:blip r:embed="rId40" cstate="screen">
              <a:extLst>
                <a:ext uri="{28A0092B-C50C-407E-A947-70E740481C1C}">
                  <a14:useLocalDpi xmlns:a14="http://schemas.microsoft.com/office/drawing/2010/main"/>
                </a:ext>
              </a:extLst>
            </a:blip>
            <a:srcRect/>
            <a:stretch>
              <a:fillRect/>
            </a:stretch>
          </p:blipFill>
          <p:spPr bwMode="auto">
            <a:xfrm>
              <a:off x="2025570" y="5465460"/>
              <a:ext cx="499976" cy="23528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DDEFA336-9FA1-4F2D-FD7C-E0D58F2724A8}"/>
                </a:ext>
                <a:ext uri="{C183D7F6-B498-43B3-948B-1728B52AA6E4}">
                  <adec:decorative xmlns:adec="http://schemas.microsoft.com/office/drawing/2017/decorative" xmlns="" val="1"/>
                </a:ext>
              </a:extLst>
            </p:cNvPr>
            <p:cNvPicPr>
              <a:picLocks noChangeAspect="1" noChangeArrowheads="1"/>
            </p:cNvPicPr>
            <p:nvPr/>
          </p:nvPicPr>
          <p:blipFill>
            <a:blip r:embed="rId41" cstate="screen">
              <a:extLst>
                <a:ext uri="{28A0092B-C50C-407E-A947-70E740481C1C}">
                  <a14:useLocalDpi xmlns:a14="http://schemas.microsoft.com/office/drawing/2010/main"/>
                </a:ext>
              </a:extLst>
            </a:blip>
            <a:srcRect/>
            <a:stretch>
              <a:fillRect/>
            </a:stretch>
          </p:blipFill>
          <p:spPr bwMode="auto">
            <a:xfrm>
              <a:off x="3805947" y="5465460"/>
              <a:ext cx="482625" cy="22646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a:extLst>
                <a:ext uri="{FF2B5EF4-FFF2-40B4-BE49-F238E27FC236}">
                  <a16:creationId xmlns:a16="http://schemas.microsoft.com/office/drawing/2014/main" id="{68937A7C-0099-A733-62BA-AF85C45E9137}"/>
                </a:ext>
                <a:ext uri="{C183D7F6-B498-43B3-948B-1728B52AA6E4}">
                  <adec:decorative xmlns:adec="http://schemas.microsoft.com/office/drawing/2017/decorative" xmlns="" val="1"/>
                </a:ext>
              </a:extLst>
            </p:cNvPr>
            <p:cNvPicPr>
              <a:picLocks noChangeAspect="1" noChangeArrowheads="1"/>
            </p:cNvPicPr>
            <p:nvPr/>
          </p:nvPicPr>
          <p:blipFill>
            <a:blip r:embed="rId42" cstate="screen">
              <a:extLst>
                <a:ext uri="{28A0092B-C50C-407E-A947-70E740481C1C}">
                  <a14:useLocalDpi xmlns:a14="http://schemas.microsoft.com/office/drawing/2010/main"/>
                </a:ext>
              </a:extLst>
            </a:blip>
            <a:srcRect/>
            <a:stretch>
              <a:fillRect/>
            </a:stretch>
          </p:blipFill>
          <p:spPr bwMode="auto">
            <a:xfrm>
              <a:off x="5388928" y="5518741"/>
              <a:ext cx="378077" cy="15923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a:extLst>
                <a:ext uri="{FF2B5EF4-FFF2-40B4-BE49-F238E27FC236}">
                  <a16:creationId xmlns:a16="http://schemas.microsoft.com/office/drawing/2014/main" id="{65B4C4CF-51BC-88AC-1368-54FDCDF68AF4}"/>
                </a:ext>
                <a:ext uri="{C183D7F6-B498-43B3-948B-1728B52AA6E4}">
                  <adec:decorative xmlns:adec="http://schemas.microsoft.com/office/drawing/2017/decorative" xmlns="" val="1"/>
                </a:ext>
              </a:extLst>
            </p:cNvPr>
            <p:cNvPicPr>
              <a:picLocks noChangeAspect="1" noChangeArrowheads="1"/>
            </p:cNvPicPr>
            <p:nvPr/>
          </p:nvPicPr>
          <p:blipFill>
            <a:blip r:embed="rId43" cstate="screen">
              <a:extLst>
                <a:ext uri="{28A0092B-C50C-407E-A947-70E740481C1C}">
                  <a14:useLocalDpi xmlns:a14="http://schemas.microsoft.com/office/drawing/2010/main"/>
                </a:ext>
              </a:extLst>
            </a:blip>
            <a:srcRect/>
            <a:stretch>
              <a:fillRect/>
            </a:stretch>
          </p:blipFill>
          <p:spPr bwMode="auto">
            <a:xfrm>
              <a:off x="2846815" y="5482601"/>
              <a:ext cx="679649" cy="171628"/>
            </a:xfrm>
            <a:prstGeom prst="rect">
              <a:avLst/>
            </a:prstGeom>
            <a:noFill/>
            <a:extLst>
              <a:ext uri="{909E8E84-426E-40DD-AFC4-6F175D3DCCD1}">
                <a14:hiddenFill xmlns:a14="http://schemas.microsoft.com/office/drawing/2010/main">
                  <a:solidFill>
                    <a:srgbClr val="FFFFFF"/>
                  </a:solidFill>
                </a14:hiddenFill>
              </a:ext>
            </a:extLst>
          </p:spPr>
        </p:pic>
        <p:pic>
          <p:nvPicPr>
            <p:cNvPr id="61" name="Imatge 60">
              <a:extLst>
                <a:ext uri="{FF2B5EF4-FFF2-40B4-BE49-F238E27FC236}">
                  <a16:creationId xmlns:a16="http://schemas.microsoft.com/office/drawing/2014/main" id="{D5E875FA-E9A1-C04B-8565-FD9F594BD877}"/>
                </a:ext>
                <a:ext uri="{C183D7F6-B498-43B3-948B-1728B52AA6E4}">
                  <adec:decorative xmlns:adec="http://schemas.microsoft.com/office/drawing/2017/decorative" xmlns="" val="1"/>
                </a:ext>
              </a:extLst>
            </p:cNvPr>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4566400" y="5482601"/>
              <a:ext cx="536457" cy="195075"/>
            </a:xfrm>
            <a:prstGeom prst="rect">
              <a:avLst/>
            </a:prstGeom>
          </p:spPr>
        </p:pic>
      </p:grpSp>
      <p:cxnSp>
        <p:nvCxnSpPr>
          <p:cNvPr id="13" name="Conector recto 109">
            <a:extLst>
              <a:ext uri="{FF2B5EF4-FFF2-40B4-BE49-F238E27FC236}">
                <a16:creationId xmlns:a16="http://schemas.microsoft.com/office/drawing/2014/main" id="{7A8BC779-0C89-9E1E-35DD-3DBFBA6541B2}"/>
              </a:ext>
              <a:ext uri="{C183D7F6-B498-43B3-948B-1728B52AA6E4}">
                <adec:decorative xmlns:adec="http://schemas.microsoft.com/office/drawing/2017/decorative" xmlns="" val="1"/>
              </a:ext>
            </a:extLst>
          </p:cNvPr>
          <p:cNvCxnSpPr/>
          <p:nvPr/>
        </p:nvCxnSpPr>
        <p:spPr>
          <a:xfrm>
            <a:off x="6215183" y="969580"/>
            <a:ext cx="5220000" cy="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sp>
        <p:nvSpPr>
          <p:cNvPr id="4" name="Marcador de texto 14">
            <a:extLst>
              <a:ext uri="{FF2B5EF4-FFF2-40B4-BE49-F238E27FC236}">
                <a16:creationId xmlns:a16="http://schemas.microsoft.com/office/drawing/2014/main" id="{C2FAF1F8-8B19-8477-4AAC-C5120B9E3425}"/>
              </a:ext>
            </a:extLst>
          </p:cNvPr>
          <p:cNvSpPr txBox="1">
            <a:spLocks/>
          </p:cNvSpPr>
          <p:nvPr/>
        </p:nvSpPr>
        <p:spPr>
          <a:xfrm>
            <a:off x="6215183" y="1072747"/>
            <a:ext cx="5018138" cy="166199"/>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Tx/>
              <a:buNone/>
              <a:defRPr sz="1400" b="0" i="0" kern="1200">
                <a:solidFill>
                  <a:schemeClr val="bg1"/>
                </a:solidFill>
                <a:latin typeface="HelveticaNeueLT Std" panose="020B0604020202020204" pitchFamily="34" charset="77"/>
                <a:ea typeface="+mn-ea"/>
                <a:cs typeface="+mn-cs"/>
              </a:defRPr>
            </a:lvl1pPr>
            <a:lvl2pPr marL="0" indent="0" algn="l" defTabSz="914400" rtl="0" eaLnBrk="1" latinLnBrk="0" hangingPunct="1">
              <a:lnSpc>
                <a:spcPct val="90000"/>
              </a:lnSpc>
              <a:spcBef>
                <a:spcPts val="500"/>
              </a:spcBef>
              <a:buFontTx/>
              <a:buNone/>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solidFill>
                  <a:schemeClr val="bg2">
                    <a:lumMod val="25000"/>
                  </a:schemeClr>
                </a:solidFill>
              </a:rPr>
              <a:t>Catalan universities with specific training in the video game industry</a:t>
            </a:r>
          </a:p>
        </p:txBody>
      </p:sp>
      <p:cxnSp>
        <p:nvCxnSpPr>
          <p:cNvPr id="5" name="Conector recto 109">
            <a:extLst>
              <a:ext uri="{FF2B5EF4-FFF2-40B4-BE49-F238E27FC236}">
                <a16:creationId xmlns:a16="http://schemas.microsoft.com/office/drawing/2014/main" id="{44613CA9-14DD-F368-A24C-0F960B6D9840}"/>
              </a:ext>
              <a:ext uri="{C183D7F6-B498-43B3-948B-1728B52AA6E4}">
                <adec:decorative xmlns:adec="http://schemas.microsoft.com/office/drawing/2017/decorative" xmlns="" val="1"/>
              </a:ext>
            </a:extLst>
          </p:cNvPr>
          <p:cNvCxnSpPr/>
          <p:nvPr/>
        </p:nvCxnSpPr>
        <p:spPr>
          <a:xfrm>
            <a:off x="6212564" y="1320562"/>
            <a:ext cx="5220000" cy="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grpSp>
        <p:nvGrpSpPr>
          <p:cNvPr id="144" name="Agrupa 143" descr="Catalan universities with specific training in the video game industry.">
            <a:extLst>
              <a:ext uri="{FF2B5EF4-FFF2-40B4-BE49-F238E27FC236}">
                <a16:creationId xmlns:a16="http://schemas.microsoft.com/office/drawing/2014/main" id="{68A05C93-AE67-2A09-2F71-C7631FD7143B}"/>
              </a:ext>
            </a:extLst>
          </p:cNvPr>
          <p:cNvGrpSpPr/>
          <p:nvPr/>
        </p:nvGrpSpPr>
        <p:grpSpPr>
          <a:xfrm>
            <a:off x="6067813" y="1264998"/>
            <a:ext cx="5360095" cy="644970"/>
            <a:chOff x="6067813" y="1493598"/>
            <a:chExt cx="5360095" cy="644970"/>
          </a:xfrm>
        </p:grpSpPr>
        <p:pic>
          <p:nvPicPr>
            <p:cNvPr id="2082" name="Imatge 2081" descr="Catalan universities with specific training in the video game industry.">
              <a:extLst>
                <a:ext uri="{FF2B5EF4-FFF2-40B4-BE49-F238E27FC236}">
                  <a16:creationId xmlns:a16="http://schemas.microsoft.com/office/drawing/2014/main" id="{94F96B50-B2C6-A5D3-5C25-8FF1630095DD}"/>
                </a:ext>
              </a:extLst>
            </p:cNvPr>
            <p:cNvPicPr>
              <a:picLocks noChangeAspect="1"/>
            </p:cNvPicPr>
            <p:nvPr/>
          </p:nvPicPr>
          <p:blipFill>
            <a:blip r:embed="rId4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67813" y="1493598"/>
              <a:ext cx="644970" cy="644970"/>
            </a:xfrm>
            <a:prstGeom prst="rect">
              <a:avLst/>
            </a:prstGeom>
          </p:spPr>
        </p:pic>
        <p:pic>
          <p:nvPicPr>
            <p:cNvPr id="2083" name="Imatge 2082" descr="Catalan universities with specific training in the video game industry.">
              <a:extLst>
                <a:ext uri="{FF2B5EF4-FFF2-40B4-BE49-F238E27FC236}">
                  <a16:creationId xmlns:a16="http://schemas.microsoft.com/office/drawing/2014/main" id="{5EE1F618-778B-2BED-DA63-E0EFCC441374}"/>
                </a:ext>
              </a:extLst>
            </p:cNvPr>
            <p:cNvPicPr>
              <a:picLocks noChangeAspect="1"/>
            </p:cNvPicPr>
            <p:nvPr/>
          </p:nvPicPr>
          <p:blipFill>
            <a:blip r:embed="rId46" cstate="screen">
              <a:extLst>
                <a:ext uri="{28A0092B-C50C-407E-A947-70E740481C1C}">
                  <a14:useLocalDpi xmlns:a14="http://schemas.microsoft.com/office/drawing/2010/main"/>
                </a:ext>
              </a:extLst>
            </a:blip>
            <a:stretch>
              <a:fillRect/>
            </a:stretch>
          </p:blipFill>
          <p:spPr>
            <a:xfrm>
              <a:off x="7929516" y="1566257"/>
              <a:ext cx="418410" cy="418410"/>
            </a:xfrm>
            <a:prstGeom prst="rect">
              <a:avLst/>
            </a:prstGeom>
          </p:spPr>
        </p:pic>
        <p:pic>
          <p:nvPicPr>
            <p:cNvPr id="2084" name="Picture 2" descr="Catalan universities with specific training in the video game industry.">
              <a:extLst>
                <a:ext uri="{FF2B5EF4-FFF2-40B4-BE49-F238E27FC236}">
                  <a16:creationId xmlns:a16="http://schemas.microsoft.com/office/drawing/2014/main" id="{A3BF3361-AFDD-B28D-BA46-3167EB0E4EEF}"/>
                </a:ext>
              </a:extLst>
            </p:cNvPr>
            <p:cNvPicPr>
              <a:picLocks noChangeAspect="1" noChangeArrowheads="1"/>
            </p:cNvPicPr>
            <p:nvPr/>
          </p:nvPicPr>
          <p:blipFill rotWithShape="1">
            <a:blip r:embed="rId47" cstate="screen">
              <a:extLst>
                <a:ext uri="{28A0092B-C50C-407E-A947-70E740481C1C}">
                  <a14:useLocalDpi xmlns:a14="http://schemas.microsoft.com/office/drawing/2010/main"/>
                </a:ext>
              </a:extLst>
            </a:blip>
            <a:srcRect/>
            <a:stretch/>
          </p:blipFill>
          <p:spPr bwMode="auto">
            <a:xfrm>
              <a:off x="7077779" y="1619113"/>
              <a:ext cx="448602" cy="308988"/>
            </a:xfrm>
            <a:prstGeom prst="rect">
              <a:avLst/>
            </a:prstGeom>
            <a:noFill/>
            <a:extLst>
              <a:ext uri="{909E8E84-426E-40DD-AFC4-6F175D3DCCD1}">
                <a14:hiddenFill xmlns:a14="http://schemas.microsoft.com/office/drawing/2010/main">
                  <a:solidFill>
                    <a:srgbClr val="FFFFFF"/>
                  </a:solidFill>
                </a14:hiddenFill>
              </a:ext>
            </a:extLst>
          </p:spPr>
        </p:pic>
        <p:pic>
          <p:nvPicPr>
            <p:cNvPr id="2085" name="Imatge 2084" descr="Catalan universities with specific training in the video game industry.">
              <a:extLst>
                <a:ext uri="{FF2B5EF4-FFF2-40B4-BE49-F238E27FC236}">
                  <a16:creationId xmlns:a16="http://schemas.microsoft.com/office/drawing/2014/main" id="{ED1FE586-DB19-407E-2259-44DBE8D1AC05}"/>
                </a:ext>
              </a:extLst>
            </p:cNvPr>
            <p:cNvPicPr>
              <a:picLocks noChangeAspect="1"/>
            </p:cNvPicPr>
            <p:nvPr/>
          </p:nvPicPr>
          <p:blipFill>
            <a:blip r:embed="rId48" cstate="screen">
              <a:extLst>
                <a:ext uri="{28A0092B-C50C-407E-A947-70E740481C1C}">
                  <a14:useLocalDpi xmlns:a14="http://schemas.microsoft.com/office/drawing/2010/main"/>
                </a:ext>
              </a:extLst>
            </a:blip>
            <a:stretch>
              <a:fillRect/>
            </a:stretch>
          </p:blipFill>
          <p:spPr>
            <a:xfrm>
              <a:off x="8609614" y="1546270"/>
              <a:ext cx="1153932" cy="431919"/>
            </a:xfrm>
            <a:prstGeom prst="rect">
              <a:avLst/>
            </a:prstGeom>
          </p:spPr>
        </p:pic>
        <p:pic>
          <p:nvPicPr>
            <p:cNvPr id="2087" name="Picture 22" descr="Catalan universities with specific training in the video game industry.">
              <a:extLst>
                <a:ext uri="{FF2B5EF4-FFF2-40B4-BE49-F238E27FC236}">
                  <a16:creationId xmlns:a16="http://schemas.microsoft.com/office/drawing/2014/main" id="{277C11FE-1660-0B76-B57D-3D8081B87B6D}"/>
                </a:ext>
                <a:ext uri="{C183D7F6-B498-43B3-948B-1728B52AA6E4}">
                  <adec:decorative xmlns:adec="http://schemas.microsoft.com/office/drawing/2017/decorative" xmlns="" val="1"/>
                </a:ext>
              </a:extLst>
            </p:cNvPr>
            <p:cNvPicPr>
              <a:picLocks noChangeAspect="1" noChangeArrowheads="1"/>
            </p:cNvPicPr>
            <p:nvPr/>
          </p:nvPicPr>
          <p:blipFill>
            <a:blip r:embed="rId49" cstate="screen">
              <a:extLst>
                <a:ext uri="{28A0092B-C50C-407E-A947-70E740481C1C}">
                  <a14:useLocalDpi xmlns:a14="http://schemas.microsoft.com/office/drawing/2010/main"/>
                </a:ext>
              </a:extLst>
            </a:blip>
            <a:srcRect/>
            <a:stretch>
              <a:fillRect/>
            </a:stretch>
          </p:blipFill>
          <p:spPr bwMode="auto">
            <a:xfrm>
              <a:off x="10767977" y="1617357"/>
              <a:ext cx="659931" cy="244546"/>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24" descr="Catalan universities with specific training in the video game industry.">
              <a:extLst>
                <a:ext uri="{FF2B5EF4-FFF2-40B4-BE49-F238E27FC236}">
                  <a16:creationId xmlns:a16="http://schemas.microsoft.com/office/drawing/2014/main" id="{6B8E7AEE-657C-1B9F-77C7-9A99B5FECA4F}"/>
                </a:ext>
                <a:ext uri="{C183D7F6-B498-43B3-948B-1728B52AA6E4}">
                  <adec:decorative xmlns:adec="http://schemas.microsoft.com/office/drawing/2017/decorative" xmlns="" val="1"/>
                </a:ext>
              </a:extLst>
            </p:cNvPr>
            <p:cNvPicPr>
              <a:picLocks noChangeAspect="1" noChangeArrowheads="1"/>
            </p:cNvPicPr>
            <p:nvPr/>
          </p:nvPicPr>
          <p:blipFill>
            <a:blip r:embed="rId50" cstate="screen">
              <a:extLst>
                <a:ext uri="{28A0092B-C50C-407E-A947-70E740481C1C}">
                  <a14:useLocalDpi xmlns:a14="http://schemas.microsoft.com/office/drawing/2010/main"/>
                </a:ext>
              </a:extLst>
            </a:blip>
            <a:srcRect/>
            <a:stretch>
              <a:fillRect/>
            </a:stretch>
          </p:blipFill>
          <p:spPr bwMode="auto">
            <a:xfrm>
              <a:off x="9870964" y="1591613"/>
              <a:ext cx="533057" cy="305633"/>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43" name="Conector recto 109">
            <a:extLst>
              <a:ext uri="{FF2B5EF4-FFF2-40B4-BE49-F238E27FC236}">
                <a16:creationId xmlns:a16="http://schemas.microsoft.com/office/drawing/2014/main" id="{208C6A9A-7D5C-FC9C-059A-2E1815DDEB3D}"/>
              </a:ext>
              <a:ext uri="{C183D7F6-B498-43B3-948B-1728B52AA6E4}">
                <adec:decorative xmlns:adec="http://schemas.microsoft.com/office/drawing/2017/decorative" xmlns="" val="1"/>
              </a:ext>
            </a:extLst>
          </p:cNvPr>
          <p:cNvCxnSpPr/>
          <p:nvPr/>
        </p:nvCxnSpPr>
        <p:spPr>
          <a:xfrm>
            <a:off x="6231326" y="1881997"/>
            <a:ext cx="5220000" cy="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sp>
        <p:nvSpPr>
          <p:cNvPr id="40" name="Marcador de texto 14">
            <a:extLst>
              <a:ext uri="{FF2B5EF4-FFF2-40B4-BE49-F238E27FC236}">
                <a16:creationId xmlns:a16="http://schemas.microsoft.com/office/drawing/2014/main" id="{4EDEEE45-FEE3-9F58-CE46-D67CED5609F4}"/>
              </a:ext>
            </a:extLst>
          </p:cNvPr>
          <p:cNvSpPr txBox="1">
            <a:spLocks/>
          </p:cNvSpPr>
          <p:nvPr/>
        </p:nvSpPr>
        <p:spPr>
          <a:xfrm>
            <a:off x="6222519" y="1989706"/>
            <a:ext cx="5300602" cy="153888"/>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Tx/>
              <a:buNone/>
              <a:defRPr sz="1400" b="0" i="0" kern="1200">
                <a:solidFill>
                  <a:schemeClr val="bg1"/>
                </a:solidFill>
                <a:latin typeface="HelveticaNeueLT Std" panose="020B0604020202020204" pitchFamily="34" charset="77"/>
                <a:ea typeface="+mn-ea"/>
                <a:cs typeface="+mn-cs"/>
              </a:defRPr>
            </a:lvl1pPr>
            <a:lvl2pPr marL="0" indent="0" algn="l" defTabSz="914400" rtl="0" eaLnBrk="1" latinLnBrk="0" hangingPunct="1">
              <a:lnSpc>
                <a:spcPct val="90000"/>
              </a:lnSpc>
              <a:spcBef>
                <a:spcPts val="500"/>
              </a:spcBef>
              <a:buFontTx/>
              <a:buNone/>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200"/>
              </a:lnSpc>
              <a:spcBef>
                <a:spcPts val="0"/>
              </a:spcBef>
            </a:pPr>
            <a:r>
              <a:rPr lang="en-US" sz="1200">
                <a:solidFill>
                  <a:schemeClr val="bg2">
                    <a:lumMod val="25000"/>
                  </a:schemeClr>
                </a:solidFill>
              </a:rPr>
              <a:t>Catalan universities with training related to video games </a:t>
            </a:r>
          </a:p>
        </p:txBody>
      </p:sp>
      <p:cxnSp>
        <p:nvCxnSpPr>
          <p:cNvPr id="44" name="Conector recto 109">
            <a:extLst>
              <a:ext uri="{FF2B5EF4-FFF2-40B4-BE49-F238E27FC236}">
                <a16:creationId xmlns:a16="http://schemas.microsoft.com/office/drawing/2014/main" id="{95FCA815-944A-295C-00F6-5FBA22E12930}"/>
              </a:ext>
              <a:ext uri="{C183D7F6-B498-43B3-948B-1728B52AA6E4}">
                <adec:decorative xmlns:adec="http://schemas.microsoft.com/office/drawing/2017/decorative" xmlns="" val="1"/>
              </a:ext>
            </a:extLst>
          </p:cNvPr>
          <p:cNvCxnSpPr/>
          <p:nvPr/>
        </p:nvCxnSpPr>
        <p:spPr>
          <a:xfrm>
            <a:off x="6222821" y="2228414"/>
            <a:ext cx="5220000" cy="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grpSp>
        <p:nvGrpSpPr>
          <p:cNvPr id="134" name="Agrupa 133" descr="Catalan universities with training related to video games.">
            <a:extLst>
              <a:ext uri="{FF2B5EF4-FFF2-40B4-BE49-F238E27FC236}">
                <a16:creationId xmlns:a16="http://schemas.microsoft.com/office/drawing/2014/main" id="{1B63236D-DC22-3DA9-1399-B57FBBFD37C9}"/>
              </a:ext>
            </a:extLst>
          </p:cNvPr>
          <p:cNvGrpSpPr/>
          <p:nvPr/>
        </p:nvGrpSpPr>
        <p:grpSpPr>
          <a:xfrm>
            <a:off x="6225668" y="2194813"/>
            <a:ext cx="4926444" cy="513952"/>
            <a:chOff x="6225668" y="2423413"/>
            <a:chExt cx="4926444" cy="513952"/>
          </a:xfrm>
        </p:grpSpPr>
        <p:pic>
          <p:nvPicPr>
            <p:cNvPr id="168" name="Imatge 167">
              <a:extLst>
                <a:ext uri="{FF2B5EF4-FFF2-40B4-BE49-F238E27FC236}">
                  <a16:creationId xmlns:a16="http://schemas.microsoft.com/office/drawing/2014/main" id="{CBADDB82-03F1-EB2F-97B5-9E4B61C479AF}"/>
                </a:ext>
              </a:extLst>
            </p:cNvPr>
            <p:cNvPicPr>
              <a:picLocks noChangeAspect="1"/>
            </p:cNvPicPr>
            <p:nvPr/>
          </p:nvPicPr>
          <p:blipFill>
            <a:blip r:embed="rId51" cstate="screen">
              <a:extLst>
                <a:ext uri="{28A0092B-C50C-407E-A947-70E740481C1C}">
                  <a14:useLocalDpi xmlns:a14="http://schemas.microsoft.com/office/drawing/2010/main"/>
                </a:ext>
              </a:extLst>
            </a:blip>
            <a:stretch>
              <a:fillRect/>
            </a:stretch>
          </p:blipFill>
          <p:spPr>
            <a:xfrm>
              <a:off x="10847476" y="2540070"/>
              <a:ext cx="304636" cy="216396"/>
            </a:xfrm>
            <a:prstGeom prst="rect">
              <a:avLst/>
            </a:prstGeom>
          </p:spPr>
        </p:pic>
        <p:pic>
          <p:nvPicPr>
            <p:cNvPr id="23" name="Picture 12">
              <a:extLst>
                <a:ext uri="{FF2B5EF4-FFF2-40B4-BE49-F238E27FC236}">
                  <a16:creationId xmlns:a16="http://schemas.microsoft.com/office/drawing/2014/main" id="{AD798BA7-3C9D-73E6-3CAB-47A92F98315A}"/>
                </a:ext>
                <a:ext uri="{C183D7F6-B498-43B3-948B-1728B52AA6E4}">
                  <adec:decorative xmlns:adec="http://schemas.microsoft.com/office/drawing/2017/decorative" xmlns="" val="1"/>
                </a:ext>
              </a:extLst>
            </p:cNvPr>
            <p:cNvPicPr>
              <a:picLocks noChangeAspect="1" noChangeArrowheads="1"/>
            </p:cNvPicPr>
            <p:nvPr/>
          </p:nvPicPr>
          <p:blipFill>
            <a:blip r:embed="rId52" cstate="screen">
              <a:extLst>
                <a:ext uri="{28A0092B-C50C-407E-A947-70E740481C1C}">
                  <a14:useLocalDpi xmlns:a14="http://schemas.microsoft.com/office/drawing/2010/main"/>
                </a:ext>
              </a:extLst>
            </a:blip>
            <a:srcRect/>
            <a:stretch>
              <a:fillRect/>
            </a:stretch>
          </p:blipFill>
          <p:spPr bwMode="auto">
            <a:xfrm>
              <a:off x="7030109" y="2525142"/>
              <a:ext cx="587258" cy="30763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a:extLst>
                <a:ext uri="{FF2B5EF4-FFF2-40B4-BE49-F238E27FC236}">
                  <a16:creationId xmlns:a16="http://schemas.microsoft.com/office/drawing/2014/main" id="{F1D1D558-45CF-8612-3ED7-058057D78A34}"/>
                </a:ext>
                <a:ext uri="{C183D7F6-B498-43B3-948B-1728B52AA6E4}">
                  <adec:decorative xmlns:adec="http://schemas.microsoft.com/office/drawing/2017/decorative" xmlns="" val="1"/>
                </a:ext>
              </a:extLst>
            </p:cNvPr>
            <p:cNvPicPr>
              <a:picLocks noChangeAspect="1" noChangeArrowheads="1"/>
            </p:cNvPicPr>
            <p:nvPr/>
          </p:nvPicPr>
          <p:blipFill>
            <a:blip r:embed="rId53" cstate="screen">
              <a:extLst>
                <a:ext uri="{28A0092B-C50C-407E-A947-70E740481C1C}">
                  <a14:useLocalDpi xmlns:a14="http://schemas.microsoft.com/office/drawing/2010/main"/>
                </a:ext>
              </a:extLst>
            </a:blip>
            <a:srcRect/>
            <a:stretch>
              <a:fillRect/>
            </a:stretch>
          </p:blipFill>
          <p:spPr bwMode="auto">
            <a:xfrm>
              <a:off x="6225668" y="2541151"/>
              <a:ext cx="605015" cy="2120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2D83788E-E06E-157E-4323-1CC0E2B3F299}"/>
                </a:ext>
                <a:ext uri="{C183D7F6-B498-43B3-948B-1728B52AA6E4}">
                  <adec:decorative xmlns:adec="http://schemas.microsoft.com/office/drawing/2017/decorative" xmlns="" val="1"/>
                </a:ext>
              </a:extLst>
            </p:cNvPr>
            <p:cNvPicPr>
              <a:picLocks noChangeAspect="1" noChangeArrowheads="1"/>
            </p:cNvPicPr>
            <p:nvPr/>
          </p:nvPicPr>
          <p:blipFill rotWithShape="1">
            <a:blip r:embed="rId54" cstate="screen">
              <a:extLst>
                <a:ext uri="{28A0092B-C50C-407E-A947-70E740481C1C}">
                  <a14:useLocalDpi xmlns:a14="http://schemas.microsoft.com/office/drawing/2010/main"/>
                </a:ext>
              </a:extLst>
            </a:blip>
            <a:srcRect/>
            <a:stretch/>
          </p:blipFill>
          <p:spPr bwMode="auto">
            <a:xfrm>
              <a:off x="8716722" y="2504329"/>
              <a:ext cx="870772" cy="32008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090D5419-2C75-F752-6601-4A3E16D230A9}"/>
                </a:ext>
                <a:ext uri="{C183D7F6-B498-43B3-948B-1728B52AA6E4}">
                  <adec:decorative xmlns:adec="http://schemas.microsoft.com/office/drawing/2017/decorative" xmlns="" val="1"/>
                </a:ext>
              </a:extLst>
            </p:cNvPr>
            <p:cNvPicPr>
              <a:picLocks noChangeAspect="1" noChangeArrowheads="1"/>
            </p:cNvPicPr>
            <p:nvPr/>
          </p:nvPicPr>
          <p:blipFill>
            <a:blip r:embed="rId55" cstate="screen">
              <a:extLst>
                <a:ext uri="{28A0092B-C50C-407E-A947-70E740481C1C}">
                  <a14:useLocalDpi xmlns:a14="http://schemas.microsoft.com/office/drawing/2010/main"/>
                </a:ext>
              </a:extLst>
            </a:blip>
            <a:srcRect/>
            <a:stretch>
              <a:fillRect/>
            </a:stretch>
          </p:blipFill>
          <p:spPr bwMode="auto">
            <a:xfrm>
              <a:off x="9988758" y="2520304"/>
              <a:ext cx="342789" cy="41706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UAB launches a logo in green representing the campus - Cerdanyola.info">
              <a:extLst>
                <a:ext uri="{FF2B5EF4-FFF2-40B4-BE49-F238E27FC236}">
                  <a16:creationId xmlns:a16="http://schemas.microsoft.com/office/drawing/2014/main" id="{BD4FAA28-3B2B-D8F2-9DBE-4DF4D0266216}"/>
                </a:ext>
              </a:extLst>
            </p:cNvPr>
            <p:cNvPicPr>
              <a:picLocks noChangeAspect="1" noChangeArrowheads="1"/>
            </p:cNvPicPr>
            <p:nvPr/>
          </p:nvPicPr>
          <p:blipFill>
            <a:blip r:embed="rId5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738947" y="2423413"/>
              <a:ext cx="754671" cy="50219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46" name="Conector recto 109">
            <a:extLst>
              <a:ext uri="{FF2B5EF4-FFF2-40B4-BE49-F238E27FC236}">
                <a16:creationId xmlns:a16="http://schemas.microsoft.com/office/drawing/2014/main" id="{7078369D-BFA7-99B1-1F8C-6637C946F820}"/>
              </a:ext>
              <a:ext uri="{C183D7F6-B498-43B3-948B-1728B52AA6E4}">
                <adec:decorative xmlns:adec="http://schemas.microsoft.com/office/drawing/2017/decorative" xmlns="" val="1"/>
              </a:ext>
            </a:extLst>
          </p:cNvPr>
          <p:cNvCxnSpPr/>
          <p:nvPr/>
        </p:nvCxnSpPr>
        <p:spPr>
          <a:xfrm>
            <a:off x="6226139" y="2776395"/>
            <a:ext cx="5220000" cy="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sp>
        <p:nvSpPr>
          <p:cNvPr id="47" name="Marcador de texto 14">
            <a:extLst>
              <a:ext uri="{FF2B5EF4-FFF2-40B4-BE49-F238E27FC236}">
                <a16:creationId xmlns:a16="http://schemas.microsoft.com/office/drawing/2014/main" id="{0EEFDB25-6B5A-BF13-21F8-8E8F5514F9A7}"/>
              </a:ext>
            </a:extLst>
          </p:cNvPr>
          <p:cNvSpPr txBox="1">
            <a:spLocks/>
          </p:cNvSpPr>
          <p:nvPr/>
        </p:nvSpPr>
        <p:spPr>
          <a:xfrm>
            <a:off x="6215253" y="2879562"/>
            <a:ext cx="5018138" cy="166199"/>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Tx/>
              <a:buNone/>
              <a:defRPr sz="1400" b="0" i="0" kern="1200">
                <a:solidFill>
                  <a:schemeClr val="bg1"/>
                </a:solidFill>
                <a:latin typeface="HelveticaNeueLT Std" panose="020B0604020202020204" pitchFamily="34" charset="77"/>
                <a:ea typeface="+mn-ea"/>
                <a:cs typeface="+mn-cs"/>
              </a:defRPr>
            </a:lvl1pPr>
            <a:lvl2pPr marL="0" indent="0" algn="l" defTabSz="914400" rtl="0" eaLnBrk="1" latinLnBrk="0" hangingPunct="1">
              <a:lnSpc>
                <a:spcPct val="90000"/>
              </a:lnSpc>
              <a:spcBef>
                <a:spcPts val="500"/>
              </a:spcBef>
              <a:buFontTx/>
              <a:buNone/>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solidFill>
                  <a:schemeClr val="bg2">
                    <a:lumMod val="25000"/>
                  </a:schemeClr>
                </a:solidFill>
              </a:rPr>
              <a:t>Centers with training related to video games</a:t>
            </a:r>
          </a:p>
        </p:txBody>
      </p:sp>
      <p:cxnSp>
        <p:nvCxnSpPr>
          <p:cNvPr id="50" name="Conector recto 109">
            <a:extLst>
              <a:ext uri="{FF2B5EF4-FFF2-40B4-BE49-F238E27FC236}">
                <a16:creationId xmlns:a16="http://schemas.microsoft.com/office/drawing/2014/main" id="{51F6F9DE-B6BC-CF4E-600D-52B941FB3C6A}"/>
              </a:ext>
              <a:ext uri="{C183D7F6-B498-43B3-948B-1728B52AA6E4}">
                <adec:decorative xmlns:adec="http://schemas.microsoft.com/office/drawing/2017/decorative" xmlns="" val="1"/>
              </a:ext>
            </a:extLst>
          </p:cNvPr>
          <p:cNvCxnSpPr/>
          <p:nvPr/>
        </p:nvCxnSpPr>
        <p:spPr>
          <a:xfrm>
            <a:off x="6223520" y="3127377"/>
            <a:ext cx="5220000" cy="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grpSp>
        <p:nvGrpSpPr>
          <p:cNvPr id="136" name="Agrupa 135" descr="Centers with training related to video games.">
            <a:extLst>
              <a:ext uri="{FF2B5EF4-FFF2-40B4-BE49-F238E27FC236}">
                <a16:creationId xmlns:a16="http://schemas.microsoft.com/office/drawing/2014/main" id="{08C214E6-9A9F-FCE0-6523-C51D01A802EB}"/>
              </a:ext>
            </a:extLst>
          </p:cNvPr>
          <p:cNvGrpSpPr/>
          <p:nvPr/>
        </p:nvGrpSpPr>
        <p:grpSpPr>
          <a:xfrm>
            <a:off x="6221351" y="3169761"/>
            <a:ext cx="2100580" cy="348518"/>
            <a:chOff x="6221351" y="3398361"/>
            <a:chExt cx="2100580" cy="348518"/>
          </a:xfrm>
        </p:grpSpPr>
        <p:pic>
          <p:nvPicPr>
            <p:cNvPr id="2073" name="Imatge 2072">
              <a:extLst>
                <a:ext uri="{FF2B5EF4-FFF2-40B4-BE49-F238E27FC236}">
                  <a16:creationId xmlns:a16="http://schemas.microsoft.com/office/drawing/2014/main" id="{049E0CAD-8536-7795-424A-D97F5CF6A5B0}"/>
                </a:ext>
              </a:extLst>
            </p:cNvPr>
            <p:cNvPicPr>
              <a:picLocks noChangeAspect="1"/>
            </p:cNvPicPr>
            <p:nvPr/>
          </p:nvPicPr>
          <p:blipFill>
            <a:blip r:embed="rId57" cstate="screen">
              <a:extLst>
                <a:ext uri="{28A0092B-C50C-407E-A947-70E740481C1C}">
                  <a14:useLocalDpi xmlns:a14="http://schemas.microsoft.com/office/drawing/2010/main"/>
                </a:ext>
              </a:extLst>
            </a:blip>
            <a:stretch>
              <a:fillRect/>
            </a:stretch>
          </p:blipFill>
          <p:spPr>
            <a:xfrm>
              <a:off x="7114400" y="3443289"/>
              <a:ext cx="558945" cy="249495"/>
            </a:xfrm>
            <a:prstGeom prst="rect">
              <a:avLst/>
            </a:prstGeom>
          </p:spPr>
        </p:pic>
        <p:pic>
          <p:nvPicPr>
            <p:cNvPr id="2078" name="Imatge 2077">
              <a:extLst>
                <a:ext uri="{FF2B5EF4-FFF2-40B4-BE49-F238E27FC236}">
                  <a16:creationId xmlns:a16="http://schemas.microsoft.com/office/drawing/2014/main" id="{C8EE8734-E082-D9FE-2E9D-D9E1CA822BC5}"/>
                </a:ext>
              </a:extLst>
            </p:cNvPr>
            <p:cNvPicPr>
              <a:picLocks noChangeAspect="1"/>
            </p:cNvPicPr>
            <p:nvPr/>
          </p:nvPicPr>
          <p:blipFill>
            <a:blip r:embed="rId58" cstate="screen">
              <a:extLst>
                <a:ext uri="{28A0092B-C50C-407E-A947-70E740481C1C}">
                  <a14:useLocalDpi xmlns:a14="http://schemas.microsoft.com/office/drawing/2010/main"/>
                </a:ext>
              </a:extLst>
            </a:blip>
            <a:stretch>
              <a:fillRect/>
            </a:stretch>
          </p:blipFill>
          <p:spPr>
            <a:xfrm>
              <a:off x="7998555" y="3438396"/>
              <a:ext cx="323376" cy="308483"/>
            </a:xfrm>
            <a:prstGeom prst="rect">
              <a:avLst/>
            </a:prstGeom>
          </p:spPr>
        </p:pic>
        <p:pic>
          <p:nvPicPr>
            <p:cNvPr id="1030" name="Picture 6" descr="Collaboration with the French audiovisual arts school L’IDEM - ECCIT · Catalan Film and Television School">
              <a:extLst>
                <a:ext uri="{FF2B5EF4-FFF2-40B4-BE49-F238E27FC236}">
                  <a16:creationId xmlns:a16="http://schemas.microsoft.com/office/drawing/2014/main" id="{27CBBFD8-6909-043E-E295-FF90E9C86F77}"/>
                </a:ext>
              </a:extLst>
            </p:cNvPr>
            <p:cNvPicPr>
              <a:picLocks noChangeAspect="1" noChangeArrowheads="1"/>
            </p:cNvPicPr>
            <p:nvPr/>
          </p:nvPicPr>
          <p:blipFill>
            <a:blip r:embed="rId5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221351" y="3398361"/>
              <a:ext cx="491432" cy="256813"/>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1" name="Conector recto 109">
            <a:extLst>
              <a:ext uri="{FF2B5EF4-FFF2-40B4-BE49-F238E27FC236}">
                <a16:creationId xmlns:a16="http://schemas.microsoft.com/office/drawing/2014/main" id="{6121FE83-5ACF-032E-9705-09BF53BDF7B4}"/>
              </a:ext>
              <a:ext uri="{C183D7F6-B498-43B3-948B-1728B52AA6E4}">
                <adec:decorative xmlns:adec="http://schemas.microsoft.com/office/drawing/2017/decorative" xmlns="" val="1"/>
              </a:ext>
            </a:extLst>
          </p:cNvPr>
          <p:cNvCxnSpPr/>
          <p:nvPr/>
        </p:nvCxnSpPr>
        <p:spPr>
          <a:xfrm>
            <a:off x="6220581" y="3661186"/>
            <a:ext cx="5220000" cy="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sp>
        <p:nvSpPr>
          <p:cNvPr id="33" name="Marcador de texto 14">
            <a:extLst>
              <a:ext uri="{FF2B5EF4-FFF2-40B4-BE49-F238E27FC236}">
                <a16:creationId xmlns:a16="http://schemas.microsoft.com/office/drawing/2014/main" id="{539ABBF9-90DE-A33A-E523-BDCB12B91CD2}"/>
              </a:ext>
            </a:extLst>
          </p:cNvPr>
          <p:cNvSpPr txBox="1">
            <a:spLocks/>
          </p:cNvSpPr>
          <p:nvPr/>
        </p:nvSpPr>
        <p:spPr>
          <a:xfrm>
            <a:off x="6222660" y="3758735"/>
            <a:ext cx="5300602" cy="153888"/>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Tx/>
              <a:buNone/>
              <a:defRPr sz="1400" b="0" i="0" kern="1200">
                <a:solidFill>
                  <a:schemeClr val="bg1"/>
                </a:solidFill>
                <a:latin typeface="HelveticaNeueLT Std" panose="020B0604020202020204" pitchFamily="34" charset="77"/>
                <a:ea typeface="+mn-ea"/>
                <a:cs typeface="+mn-cs"/>
              </a:defRPr>
            </a:lvl1pPr>
            <a:lvl2pPr marL="0" indent="0" algn="l" defTabSz="914400" rtl="0" eaLnBrk="1" latinLnBrk="0" hangingPunct="1">
              <a:lnSpc>
                <a:spcPct val="90000"/>
              </a:lnSpc>
              <a:spcBef>
                <a:spcPts val="500"/>
              </a:spcBef>
              <a:buFontTx/>
              <a:buNone/>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200"/>
              </a:lnSpc>
              <a:spcBef>
                <a:spcPts val="0"/>
              </a:spcBef>
            </a:pPr>
            <a:r>
              <a:rPr lang="en-US" sz="1200">
                <a:solidFill>
                  <a:schemeClr val="bg2">
                    <a:lumMod val="25000"/>
                  </a:schemeClr>
                </a:solidFill>
              </a:rPr>
              <a:t>ICT coding bootcamps in Catalonia</a:t>
            </a:r>
          </a:p>
        </p:txBody>
      </p:sp>
      <p:cxnSp>
        <p:nvCxnSpPr>
          <p:cNvPr id="34" name="Conector recto 109">
            <a:extLst>
              <a:ext uri="{FF2B5EF4-FFF2-40B4-BE49-F238E27FC236}">
                <a16:creationId xmlns:a16="http://schemas.microsoft.com/office/drawing/2014/main" id="{E52245D9-A9C5-B6C7-B56C-BCAE9CC60B37}"/>
              </a:ext>
              <a:ext uri="{C183D7F6-B498-43B3-948B-1728B52AA6E4}">
                <adec:decorative xmlns:adec="http://schemas.microsoft.com/office/drawing/2017/decorative" xmlns="" val="1"/>
              </a:ext>
            </a:extLst>
          </p:cNvPr>
          <p:cNvCxnSpPr/>
          <p:nvPr/>
        </p:nvCxnSpPr>
        <p:spPr>
          <a:xfrm>
            <a:off x="6222962" y="3997443"/>
            <a:ext cx="5220000" cy="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grpSp>
        <p:nvGrpSpPr>
          <p:cNvPr id="138" name="Agrupa 137" descr="ICT coding bootcamps operating in Catalonia.">
            <a:extLst>
              <a:ext uri="{FF2B5EF4-FFF2-40B4-BE49-F238E27FC236}">
                <a16:creationId xmlns:a16="http://schemas.microsoft.com/office/drawing/2014/main" id="{5EC6D778-6248-1C4A-23B8-BC4730182516}"/>
              </a:ext>
            </a:extLst>
          </p:cNvPr>
          <p:cNvGrpSpPr/>
          <p:nvPr/>
        </p:nvGrpSpPr>
        <p:grpSpPr>
          <a:xfrm>
            <a:off x="6123926" y="3972083"/>
            <a:ext cx="5325294" cy="2029634"/>
            <a:chOff x="6123926" y="4200683"/>
            <a:chExt cx="5325294" cy="2029634"/>
          </a:xfrm>
        </p:grpSpPr>
        <p:pic>
          <p:nvPicPr>
            <p:cNvPr id="57" name="Picture 2" descr="Akademy.ai">
              <a:extLst>
                <a:ext uri="{FF2B5EF4-FFF2-40B4-BE49-F238E27FC236}">
                  <a16:creationId xmlns:a16="http://schemas.microsoft.com/office/drawing/2014/main" id="{AE4355F4-1314-A130-D0CB-FFE2A8AB8233}"/>
                </a:ext>
              </a:extLst>
            </p:cNvPr>
            <p:cNvPicPr>
              <a:picLocks noChangeAspect="1" noChangeArrowheads="1"/>
            </p:cNvPicPr>
            <p:nvPr/>
          </p:nvPicPr>
          <p:blipFill>
            <a:blip r:embed="rId6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23926" y="5200979"/>
              <a:ext cx="1029338" cy="1029338"/>
            </a:xfrm>
            <a:prstGeom prst="rect">
              <a:avLst/>
            </a:prstGeom>
            <a:noFill/>
            <a:extLst>
              <a:ext uri="{909E8E84-426E-40DD-AFC4-6F175D3DCCD1}">
                <a14:hiddenFill xmlns:a14="http://schemas.microsoft.com/office/drawing/2010/main">
                  <a:solidFill>
                    <a:srgbClr val="FFFFFF"/>
                  </a:solidFill>
                </a14:hiddenFill>
              </a:ext>
            </a:extLst>
          </p:spPr>
        </p:pic>
        <p:pic>
          <p:nvPicPr>
            <p:cNvPr id="189" name="Imatge 188">
              <a:extLst>
                <a:ext uri="{FF2B5EF4-FFF2-40B4-BE49-F238E27FC236}">
                  <a16:creationId xmlns:a16="http://schemas.microsoft.com/office/drawing/2014/main" id="{07F7A6DF-1AB7-2AC6-5BB3-CC19DEC13CF3}"/>
                </a:ext>
              </a:extLst>
            </p:cNvPr>
            <p:cNvPicPr>
              <a:picLocks noChangeAspect="1"/>
            </p:cNvPicPr>
            <p:nvPr/>
          </p:nvPicPr>
          <p:blipFill>
            <a:blip r:embed="rId61" cstate="screen">
              <a:extLst>
                <a:ext uri="{28A0092B-C50C-407E-A947-70E740481C1C}">
                  <a14:useLocalDpi xmlns:a14="http://schemas.microsoft.com/office/drawing/2010/main"/>
                </a:ext>
              </a:extLst>
            </a:blip>
            <a:stretch>
              <a:fillRect/>
            </a:stretch>
          </p:blipFill>
          <p:spPr>
            <a:xfrm>
              <a:off x="10611330" y="4296481"/>
              <a:ext cx="525644" cy="305178"/>
            </a:xfrm>
            <a:prstGeom prst="rect">
              <a:avLst/>
            </a:prstGeom>
          </p:spPr>
        </p:pic>
        <p:pic>
          <p:nvPicPr>
            <p:cNvPr id="190" name="Imatge 189">
              <a:extLst>
                <a:ext uri="{FF2B5EF4-FFF2-40B4-BE49-F238E27FC236}">
                  <a16:creationId xmlns:a16="http://schemas.microsoft.com/office/drawing/2014/main" id="{F13D48F5-CC5A-052B-A903-8B0247293935}"/>
                </a:ext>
              </a:extLst>
            </p:cNvPr>
            <p:cNvPicPr>
              <a:picLocks noChangeAspect="1"/>
            </p:cNvPicPr>
            <p:nvPr/>
          </p:nvPicPr>
          <p:blipFill>
            <a:blip r:embed="rId62" cstate="screen">
              <a:extLst>
                <a:ext uri="{28A0092B-C50C-407E-A947-70E740481C1C}">
                  <a14:useLocalDpi xmlns:a14="http://schemas.microsoft.com/office/drawing/2010/main"/>
                </a:ext>
              </a:extLst>
            </a:blip>
            <a:stretch>
              <a:fillRect/>
            </a:stretch>
          </p:blipFill>
          <p:spPr>
            <a:xfrm>
              <a:off x="8493618" y="4656548"/>
              <a:ext cx="668359" cy="113841"/>
            </a:xfrm>
            <a:prstGeom prst="rect">
              <a:avLst/>
            </a:prstGeom>
          </p:spPr>
        </p:pic>
        <p:pic>
          <p:nvPicPr>
            <p:cNvPr id="2057" name="Imatge 2056">
              <a:extLst>
                <a:ext uri="{FF2B5EF4-FFF2-40B4-BE49-F238E27FC236}">
                  <a16:creationId xmlns:a16="http://schemas.microsoft.com/office/drawing/2014/main" id="{8E5957DC-39F8-6DDF-EA46-8AC71922E171}"/>
                </a:ext>
              </a:extLst>
            </p:cNvPr>
            <p:cNvPicPr>
              <a:picLocks noChangeAspect="1"/>
            </p:cNvPicPr>
            <p:nvPr/>
          </p:nvPicPr>
          <p:blipFill>
            <a:blip r:embed="rId63" cstate="screen">
              <a:extLst>
                <a:ext uri="{28A0092B-C50C-407E-A947-70E740481C1C}">
                  <a14:useLocalDpi xmlns:a14="http://schemas.microsoft.com/office/drawing/2010/main"/>
                </a:ext>
              </a:extLst>
            </a:blip>
            <a:stretch>
              <a:fillRect/>
            </a:stretch>
          </p:blipFill>
          <p:spPr>
            <a:xfrm>
              <a:off x="10680724" y="5229406"/>
              <a:ext cx="439152" cy="350733"/>
            </a:xfrm>
            <a:prstGeom prst="rect">
              <a:avLst/>
            </a:prstGeom>
          </p:spPr>
        </p:pic>
        <p:pic>
          <p:nvPicPr>
            <p:cNvPr id="2079" name="Picture 2">
              <a:extLst>
                <a:ext uri="{FF2B5EF4-FFF2-40B4-BE49-F238E27FC236}">
                  <a16:creationId xmlns:a16="http://schemas.microsoft.com/office/drawing/2014/main" id="{0B7145E3-7230-FA5D-98C9-257DFE5EA766}"/>
                </a:ext>
                <a:ext uri="{C183D7F6-B498-43B3-948B-1728B52AA6E4}">
                  <adec:decorative xmlns:adec="http://schemas.microsoft.com/office/drawing/2017/decorative" xmlns="" val="1"/>
                </a:ext>
              </a:extLst>
            </p:cNvPr>
            <p:cNvPicPr>
              <a:picLocks noChangeAspect="1" noChangeArrowheads="1"/>
            </p:cNvPicPr>
            <p:nvPr/>
          </p:nvPicPr>
          <p:blipFill>
            <a:blip r:embed="rId64" cstate="screen">
              <a:extLst>
                <a:ext uri="{28A0092B-C50C-407E-A947-70E740481C1C}">
                  <a14:useLocalDpi xmlns:a14="http://schemas.microsoft.com/office/drawing/2010/main"/>
                </a:ext>
              </a:extLst>
            </a:blip>
            <a:srcRect/>
            <a:stretch>
              <a:fillRect/>
            </a:stretch>
          </p:blipFill>
          <p:spPr bwMode="auto">
            <a:xfrm>
              <a:off x="7343290" y="5226478"/>
              <a:ext cx="938307" cy="234577"/>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4">
              <a:extLst>
                <a:ext uri="{FF2B5EF4-FFF2-40B4-BE49-F238E27FC236}">
                  <a16:creationId xmlns:a16="http://schemas.microsoft.com/office/drawing/2014/main" id="{2DA6CC9C-03FD-F894-E4C6-A6D55455E6FA}"/>
                </a:ext>
                <a:ext uri="{C183D7F6-B498-43B3-948B-1728B52AA6E4}">
                  <adec:decorative xmlns:adec="http://schemas.microsoft.com/office/drawing/2017/decorative" xmlns="" val="1"/>
                </a:ext>
              </a:extLst>
            </p:cNvPr>
            <p:cNvPicPr>
              <a:picLocks noChangeAspect="1" noChangeArrowheads="1"/>
            </p:cNvPicPr>
            <p:nvPr/>
          </p:nvPicPr>
          <p:blipFill>
            <a:blip r:embed="rId65" cstate="screen">
              <a:extLst>
                <a:ext uri="{28A0092B-C50C-407E-A947-70E740481C1C}">
                  <a14:useLocalDpi xmlns:a14="http://schemas.microsoft.com/office/drawing/2010/main"/>
                </a:ext>
              </a:extLst>
            </a:blip>
            <a:srcRect/>
            <a:stretch>
              <a:fillRect/>
            </a:stretch>
          </p:blipFill>
          <p:spPr bwMode="auto">
            <a:xfrm>
              <a:off x="7365873" y="4601169"/>
              <a:ext cx="734979" cy="183339"/>
            </a:xfrm>
            <a:prstGeom prst="rect">
              <a:avLst/>
            </a:prstGeom>
            <a:noFill/>
            <a:extLst>
              <a:ext uri="{909E8E84-426E-40DD-AFC4-6F175D3DCCD1}">
                <a14:hiddenFill xmlns:a14="http://schemas.microsoft.com/office/drawing/2010/main">
                  <a:solidFill>
                    <a:srgbClr val="FFFFFF"/>
                  </a:solidFill>
                </a14:hiddenFill>
              </a:ext>
            </a:extLst>
          </p:spPr>
        </p:pic>
        <p:pic>
          <p:nvPicPr>
            <p:cNvPr id="36" name="Imatge 35">
              <a:extLst>
                <a:ext uri="{FF2B5EF4-FFF2-40B4-BE49-F238E27FC236}">
                  <a16:creationId xmlns:a16="http://schemas.microsoft.com/office/drawing/2014/main" id="{C672F27C-87C5-ADE5-1F04-F706B369FAD5}"/>
                </a:ext>
              </a:extLst>
            </p:cNvPr>
            <p:cNvPicPr>
              <a:picLocks noChangeAspect="1"/>
            </p:cNvPicPr>
            <p:nvPr/>
          </p:nvPicPr>
          <p:blipFill>
            <a:blip r:embed="rId66" cstate="screen">
              <a:extLst>
                <a:ext uri="{28A0092B-C50C-407E-A947-70E740481C1C}">
                  <a14:useLocalDpi xmlns:a14="http://schemas.microsoft.com/office/drawing/2010/main"/>
                </a:ext>
              </a:extLst>
            </a:blip>
            <a:stretch>
              <a:fillRect/>
            </a:stretch>
          </p:blipFill>
          <p:spPr>
            <a:xfrm>
              <a:off x="6224988" y="4306834"/>
              <a:ext cx="746700" cy="196631"/>
            </a:xfrm>
            <a:prstGeom prst="rect">
              <a:avLst/>
            </a:prstGeom>
          </p:spPr>
        </p:pic>
        <p:pic>
          <p:nvPicPr>
            <p:cNvPr id="38" name="Imatge 37">
              <a:extLst>
                <a:ext uri="{FF2B5EF4-FFF2-40B4-BE49-F238E27FC236}">
                  <a16:creationId xmlns:a16="http://schemas.microsoft.com/office/drawing/2014/main" id="{B6FBF8FB-AE79-93DC-33C9-9EB00F3C9EF1}"/>
                </a:ext>
              </a:extLst>
            </p:cNvPr>
            <p:cNvPicPr>
              <a:picLocks noChangeAspect="1"/>
            </p:cNvPicPr>
            <p:nvPr/>
          </p:nvPicPr>
          <p:blipFill>
            <a:blip r:embed="rId67" cstate="screen">
              <a:extLst>
                <a:ext uri="{28A0092B-C50C-407E-A947-70E740481C1C}">
                  <a14:useLocalDpi xmlns:a14="http://schemas.microsoft.com/office/drawing/2010/main"/>
                </a:ext>
              </a:extLst>
            </a:blip>
            <a:stretch>
              <a:fillRect/>
            </a:stretch>
          </p:blipFill>
          <p:spPr>
            <a:xfrm>
              <a:off x="7320571" y="4306636"/>
              <a:ext cx="824020" cy="172871"/>
            </a:xfrm>
            <a:prstGeom prst="rect">
              <a:avLst/>
            </a:prstGeom>
          </p:spPr>
        </p:pic>
        <p:pic>
          <p:nvPicPr>
            <p:cNvPr id="2058" name="Picture 10" descr="Barcelona Code School | Barcelona">
              <a:extLst>
                <a:ext uri="{FF2B5EF4-FFF2-40B4-BE49-F238E27FC236}">
                  <a16:creationId xmlns:a16="http://schemas.microsoft.com/office/drawing/2014/main" id="{18995BE7-B0FD-F721-A2DC-83E113750BA1}"/>
                </a:ext>
              </a:extLst>
            </p:cNvPr>
            <p:cNvPicPr>
              <a:picLocks noChangeAspect="1" noChangeArrowheads="1"/>
            </p:cNvPicPr>
            <p:nvPr/>
          </p:nvPicPr>
          <p:blipFill>
            <a:blip r:embed="rId6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493341" y="4200683"/>
              <a:ext cx="391649" cy="391649"/>
            </a:xfrm>
            <a:prstGeom prst="rect">
              <a:avLst/>
            </a:prstGeom>
            <a:noFill/>
            <a:extLst>
              <a:ext uri="{909E8E84-426E-40DD-AFC4-6F175D3DCCD1}">
                <a14:hiddenFill xmlns:a14="http://schemas.microsoft.com/office/drawing/2010/main">
                  <a:solidFill>
                    <a:srgbClr val="FFFFFF"/>
                  </a:solidFill>
                </a14:hiddenFill>
              </a:ext>
            </a:extLst>
          </p:spPr>
        </p:pic>
        <p:pic>
          <p:nvPicPr>
            <p:cNvPr id="49" name="Imatge 48">
              <a:extLst>
                <a:ext uri="{FF2B5EF4-FFF2-40B4-BE49-F238E27FC236}">
                  <a16:creationId xmlns:a16="http://schemas.microsoft.com/office/drawing/2014/main" id="{B2E93C6C-3585-1C75-E717-35980A044BC2}"/>
                </a:ext>
              </a:extLst>
            </p:cNvPr>
            <p:cNvPicPr>
              <a:picLocks noChangeAspect="1"/>
            </p:cNvPicPr>
            <p:nvPr/>
          </p:nvPicPr>
          <p:blipFill>
            <a:blip r:embed="rId69" cstate="screen">
              <a:extLst>
                <a:ext uri="{28A0092B-C50C-407E-A947-70E740481C1C}">
                  <a14:useLocalDpi xmlns:a14="http://schemas.microsoft.com/office/drawing/2010/main"/>
                </a:ext>
              </a:extLst>
            </a:blip>
            <a:stretch>
              <a:fillRect/>
            </a:stretch>
          </p:blipFill>
          <p:spPr>
            <a:xfrm>
              <a:off x="9445616" y="4288148"/>
              <a:ext cx="805267" cy="212054"/>
            </a:xfrm>
            <a:prstGeom prst="rect">
              <a:avLst/>
            </a:prstGeom>
          </p:spPr>
        </p:pic>
        <p:pic>
          <p:nvPicPr>
            <p:cNvPr id="51" name="Imatge 50">
              <a:extLst>
                <a:ext uri="{FF2B5EF4-FFF2-40B4-BE49-F238E27FC236}">
                  <a16:creationId xmlns:a16="http://schemas.microsoft.com/office/drawing/2014/main" id="{1BCC5E35-9788-7226-8515-B52E56E737A6}"/>
                </a:ext>
              </a:extLst>
            </p:cNvPr>
            <p:cNvPicPr>
              <a:picLocks noChangeAspect="1"/>
            </p:cNvPicPr>
            <p:nvPr/>
          </p:nvPicPr>
          <p:blipFill>
            <a:blip r:embed="rId70" cstate="screen">
              <a:extLst>
                <a:ext uri="{28A0092B-C50C-407E-A947-70E740481C1C}">
                  <a14:useLocalDpi xmlns:a14="http://schemas.microsoft.com/office/drawing/2010/main"/>
                </a:ext>
              </a:extLst>
            </a:blip>
            <a:stretch>
              <a:fillRect/>
            </a:stretch>
          </p:blipFill>
          <p:spPr>
            <a:xfrm>
              <a:off x="6215183" y="4614562"/>
              <a:ext cx="794155" cy="194274"/>
            </a:xfrm>
            <a:prstGeom prst="rect">
              <a:avLst/>
            </a:prstGeom>
          </p:spPr>
        </p:pic>
        <p:pic>
          <p:nvPicPr>
            <p:cNvPr id="2066" name="Picture 18" descr="▷ Nuclio Digital School: Opinions, Information and Course Catalog | Emagister">
              <a:extLst>
                <a:ext uri="{FF2B5EF4-FFF2-40B4-BE49-F238E27FC236}">
                  <a16:creationId xmlns:a16="http://schemas.microsoft.com/office/drawing/2014/main" id="{11C36C20-D26F-6743-07D8-19A514EAA6D5}"/>
                </a:ext>
              </a:extLst>
            </p:cNvPr>
            <p:cNvPicPr>
              <a:picLocks noChangeAspect="1" noChangeArrowheads="1"/>
            </p:cNvPicPr>
            <p:nvPr/>
          </p:nvPicPr>
          <p:blipFill>
            <a:blip r:embed="rId71"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9405997" y="4530768"/>
              <a:ext cx="668359" cy="444762"/>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Santander Tech Scholarships | Reskilling in Data Analytics - Ubiqum Code Academy">
              <a:extLst>
                <a:ext uri="{FF2B5EF4-FFF2-40B4-BE49-F238E27FC236}">
                  <a16:creationId xmlns:a16="http://schemas.microsoft.com/office/drawing/2014/main" id="{D088EB5C-8F90-267E-1333-5338E31B6A12}"/>
                </a:ext>
              </a:extLst>
            </p:cNvPr>
            <p:cNvPicPr>
              <a:picLocks noChangeAspect="1" noChangeArrowheads="1"/>
            </p:cNvPicPr>
            <p:nvPr/>
          </p:nvPicPr>
          <p:blipFill>
            <a:blip r:embed="rId7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603346" y="4709702"/>
              <a:ext cx="845874" cy="142528"/>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2" descr="Uxer School | Barcelona Digital Talent">
              <a:extLst>
                <a:ext uri="{FF2B5EF4-FFF2-40B4-BE49-F238E27FC236}">
                  <a16:creationId xmlns:a16="http://schemas.microsoft.com/office/drawing/2014/main" id="{538250FC-5A13-5E04-AF24-2BBB1456B8E8}"/>
                </a:ext>
              </a:extLst>
            </p:cNvPr>
            <p:cNvPicPr>
              <a:picLocks noChangeAspect="1" noChangeArrowheads="1"/>
            </p:cNvPicPr>
            <p:nvPr/>
          </p:nvPicPr>
          <p:blipFill>
            <a:blip r:embed="rId73" cstate="screen">
              <a:extLst>
                <a:ext uri="{28A0092B-C50C-407E-A947-70E740481C1C}">
                  <a14:useLocalDpi xmlns:a14="http://schemas.microsoft.com/office/drawing/2010/main"/>
                </a:ext>
              </a:extLst>
            </a:blip>
            <a:srcRect/>
            <a:stretch>
              <a:fillRect/>
            </a:stretch>
          </p:blipFill>
          <p:spPr bwMode="auto">
            <a:xfrm>
              <a:off x="6221324" y="4952244"/>
              <a:ext cx="245458" cy="245458"/>
            </a:xfrm>
            <a:prstGeom prst="rect">
              <a:avLst/>
            </a:prstGeom>
            <a:noFill/>
            <a:extLst>
              <a:ext uri="{909E8E84-426E-40DD-AFC4-6F175D3DCCD1}">
                <a14:hiddenFill xmlns:a14="http://schemas.microsoft.com/office/drawing/2010/main">
                  <a:solidFill>
                    <a:srgbClr val="FFFFFF"/>
                  </a:solidFill>
                </a14:hiddenFill>
              </a:ext>
            </a:extLst>
          </p:spPr>
        </p:pic>
        <p:pic>
          <p:nvPicPr>
            <p:cNvPr id="137" name="Imatge 136">
              <a:extLst>
                <a:ext uri="{FF2B5EF4-FFF2-40B4-BE49-F238E27FC236}">
                  <a16:creationId xmlns:a16="http://schemas.microsoft.com/office/drawing/2014/main" id="{6E0ED5D5-4B42-FB8B-C825-8F33D501A472}"/>
                </a:ext>
              </a:extLst>
            </p:cNvPr>
            <p:cNvPicPr>
              <a:picLocks noChangeAspect="1"/>
            </p:cNvPicPr>
            <p:nvPr/>
          </p:nvPicPr>
          <p:blipFill>
            <a:blip r:embed="rId74" cstate="screen">
              <a:extLst>
                <a:ext uri="{28A0092B-C50C-407E-A947-70E740481C1C}">
                  <a14:useLocalDpi xmlns:a14="http://schemas.microsoft.com/office/drawing/2010/main"/>
                </a:ext>
              </a:extLst>
            </a:blip>
            <a:stretch>
              <a:fillRect/>
            </a:stretch>
          </p:blipFill>
          <p:spPr>
            <a:xfrm>
              <a:off x="7372191" y="4901554"/>
              <a:ext cx="503062" cy="274397"/>
            </a:xfrm>
            <a:prstGeom prst="rect">
              <a:avLst/>
            </a:prstGeom>
          </p:spPr>
        </p:pic>
        <p:pic>
          <p:nvPicPr>
            <p:cNvPr id="140" name="Imatge 139">
              <a:extLst>
                <a:ext uri="{FF2B5EF4-FFF2-40B4-BE49-F238E27FC236}">
                  <a16:creationId xmlns:a16="http://schemas.microsoft.com/office/drawing/2014/main" id="{BB4DA92C-8B33-AA2E-E77F-3F0E01819CD7}"/>
                </a:ext>
              </a:extLst>
            </p:cNvPr>
            <p:cNvPicPr>
              <a:picLocks noChangeAspect="1"/>
            </p:cNvPicPr>
            <p:nvPr/>
          </p:nvPicPr>
          <p:blipFill>
            <a:blip r:embed="rId7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505020" y="4938145"/>
              <a:ext cx="668359" cy="232167"/>
            </a:xfrm>
            <a:prstGeom prst="rect">
              <a:avLst/>
            </a:prstGeom>
          </p:spPr>
        </p:pic>
        <p:pic>
          <p:nvPicPr>
            <p:cNvPr id="142" name="Imatge 141">
              <a:extLst>
                <a:ext uri="{FF2B5EF4-FFF2-40B4-BE49-F238E27FC236}">
                  <a16:creationId xmlns:a16="http://schemas.microsoft.com/office/drawing/2014/main" id="{6A33C42C-42D4-8C49-0981-7A0119CBA847}"/>
                </a:ext>
              </a:extLst>
            </p:cNvPr>
            <p:cNvPicPr>
              <a:picLocks noChangeAspect="1"/>
            </p:cNvPicPr>
            <p:nvPr/>
          </p:nvPicPr>
          <p:blipFill>
            <a:blip r:embed="rId76" cstate="screen">
              <a:extLst>
                <a:ext uri="{28A0092B-C50C-407E-A947-70E740481C1C}">
                  <a14:useLocalDpi xmlns:a14="http://schemas.microsoft.com/office/drawing/2010/main"/>
                </a:ext>
              </a:extLst>
            </a:blip>
            <a:stretch>
              <a:fillRect/>
            </a:stretch>
          </p:blipFill>
          <p:spPr>
            <a:xfrm>
              <a:off x="9433524" y="5031817"/>
              <a:ext cx="845874" cy="128720"/>
            </a:xfrm>
            <a:prstGeom prst="rect">
              <a:avLst/>
            </a:prstGeom>
          </p:spPr>
        </p:pic>
        <p:pic>
          <p:nvPicPr>
            <p:cNvPr id="150" name="Imatge 149">
              <a:extLst>
                <a:ext uri="{FF2B5EF4-FFF2-40B4-BE49-F238E27FC236}">
                  <a16:creationId xmlns:a16="http://schemas.microsoft.com/office/drawing/2014/main" id="{FFE04D41-0562-C8E9-A22D-E26790BCFF2D}"/>
                </a:ext>
              </a:extLst>
            </p:cNvPr>
            <p:cNvPicPr>
              <a:picLocks noChangeAspect="1"/>
            </p:cNvPicPr>
            <p:nvPr/>
          </p:nvPicPr>
          <p:blipFill>
            <a:blip r:embed="rId77" cstate="screen">
              <a:extLst>
                <a:ext uri="{28A0092B-C50C-407E-A947-70E740481C1C}">
                  <a14:useLocalDpi xmlns:a14="http://schemas.microsoft.com/office/drawing/2010/main"/>
                </a:ext>
              </a:extLst>
            </a:blip>
            <a:stretch>
              <a:fillRect/>
            </a:stretch>
          </p:blipFill>
          <p:spPr>
            <a:xfrm>
              <a:off x="10618402" y="5010780"/>
              <a:ext cx="722634" cy="151469"/>
            </a:xfrm>
            <a:prstGeom prst="rect">
              <a:avLst/>
            </a:prstGeom>
          </p:spPr>
        </p:pic>
        <p:pic>
          <p:nvPicPr>
            <p:cNvPr id="151" name="Imatge 150">
              <a:extLst>
                <a:ext uri="{FF2B5EF4-FFF2-40B4-BE49-F238E27FC236}">
                  <a16:creationId xmlns:a16="http://schemas.microsoft.com/office/drawing/2014/main" id="{3C9C00E9-5384-8769-350B-C12B8790EA8D}"/>
                </a:ext>
              </a:extLst>
            </p:cNvPr>
            <p:cNvPicPr>
              <a:picLocks noChangeAspect="1"/>
            </p:cNvPicPr>
            <p:nvPr/>
          </p:nvPicPr>
          <p:blipFill>
            <a:blip r:embed="rId78" cstate="screen">
              <a:extLst>
                <a:ext uri="{28A0092B-C50C-407E-A947-70E740481C1C}">
                  <a14:useLocalDpi xmlns:a14="http://schemas.microsoft.com/office/drawing/2010/main"/>
                </a:ext>
              </a:extLst>
            </a:blip>
            <a:stretch>
              <a:fillRect/>
            </a:stretch>
          </p:blipFill>
          <p:spPr>
            <a:xfrm>
              <a:off x="6208713" y="5298489"/>
              <a:ext cx="743664" cy="198930"/>
            </a:xfrm>
            <a:prstGeom prst="rect">
              <a:avLst/>
            </a:prstGeom>
          </p:spPr>
        </p:pic>
        <p:pic>
          <p:nvPicPr>
            <p:cNvPr id="153" name="Imatge 152">
              <a:extLst>
                <a:ext uri="{FF2B5EF4-FFF2-40B4-BE49-F238E27FC236}">
                  <a16:creationId xmlns:a16="http://schemas.microsoft.com/office/drawing/2014/main" id="{FBD34079-E76A-B44C-4E5A-B70C92DE1437}"/>
                </a:ext>
              </a:extLst>
            </p:cNvPr>
            <p:cNvPicPr>
              <a:picLocks noChangeAspect="1"/>
            </p:cNvPicPr>
            <p:nvPr/>
          </p:nvPicPr>
          <p:blipFill>
            <a:blip r:embed="rId79" cstate="screen">
              <a:extLst>
                <a:ext uri="{28A0092B-C50C-407E-A947-70E740481C1C}">
                  <a14:useLocalDpi xmlns:a14="http://schemas.microsoft.com/office/drawing/2010/main"/>
                </a:ext>
              </a:extLst>
            </a:blip>
            <a:stretch>
              <a:fillRect/>
            </a:stretch>
          </p:blipFill>
          <p:spPr>
            <a:xfrm>
              <a:off x="9445616" y="5288954"/>
              <a:ext cx="578000" cy="263953"/>
            </a:xfrm>
            <a:prstGeom prst="rect">
              <a:avLst/>
            </a:prstGeom>
          </p:spPr>
        </p:pic>
        <p:pic>
          <p:nvPicPr>
            <p:cNvPr id="56" name="Imatge 55">
              <a:extLst>
                <a:ext uri="{FF2B5EF4-FFF2-40B4-BE49-F238E27FC236}">
                  <a16:creationId xmlns:a16="http://schemas.microsoft.com/office/drawing/2014/main" id="{6B82B3F4-B824-9877-4A03-F8638296FAC2}"/>
                </a:ext>
              </a:extLst>
            </p:cNvPr>
            <p:cNvPicPr>
              <a:picLocks noChangeAspect="1"/>
            </p:cNvPicPr>
            <p:nvPr/>
          </p:nvPicPr>
          <p:blipFill>
            <a:blip r:embed="rId8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494722" y="5268592"/>
              <a:ext cx="632246" cy="172431"/>
            </a:xfrm>
            <a:prstGeom prst="rect">
              <a:avLst/>
            </a:prstGeom>
          </p:spPr>
        </p:pic>
        <p:pic>
          <p:nvPicPr>
            <p:cNvPr id="1028" name="Picture 4" descr="GeeksHubs Academy | We promote tech talent">
              <a:extLst>
                <a:ext uri="{FF2B5EF4-FFF2-40B4-BE49-F238E27FC236}">
                  <a16:creationId xmlns:a16="http://schemas.microsoft.com/office/drawing/2014/main" id="{4CBF2653-00E8-1AA8-ADAE-F43DD3FFFFBC}"/>
                </a:ext>
              </a:extLst>
            </p:cNvPr>
            <p:cNvPicPr>
              <a:picLocks noChangeAspect="1" noChangeArrowheads="1"/>
            </p:cNvPicPr>
            <p:nvPr/>
          </p:nvPicPr>
          <p:blipFill>
            <a:blip r:embed="rId8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80456" y="5628478"/>
              <a:ext cx="736630" cy="18333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How to learn to program from scratch · 4Geeks Academy">
              <a:extLst>
                <a:ext uri="{FF2B5EF4-FFF2-40B4-BE49-F238E27FC236}">
                  <a16:creationId xmlns:a16="http://schemas.microsoft.com/office/drawing/2014/main" id="{4D09A475-CACF-77DD-1D2C-B6D9E7CDC5AB}"/>
                </a:ext>
              </a:extLst>
            </p:cNvPr>
            <p:cNvPicPr>
              <a:picLocks noChangeAspect="1" noChangeArrowheads="1"/>
            </p:cNvPicPr>
            <p:nvPr/>
          </p:nvPicPr>
          <p:blipFill>
            <a:blip r:embed="rId82" cstate="screen">
              <a:extLst>
                <a:ext uri="{28A0092B-C50C-407E-A947-70E740481C1C}">
                  <a14:useLocalDpi xmlns:a14="http://schemas.microsoft.com/office/drawing/2010/main"/>
                </a:ext>
              </a:extLst>
            </a:blip>
            <a:srcRect/>
            <a:stretch>
              <a:fillRect/>
            </a:stretch>
          </p:blipFill>
          <p:spPr bwMode="auto">
            <a:xfrm>
              <a:off x="8527696" y="5600045"/>
              <a:ext cx="610675" cy="165775"/>
            </a:xfrm>
            <a:prstGeom prst="rect">
              <a:avLst/>
            </a:prstGeom>
            <a:noFill/>
            <a:extLst>
              <a:ext uri="{909E8E84-426E-40DD-AFC4-6F175D3DCCD1}">
                <a14:hiddenFill xmlns:a14="http://schemas.microsoft.com/office/drawing/2010/main">
                  <a:solidFill>
                    <a:srgbClr val="FFFFFF"/>
                  </a:solidFill>
                </a14:hiddenFill>
              </a:ext>
            </a:extLst>
          </p:spPr>
        </p:pic>
      </p:grpSp>
      <p:sp>
        <p:nvSpPr>
          <p:cNvPr id="147" name="CuadroTexto 32">
            <a:extLst>
              <a:ext uri="{FF2B5EF4-FFF2-40B4-BE49-F238E27FC236}">
                <a16:creationId xmlns:a16="http://schemas.microsoft.com/office/drawing/2014/main" id="{E6BD99F6-D9C9-7085-3C8D-7884A7042058}"/>
              </a:ext>
            </a:extLst>
          </p:cNvPr>
          <p:cNvSpPr txBox="1"/>
          <p:nvPr/>
        </p:nvSpPr>
        <p:spPr>
          <a:xfrm>
            <a:off x="626599" y="5795328"/>
            <a:ext cx="11009093" cy="276999"/>
          </a:xfrm>
          <a:prstGeom prst="rect">
            <a:avLst/>
          </a:prstGeom>
        </p:spPr>
        <p:txBody>
          <a:bodyPr wrap="square">
            <a:spAutoFit/>
          </a:bodyPr>
          <a:lstStyle>
            <a:defPPr>
              <a:defRPr lang="es-ES"/>
            </a:defPPr>
            <a:lvl1pPr algn="r">
              <a:defRPr sz="1200" b="1" i="1">
                <a:solidFill>
                  <a:srgbClr val="424242"/>
                </a:solidFill>
                <a:latin typeface="HelveticaNeueLT Std" panose="020B0604020202020204" pitchFamily="34" charset="0"/>
              </a:defRPr>
            </a:lvl1pPr>
          </a:lstStyle>
          <a:p>
            <a:r>
              <a:rPr lang="en-US">
                <a:solidFill>
                  <a:schemeClr val="accent5">
                    <a:lumMod val="25000"/>
                  </a:schemeClr>
                </a:solidFill>
              </a:rPr>
              <a:t>Source: </a:t>
            </a:r>
            <a:r>
              <a:rPr lang="en-US" b="0">
                <a:solidFill>
                  <a:schemeClr val="accent5">
                    <a:lumMod val="25000"/>
                  </a:schemeClr>
                </a:solidFill>
              </a:rPr>
              <a:t>ACCIÓ. Sample of the main representatives in each category </a:t>
            </a:r>
          </a:p>
        </p:txBody>
      </p:sp>
    </p:spTree>
    <p:extLst>
      <p:ext uri="{BB962C8B-B14F-4D97-AF65-F5344CB8AC3E}">
        <p14:creationId xmlns:p14="http://schemas.microsoft.com/office/powerpoint/2010/main" val="3615099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1CDF8406-94AE-395F-898C-5B4ED4AACD01}"/>
              </a:ext>
            </a:extLst>
          </p:cNvPr>
          <p:cNvSpPr>
            <a:spLocks noGrp="1"/>
          </p:cNvSpPr>
          <p:nvPr>
            <p:ph type="title"/>
          </p:nvPr>
        </p:nvSpPr>
        <p:spPr/>
        <p:txBody>
          <a:bodyPr/>
          <a:lstStyle/>
          <a:p>
            <a:r>
              <a:rPr lang="en-US" sz="2000"/>
              <a:t>Catalonia, a technological hub with international renown</a:t>
            </a:r>
          </a:p>
        </p:txBody>
      </p:sp>
      <p:sp>
        <p:nvSpPr>
          <p:cNvPr id="5" name="Redondear rectángulo de esquina del mismo lado 71">
            <a:extLst>
              <a:ext uri="{FF2B5EF4-FFF2-40B4-BE49-F238E27FC236}">
                <a16:creationId xmlns:a16="http://schemas.microsoft.com/office/drawing/2014/main" id="{1E622652-A63D-4B29-BC5D-01845BA867DE}"/>
              </a:ext>
              <a:ext uri="{C183D7F6-B498-43B3-948B-1728B52AA6E4}">
                <adec:decorative xmlns:adec="http://schemas.microsoft.com/office/drawing/2017/decorative" xmlns="" val="1"/>
              </a:ext>
            </a:extLst>
          </p:cNvPr>
          <p:cNvSpPr/>
          <p:nvPr/>
        </p:nvSpPr>
        <p:spPr>
          <a:xfrm rot="16200000">
            <a:off x="482627" y="1108042"/>
            <a:ext cx="4741682" cy="4462336"/>
          </a:xfrm>
          <a:prstGeom prst="round2SameRect">
            <a:avLst>
              <a:gd name="adj1" fmla="val 50000"/>
              <a:gd name="adj2" fmla="val 0"/>
            </a:avLst>
          </a:prstGeom>
          <a:blipFill dpi="0" rotWithShape="0">
            <a:blip r:embed="rId2"/>
            <a:srcRect/>
            <a:stretch>
              <a:fillRect l="-61883" t="-3043" r="-6569" b="-22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 name="Redondear rectángulo de esquina del mismo lado 5">
            <a:extLst>
              <a:ext uri="{FF2B5EF4-FFF2-40B4-BE49-F238E27FC236}">
                <a16:creationId xmlns:a16="http://schemas.microsoft.com/office/drawing/2014/main" id="{FC8F004E-A284-C141-49FE-2547D45EBAC7}"/>
              </a:ext>
              <a:ext uri="{C183D7F6-B498-43B3-948B-1728B52AA6E4}">
                <adec:decorative xmlns:adec="http://schemas.microsoft.com/office/drawing/2017/decorative" xmlns="" val="1"/>
              </a:ext>
            </a:extLst>
          </p:cNvPr>
          <p:cNvSpPr/>
          <p:nvPr/>
        </p:nvSpPr>
        <p:spPr>
          <a:xfrm>
            <a:off x="5173389" y="1444476"/>
            <a:ext cx="6399137" cy="936000"/>
          </a:xfrm>
          <a:prstGeom prst="round2SameRect">
            <a:avLst>
              <a:gd name="adj1" fmla="val 0"/>
              <a:gd name="adj2" fmla="val 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Redondear rectángulo de esquina del mismo lado 17">
            <a:extLst>
              <a:ext uri="{FF2B5EF4-FFF2-40B4-BE49-F238E27FC236}">
                <a16:creationId xmlns:a16="http://schemas.microsoft.com/office/drawing/2014/main" id="{D15B83CB-1082-A62B-A883-666686893F22}"/>
              </a:ext>
              <a:ext uri="{C183D7F6-B498-43B3-948B-1728B52AA6E4}">
                <adec:decorative xmlns:adec="http://schemas.microsoft.com/office/drawing/2017/decorative" xmlns="" val="1"/>
              </a:ext>
            </a:extLst>
          </p:cNvPr>
          <p:cNvSpPr/>
          <p:nvPr/>
        </p:nvSpPr>
        <p:spPr>
          <a:xfrm rot="16200000">
            <a:off x="8169958" y="-2028199"/>
            <a:ext cx="406000" cy="6399137"/>
          </a:xfrm>
          <a:prstGeom prst="round2SameRect">
            <a:avLst>
              <a:gd name="adj1" fmla="val 50000"/>
              <a:gd name="adj2" fmla="val 0"/>
            </a:avLst>
          </a:prstGeom>
          <a:gradFill>
            <a:gsLst>
              <a:gs pos="0">
                <a:srgbClr val="78003A"/>
              </a:gs>
              <a:gs pos="73000">
                <a:srgbClr val="78003A"/>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Marcador de texto 14">
            <a:extLst>
              <a:ext uri="{FF2B5EF4-FFF2-40B4-BE49-F238E27FC236}">
                <a16:creationId xmlns:a16="http://schemas.microsoft.com/office/drawing/2014/main" id="{9EB1B281-836F-09A0-1FDD-CE97A08EAD99}"/>
              </a:ext>
            </a:extLst>
          </p:cNvPr>
          <p:cNvSpPr txBox="1">
            <a:spLocks/>
          </p:cNvSpPr>
          <p:nvPr/>
        </p:nvSpPr>
        <p:spPr>
          <a:xfrm>
            <a:off x="5291547" y="1067051"/>
            <a:ext cx="5889587" cy="215444"/>
          </a:xfrm>
          <a:prstGeom prst="rect">
            <a:avLst/>
          </a:prstGeom>
        </p:spPr>
        <p:txBody>
          <a:bodyPr wrap="square" lIns="0" tIns="0" rIns="0" bIns="0" numCol="1" spcCol="180000">
            <a:sp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a:solidFill>
                  <a:schemeClr val="bg1"/>
                </a:solidFill>
                <a:effectLst/>
                <a:latin typeface="HelveticaNeueLT Std" panose="020B0604020202020204" pitchFamily="34" charset="77"/>
                <a:ea typeface="+mn-ea"/>
                <a:cs typeface="+mn-cs"/>
              </a:defRPr>
            </a:lvl1pPr>
            <a:lvl2pPr marL="0" marR="0" indent="0" algn="l" defTabSz="914400" rtl="0" eaLnBrk="1" fontAlgn="auto" latinLnBrk="0" hangingPunct="1">
              <a:lnSpc>
                <a:spcPct val="100000"/>
              </a:lnSpc>
              <a:spcBef>
                <a:spcPts val="500"/>
              </a:spcBef>
              <a:spcAft>
                <a:spcPts val="500"/>
              </a:spcAft>
              <a:buClrTx/>
              <a:buSzTx/>
              <a:buFontTx/>
              <a:buNone/>
              <a:tabLst/>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Barcelona is the...</a:t>
            </a:r>
          </a:p>
        </p:txBody>
      </p:sp>
      <p:sp>
        <p:nvSpPr>
          <p:cNvPr id="20" name="Redondear rectángulo de esquina del mismo lado 5">
            <a:extLst>
              <a:ext uri="{FF2B5EF4-FFF2-40B4-BE49-F238E27FC236}">
                <a16:creationId xmlns:a16="http://schemas.microsoft.com/office/drawing/2014/main" id="{62575C19-94BC-F5A3-3068-E630FF14BDA2}"/>
              </a:ext>
              <a:ext uri="{C183D7F6-B498-43B3-948B-1728B52AA6E4}">
                <adec:decorative xmlns:adec="http://schemas.microsoft.com/office/drawing/2017/decorative" xmlns="" val="1"/>
              </a:ext>
            </a:extLst>
          </p:cNvPr>
          <p:cNvSpPr/>
          <p:nvPr/>
        </p:nvSpPr>
        <p:spPr>
          <a:xfrm>
            <a:off x="5173389" y="2438269"/>
            <a:ext cx="6399137" cy="720000"/>
          </a:xfrm>
          <a:prstGeom prst="round2SameRect">
            <a:avLst>
              <a:gd name="adj1" fmla="val 0"/>
              <a:gd name="adj2" fmla="val 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Redondear rectángulo de esquina del mismo lado 5">
            <a:extLst>
              <a:ext uri="{FF2B5EF4-FFF2-40B4-BE49-F238E27FC236}">
                <a16:creationId xmlns:a16="http://schemas.microsoft.com/office/drawing/2014/main" id="{D35302F6-EBAD-B592-35DB-4AB3778EA345}"/>
              </a:ext>
              <a:ext uri="{C183D7F6-B498-43B3-948B-1728B52AA6E4}">
                <adec:decorative xmlns:adec="http://schemas.microsoft.com/office/drawing/2017/decorative" xmlns="" val="1"/>
              </a:ext>
            </a:extLst>
          </p:cNvPr>
          <p:cNvSpPr/>
          <p:nvPr/>
        </p:nvSpPr>
        <p:spPr>
          <a:xfrm>
            <a:off x="5170563" y="3218465"/>
            <a:ext cx="6399137" cy="720000"/>
          </a:xfrm>
          <a:prstGeom prst="round2SameRect">
            <a:avLst>
              <a:gd name="adj1" fmla="val 0"/>
              <a:gd name="adj2" fmla="val 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2" name="Redondear rectángulo de esquina del mismo lado 5">
            <a:extLst>
              <a:ext uri="{FF2B5EF4-FFF2-40B4-BE49-F238E27FC236}">
                <a16:creationId xmlns:a16="http://schemas.microsoft.com/office/drawing/2014/main" id="{530D4D56-9FC6-2828-E2A0-9CCFE805E6B5}"/>
              </a:ext>
              <a:ext uri="{C183D7F6-B498-43B3-948B-1728B52AA6E4}">
                <adec:decorative xmlns:adec="http://schemas.microsoft.com/office/drawing/2017/decorative" xmlns="" val="1"/>
              </a:ext>
            </a:extLst>
          </p:cNvPr>
          <p:cNvSpPr/>
          <p:nvPr/>
        </p:nvSpPr>
        <p:spPr>
          <a:xfrm>
            <a:off x="5169175" y="3996258"/>
            <a:ext cx="6399137" cy="720000"/>
          </a:xfrm>
          <a:prstGeom prst="round2SameRect">
            <a:avLst>
              <a:gd name="adj1" fmla="val 0"/>
              <a:gd name="adj2" fmla="val 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3" name="Redondear rectángulo de esquina del mismo lado 5">
            <a:extLst>
              <a:ext uri="{FF2B5EF4-FFF2-40B4-BE49-F238E27FC236}">
                <a16:creationId xmlns:a16="http://schemas.microsoft.com/office/drawing/2014/main" id="{49F3B2E7-8984-5F76-5182-322C0D3CEF81}"/>
              </a:ext>
              <a:ext uri="{C183D7F6-B498-43B3-948B-1728B52AA6E4}">
                <adec:decorative xmlns:adec="http://schemas.microsoft.com/office/drawing/2017/decorative" xmlns="" val="1"/>
              </a:ext>
            </a:extLst>
          </p:cNvPr>
          <p:cNvSpPr/>
          <p:nvPr/>
        </p:nvSpPr>
        <p:spPr>
          <a:xfrm>
            <a:off x="5169175" y="4774051"/>
            <a:ext cx="6399137" cy="936000"/>
          </a:xfrm>
          <a:prstGeom prst="round2SameRect">
            <a:avLst>
              <a:gd name="adj1" fmla="val 0"/>
              <a:gd name="adj2" fmla="val 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1" name="QuadreDeText 40">
            <a:extLst>
              <a:ext uri="{FF2B5EF4-FFF2-40B4-BE49-F238E27FC236}">
                <a16:creationId xmlns:a16="http://schemas.microsoft.com/office/drawing/2014/main" id="{1BA15D0A-AA2F-B533-25F2-2D4664881860}"/>
              </a:ext>
            </a:extLst>
          </p:cNvPr>
          <p:cNvSpPr txBox="1"/>
          <p:nvPr/>
        </p:nvSpPr>
        <p:spPr>
          <a:xfrm>
            <a:off x="5769084" y="1544649"/>
            <a:ext cx="5728692" cy="738664"/>
          </a:xfrm>
          <a:prstGeom prst="rect">
            <a:avLst/>
          </a:prstGeom>
          <a:noFill/>
        </p:spPr>
        <p:txBody>
          <a:bodyPr wrap="square">
            <a:spAutoFit/>
          </a:bodyPr>
          <a:lstStyle/>
          <a:p>
            <a:r>
              <a:rPr lang="en-US" sz="1400" b="1">
                <a:solidFill>
                  <a:srgbClr val="4A00D0"/>
                </a:solidFill>
                <a:latin typeface="HelveticaNeueLT Std" panose="020B0604020202020204" pitchFamily="34" charset="0"/>
              </a:rPr>
              <a:t>second-ranked European city, after London, for its technological ecosystem approach</a:t>
            </a:r>
            <a:r>
              <a:rPr lang="en-US" sz="1400" b="1">
                <a:solidFill>
                  <a:srgbClr val="424242"/>
                </a:solidFill>
                <a:latin typeface="HelveticaNeueLT Std" panose="020B0604020202020204" pitchFamily="34" charset="0"/>
              </a:rPr>
              <a:t> </a:t>
            </a:r>
          </a:p>
          <a:p>
            <a:r>
              <a:rPr lang="en-US" sz="1400">
                <a:solidFill>
                  <a:srgbClr val="424242"/>
                </a:solidFill>
                <a:latin typeface="HelveticaNeueLT Std" panose="020B0604020202020204" pitchFamily="34" charset="0"/>
              </a:rPr>
              <a:t>(</a:t>
            </a:r>
            <a:r>
              <a:rPr lang="en-US" sz="1400" i="1">
                <a:solidFill>
                  <a:srgbClr val="424242"/>
                </a:solidFill>
                <a:latin typeface="HelveticaNeueLT Std" panose="020B0604020202020204" pitchFamily="34" charset="0"/>
              </a:rPr>
              <a:t>Financial Times</a:t>
            </a:r>
            <a:r>
              <a:rPr lang="en-US" sz="1400">
                <a:solidFill>
                  <a:srgbClr val="424242"/>
                </a:solidFill>
                <a:latin typeface="HelveticaNeueLT Std" panose="020B0604020202020204" pitchFamily="34" charset="0"/>
              </a:rPr>
              <a:t>, 2020)</a:t>
            </a:r>
          </a:p>
        </p:txBody>
      </p:sp>
      <p:sp>
        <p:nvSpPr>
          <p:cNvPr id="39" name="QuadreDeText 38">
            <a:extLst>
              <a:ext uri="{FF2B5EF4-FFF2-40B4-BE49-F238E27FC236}">
                <a16:creationId xmlns:a16="http://schemas.microsoft.com/office/drawing/2014/main" id="{AD9DE7D8-F159-73BB-1E37-22760D77B8A3}"/>
              </a:ext>
            </a:extLst>
          </p:cNvPr>
          <p:cNvSpPr txBox="1"/>
          <p:nvPr/>
        </p:nvSpPr>
        <p:spPr>
          <a:xfrm>
            <a:off x="5769084" y="2537605"/>
            <a:ext cx="5728692" cy="523220"/>
          </a:xfrm>
          <a:prstGeom prst="rect">
            <a:avLst/>
          </a:prstGeom>
          <a:noFill/>
        </p:spPr>
        <p:txBody>
          <a:bodyPr wrap="square">
            <a:spAutoFit/>
          </a:bodyPr>
          <a:lstStyle/>
          <a:p>
            <a:pPr eaLnBrk="0" fontAlgn="base" hangingPunct="0">
              <a:spcBef>
                <a:spcPct val="0"/>
              </a:spcBef>
            </a:pPr>
            <a:r>
              <a:rPr lang="en-US" sz="1400" b="1">
                <a:solidFill>
                  <a:srgbClr val="4A00D0"/>
                </a:solidFill>
                <a:latin typeface="HelveticaNeueLT Std" panose="020B0604020202020204" pitchFamily="34" charset="0"/>
              </a:rPr>
              <a:t>top non-capital tech city in Europe</a:t>
            </a:r>
          </a:p>
          <a:p>
            <a:pPr eaLnBrk="0" fontAlgn="base" hangingPunct="0">
              <a:spcBef>
                <a:spcPct val="0"/>
              </a:spcBef>
            </a:pPr>
            <a:r>
              <a:rPr lang="en-US" sz="1400">
                <a:solidFill>
                  <a:srgbClr val="424242"/>
                </a:solidFill>
                <a:latin typeface="HelveticaNeueLT Std" panose="020B0604020202020204" pitchFamily="34" charset="0"/>
              </a:rPr>
              <a:t>(</a:t>
            </a:r>
            <a:r>
              <a:rPr lang="en-US" sz="1400" i="1">
                <a:solidFill>
                  <a:srgbClr val="424242"/>
                </a:solidFill>
                <a:latin typeface="HelveticaNeueLT Std" panose="020B0604020202020204" pitchFamily="34" charset="0"/>
              </a:rPr>
              <a:t>Savills Tech Cities Index</a:t>
            </a:r>
            <a:r>
              <a:rPr lang="en-US" sz="1400">
                <a:solidFill>
                  <a:srgbClr val="424242"/>
                </a:solidFill>
                <a:latin typeface="HelveticaNeueLT Std" panose="020B0604020202020204" pitchFamily="34" charset="0"/>
              </a:rPr>
              <a:t>, 2019)</a:t>
            </a:r>
          </a:p>
        </p:txBody>
      </p:sp>
      <p:sp>
        <p:nvSpPr>
          <p:cNvPr id="37" name="QuadreDeText 36">
            <a:extLst>
              <a:ext uri="{FF2B5EF4-FFF2-40B4-BE49-F238E27FC236}">
                <a16:creationId xmlns:a16="http://schemas.microsoft.com/office/drawing/2014/main" id="{66F1BD8A-E8AB-DFE4-346F-B631EA57E13A}"/>
              </a:ext>
            </a:extLst>
          </p:cNvPr>
          <p:cNvSpPr txBox="1"/>
          <p:nvPr/>
        </p:nvSpPr>
        <p:spPr>
          <a:xfrm>
            <a:off x="5766258" y="3320828"/>
            <a:ext cx="5728692" cy="523220"/>
          </a:xfrm>
          <a:prstGeom prst="rect">
            <a:avLst/>
          </a:prstGeom>
          <a:noFill/>
        </p:spPr>
        <p:txBody>
          <a:bodyPr wrap="square">
            <a:spAutoFit/>
          </a:bodyPr>
          <a:lstStyle/>
          <a:p>
            <a:r>
              <a:rPr lang="en-US" sz="1400" b="1">
                <a:solidFill>
                  <a:srgbClr val="4A00D0"/>
                </a:solidFill>
                <a:latin typeface="HelveticaNeueLT Std" panose="020B0604020202020204" pitchFamily="34" charset="0"/>
              </a:rPr>
              <a:t>second most technological city in southern Europe</a:t>
            </a:r>
          </a:p>
          <a:p>
            <a:r>
              <a:rPr lang="en-US" sz="1400">
                <a:solidFill>
                  <a:srgbClr val="424242"/>
                </a:solidFill>
                <a:latin typeface="HelveticaNeueLT Std" panose="020B0604020202020204" pitchFamily="34" charset="0"/>
              </a:rPr>
              <a:t>(</a:t>
            </a:r>
            <a:r>
              <a:rPr lang="en-US" sz="1400" i="1">
                <a:solidFill>
                  <a:srgbClr val="424242"/>
                </a:solidFill>
                <a:latin typeface="HelveticaNeueLT Std" panose="020B0604020202020204" pitchFamily="34" charset="0"/>
              </a:rPr>
              <a:t>Tech Cities of the Future</a:t>
            </a:r>
            <a:r>
              <a:rPr lang="en-US" sz="1400">
                <a:solidFill>
                  <a:srgbClr val="424242"/>
                </a:solidFill>
                <a:latin typeface="HelveticaNeueLT Std" panose="020B0604020202020204" pitchFamily="34" charset="0"/>
              </a:rPr>
              <a:t>, Financial Times, 2021)</a:t>
            </a:r>
          </a:p>
        </p:txBody>
      </p:sp>
      <p:sp>
        <p:nvSpPr>
          <p:cNvPr id="33" name="QuadreDeText 32">
            <a:extLst>
              <a:ext uri="{FF2B5EF4-FFF2-40B4-BE49-F238E27FC236}">
                <a16:creationId xmlns:a16="http://schemas.microsoft.com/office/drawing/2014/main" id="{03F0010C-8D7E-2AC4-B3D6-0DFE46D53C2B}"/>
              </a:ext>
            </a:extLst>
          </p:cNvPr>
          <p:cNvSpPr txBox="1"/>
          <p:nvPr/>
        </p:nvSpPr>
        <p:spPr>
          <a:xfrm>
            <a:off x="5762445" y="4089855"/>
            <a:ext cx="5728692" cy="523220"/>
          </a:xfrm>
          <a:prstGeom prst="rect">
            <a:avLst/>
          </a:prstGeom>
          <a:noFill/>
        </p:spPr>
        <p:txBody>
          <a:bodyPr wrap="square">
            <a:spAutoFit/>
          </a:bodyPr>
          <a:lstStyle/>
          <a:p>
            <a:pPr fontAlgn="base">
              <a:spcBef>
                <a:spcPct val="0"/>
              </a:spcBef>
            </a:pPr>
            <a:r>
              <a:rPr lang="en-US" sz="1400" b="1">
                <a:solidFill>
                  <a:srgbClr val="4A00D0"/>
                </a:solidFill>
                <a:latin typeface="HelveticaNeueLT Std" panose="020B0604020202020204" pitchFamily="34" charset="0"/>
                <a:ea typeface="ヒラギノ角ゴ Pro W3" pitchFamily="64" charset="-128"/>
              </a:rPr>
              <a:t>ninth most popular city in the world to work in for foreigners </a:t>
            </a:r>
          </a:p>
          <a:p>
            <a:pPr fontAlgn="base">
              <a:spcBef>
                <a:spcPct val="0"/>
              </a:spcBef>
            </a:pPr>
            <a:r>
              <a:rPr lang="en-US" sz="1400">
                <a:solidFill>
                  <a:srgbClr val="424242"/>
                </a:solidFill>
                <a:latin typeface="HelveticaNeueLT Std" panose="020B0604020202020204" pitchFamily="34" charset="0"/>
              </a:rPr>
              <a:t>(</a:t>
            </a:r>
            <a:r>
              <a:rPr lang="en-US" sz="1400" i="1">
                <a:solidFill>
                  <a:srgbClr val="424242"/>
                </a:solidFill>
                <a:latin typeface="HelveticaNeueLT Std" panose="020B0604020202020204" pitchFamily="34" charset="0"/>
              </a:rPr>
              <a:t>Decoding Global Talent, </a:t>
            </a:r>
            <a:r>
              <a:rPr lang="en-US" sz="1400">
                <a:solidFill>
                  <a:srgbClr val="424242"/>
                </a:solidFill>
                <a:latin typeface="HelveticaNeueLT Std" panose="020B0604020202020204" pitchFamily="34" charset="0"/>
              </a:rPr>
              <a:t>Boston Consulting Group, 2021)</a:t>
            </a:r>
          </a:p>
        </p:txBody>
      </p:sp>
      <p:sp>
        <p:nvSpPr>
          <p:cNvPr id="27" name="QuadreDeText 26">
            <a:extLst>
              <a:ext uri="{FF2B5EF4-FFF2-40B4-BE49-F238E27FC236}">
                <a16:creationId xmlns:a16="http://schemas.microsoft.com/office/drawing/2014/main" id="{D603A3B6-55D5-C028-27B2-A45F42E1B49D}"/>
              </a:ext>
            </a:extLst>
          </p:cNvPr>
          <p:cNvSpPr txBox="1"/>
          <p:nvPr/>
        </p:nvSpPr>
        <p:spPr>
          <a:xfrm>
            <a:off x="5764871" y="4872441"/>
            <a:ext cx="5728692" cy="738664"/>
          </a:xfrm>
          <a:prstGeom prst="rect">
            <a:avLst/>
          </a:prstGeom>
          <a:noFill/>
        </p:spPr>
        <p:txBody>
          <a:bodyPr wrap="square">
            <a:spAutoFit/>
          </a:bodyPr>
          <a:lstStyle/>
          <a:p>
            <a:pPr fontAlgn="base">
              <a:spcBef>
                <a:spcPct val="0"/>
              </a:spcBef>
            </a:pPr>
            <a:r>
              <a:rPr lang="en-US" sz="1400" b="1">
                <a:solidFill>
                  <a:srgbClr val="4A00D0"/>
                </a:solidFill>
                <a:latin typeface="HelveticaNeueLT Std" panose="020B0604020202020204" pitchFamily="34" charset="0"/>
              </a:rPr>
              <a:t>second-ranked city in southern Europe in terms of capital invested in technological companies</a:t>
            </a:r>
          </a:p>
          <a:p>
            <a:pPr fontAlgn="base">
              <a:spcBef>
                <a:spcPct val="0"/>
              </a:spcBef>
            </a:pPr>
            <a:r>
              <a:rPr lang="en-US" sz="1400">
                <a:solidFill>
                  <a:srgbClr val="424242"/>
                </a:solidFill>
                <a:latin typeface="HelveticaNeueLT Std" panose="020B0604020202020204" pitchFamily="34" charset="0"/>
              </a:rPr>
              <a:t>(</a:t>
            </a:r>
            <a:r>
              <a:rPr lang="en-US" sz="1400" i="1">
                <a:solidFill>
                  <a:srgbClr val="424242"/>
                </a:solidFill>
                <a:latin typeface="HelveticaNeueLT Std" panose="020B0604020202020204" pitchFamily="34" charset="0"/>
              </a:rPr>
              <a:t>State of European Tech</a:t>
            </a:r>
            <a:r>
              <a:rPr lang="en-US" sz="1400">
                <a:solidFill>
                  <a:srgbClr val="424242"/>
                </a:solidFill>
                <a:latin typeface="HelveticaNeueLT Std" panose="020B0604020202020204" pitchFamily="34" charset="0"/>
              </a:rPr>
              <a:t>, Atomico, 2022)</a:t>
            </a:r>
          </a:p>
        </p:txBody>
      </p:sp>
      <p:sp>
        <p:nvSpPr>
          <p:cNvPr id="9" name="CuadroTexto 32">
            <a:extLst>
              <a:ext uri="{FF2B5EF4-FFF2-40B4-BE49-F238E27FC236}">
                <a16:creationId xmlns:a16="http://schemas.microsoft.com/office/drawing/2014/main" id="{EB3510FB-6957-F3B3-58D7-4B0036C2E595}"/>
              </a:ext>
            </a:extLst>
          </p:cNvPr>
          <p:cNvSpPr txBox="1"/>
          <p:nvPr/>
        </p:nvSpPr>
        <p:spPr>
          <a:xfrm>
            <a:off x="626599" y="5795328"/>
            <a:ext cx="11009093" cy="276999"/>
          </a:xfrm>
          <a:prstGeom prst="rect">
            <a:avLst/>
          </a:prstGeom>
        </p:spPr>
        <p:txBody>
          <a:bodyPr wrap="square">
            <a:spAutoFit/>
          </a:bodyPr>
          <a:lstStyle>
            <a:defPPr>
              <a:defRPr lang="es-ES"/>
            </a:defPPr>
            <a:lvl1pPr algn="r">
              <a:defRPr sz="1200" b="1" i="1">
                <a:solidFill>
                  <a:srgbClr val="424242"/>
                </a:solidFill>
                <a:latin typeface="HelveticaNeueLT Std" panose="020B0604020202020204" pitchFamily="34" charset="0"/>
              </a:defRPr>
            </a:lvl1pPr>
          </a:lstStyle>
          <a:p>
            <a:r>
              <a:rPr lang="en-US">
                <a:solidFill>
                  <a:schemeClr val="accent5">
                    <a:lumMod val="25000"/>
                  </a:schemeClr>
                </a:solidFill>
              </a:rPr>
              <a:t>Source: </a:t>
            </a:r>
            <a:r>
              <a:rPr lang="en-US" b="0">
                <a:solidFill>
                  <a:schemeClr val="accent5">
                    <a:lumMod val="25000"/>
                  </a:schemeClr>
                </a:solidFill>
              </a:rPr>
              <a:t>ACCIÓ</a:t>
            </a:r>
          </a:p>
        </p:txBody>
      </p:sp>
      <p:pic>
        <p:nvPicPr>
          <p:cNvPr id="4" name="Imatge 3">
            <a:extLst>
              <a:ext uri="{FF2B5EF4-FFF2-40B4-BE49-F238E27FC236}">
                <a16:creationId xmlns:a16="http://schemas.microsoft.com/office/drawing/2014/main" id="{C260D93F-6A22-ED11-0E29-7899D61CF80C}"/>
              </a:ext>
              <a:ext uri="{C183D7F6-B498-43B3-948B-1728B52AA6E4}">
                <adec:decorative xmlns:adec="http://schemas.microsoft.com/office/drawing/2017/decorative" xmlns="" val="1"/>
              </a:ext>
            </a:extLst>
          </p:cNvPr>
          <p:cNvPicPr>
            <a:picLocks noChangeAspect="1"/>
          </p:cNvPicPr>
          <p:nvPr/>
        </p:nvPicPr>
        <p:blipFill>
          <a:blip r:embed="rId3"/>
          <a:srcRect/>
          <a:stretch/>
        </p:blipFill>
        <p:spPr>
          <a:xfrm>
            <a:off x="5291547" y="1696476"/>
            <a:ext cx="432000" cy="432000"/>
          </a:xfrm>
          <a:prstGeom prst="rect">
            <a:avLst/>
          </a:prstGeom>
        </p:spPr>
      </p:pic>
      <p:pic>
        <p:nvPicPr>
          <p:cNvPr id="7" name="Imatge 6">
            <a:extLst>
              <a:ext uri="{FF2B5EF4-FFF2-40B4-BE49-F238E27FC236}">
                <a16:creationId xmlns:a16="http://schemas.microsoft.com/office/drawing/2014/main" id="{F216CC71-92CA-2631-6069-52BF81FDDB38}"/>
              </a:ext>
              <a:ext uri="{C183D7F6-B498-43B3-948B-1728B52AA6E4}">
                <adec:decorative xmlns:adec="http://schemas.microsoft.com/office/drawing/2017/decorative" xmlns="" val="1"/>
              </a:ext>
            </a:extLst>
          </p:cNvPr>
          <p:cNvPicPr>
            <a:picLocks noChangeAspect="1"/>
          </p:cNvPicPr>
          <p:nvPr/>
        </p:nvPicPr>
        <p:blipFill>
          <a:blip r:embed="rId4"/>
          <a:srcRect/>
          <a:stretch/>
        </p:blipFill>
        <p:spPr>
          <a:xfrm>
            <a:off x="5291547" y="2581247"/>
            <a:ext cx="432000" cy="432000"/>
          </a:xfrm>
          <a:prstGeom prst="rect">
            <a:avLst/>
          </a:prstGeom>
        </p:spPr>
      </p:pic>
      <p:pic>
        <p:nvPicPr>
          <p:cNvPr id="8" name="Imatge 7">
            <a:extLst>
              <a:ext uri="{FF2B5EF4-FFF2-40B4-BE49-F238E27FC236}">
                <a16:creationId xmlns:a16="http://schemas.microsoft.com/office/drawing/2014/main" id="{85AE6D66-7D13-DF18-DA36-D6FE78569BB3}"/>
              </a:ext>
              <a:ext uri="{C183D7F6-B498-43B3-948B-1728B52AA6E4}">
                <adec:decorative xmlns:adec="http://schemas.microsoft.com/office/drawing/2017/decorative" xmlns="" val="1"/>
              </a:ext>
            </a:extLst>
          </p:cNvPr>
          <p:cNvPicPr>
            <a:picLocks noChangeAspect="1"/>
          </p:cNvPicPr>
          <p:nvPr/>
        </p:nvPicPr>
        <p:blipFill>
          <a:blip r:embed="rId5"/>
          <a:srcRect/>
          <a:stretch/>
        </p:blipFill>
        <p:spPr>
          <a:xfrm>
            <a:off x="5291295" y="3368849"/>
            <a:ext cx="432000" cy="432000"/>
          </a:xfrm>
          <a:prstGeom prst="rect">
            <a:avLst/>
          </a:prstGeom>
        </p:spPr>
      </p:pic>
      <p:pic>
        <p:nvPicPr>
          <p:cNvPr id="10" name="Imatge 9">
            <a:extLst>
              <a:ext uri="{FF2B5EF4-FFF2-40B4-BE49-F238E27FC236}">
                <a16:creationId xmlns:a16="http://schemas.microsoft.com/office/drawing/2014/main" id="{AA3B78D9-1A1A-615F-874B-B832482620AC}"/>
              </a:ext>
              <a:ext uri="{C183D7F6-B498-43B3-948B-1728B52AA6E4}">
                <adec:decorative xmlns:adec="http://schemas.microsoft.com/office/drawing/2017/decorative" xmlns="" val="1"/>
              </a:ext>
            </a:extLst>
          </p:cNvPr>
          <p:cNvPicPr>
            <a:picLocks noChangeAspect="1"/>
          </p:cNvPicPr>
          <p:nvPr/>
        </p:nvPicPr>
        <p:blipFill>
          <a:blip r:embed="rId6"/>
          <a:srcRect/>
          <a:stretch/>
        </p:blipFill>
        <p:spPr>
          <a:xfrm>
            <a:off x="5291295" y="4140258"/>
            <a:ext cx="432000" cy="432000"/>
          </a:xfrm>
          <a:prstGeom prst="rect">
            <a:avLst/>
          </a:prstGeom>
        </p:spPr>
      </p:pic>
      <p:pic>
        <p:nvPicPr>
          <p:cNvPr id="11" name="Imatge 10">
            <a:extLst>
              <a:ext uri="{FF2B5EF4-FFF2-40B4-BE49-F238E27FC236}">
                <a16:creationId xmlns:a16="http://schemas.microsoft.com/office/drawing/2014/main" id="{E54759D7-6C16-3C59-225C-AA9DC3A0128E}"/>
              </a:ext>
              <a:ext uri="{C183D7F6-B498-43B3-948B-1728B52AA6E4}">
                <adec:decorative xmlns:adec="http://schemas.microsoft.com/office/drawing/2017/decorative" xmlns="" val="1"/>
              </a:ext>
            </a:extLst>
          </p:cNvPr>
          <p:cNvPicPr>
            <a:picLocks noChangeAspect="1"/>
          </p:cNvPicPr>
          <p:nvPr/>
        </p:nvPicPr>
        <p:blipFill>
          <a:blip r:embed="rId7"/>
          <a:srcRect/>
          <a:stretch/>
        </p:blipFill>
        <p:spPr>
          <a:xfrm>
            <a:off x="5291295" y="5025773"/>
            <a:ext cx="432000" cy="432000"/>
          </a:xfrm>
          <a:prstGeom prst="rect">
            <a:avLst/>
          </a:prstGeom>
        </p:spPr>
      </p:pic>
    </p:spTree>
    <p:extLst>
      <p:ext uri="{BB962C8B-B14F-4D97-AF65-F5344CB8AC3E}">
        <p14:creationId xmlns:p14="http://schemas.microsoft.com/office/powerpoint/2010/main" val="1921188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F5392A0A-AF7B-F9CA-9F7F-4280C5352422}"/>
              </a:ext>
            </a:extLst>
          </p:cNvPr>
          <p:cNvSpPr>
            <a:spLocks noGrp="1"/>
          </p:cNvSpPr>
          <p:nvPr>
            <p:ph type="title"/>
          </p:nvPr>
        </p:nvSpPr>
        <p:spPr/>
        <p:txBody>
          <a:bodyPr/>
          <a:lstStyle/>
          <a:p>
            <a:r>
              <a:rPr lang="en-US" sz="2000"/>
              <a:t>Contents</a:t>
            </a:r>
          </a:p>
        </p:txBody>
      </p:sp>
      <p:sp>
        <p:nvSpPr>
          <p:cNvPr id="16" name="Redondear rectángulo de esquina del mismo lado 45">
            <a:extLst>
              <a:ext uri="{FF2B5EF4-FFF2-40B4-BE49-F238E27FC236}">
                <a16:creationId xmlns:a16="http://schemas.microsoft.com/office/drawing/2014/main" id="{7CC772D5-8DC3-6A58-18A7-374739131017}"/>
              </a:ext>
              <a:ext uri="{C183D7F6-B498-43B3-948B-1728B52AA6E4}">
                <adec:decorative xmlns:adec="http://schemas.microsoft.com/office/drawing/2017/decorative" xmlns="" val="1"/>
              </a:ext>
            </a:extLst>
          </p:cNvPr>
          <p:cNvSpPr/>
          <p:nvPr/>
        </p:nvSpPr>
        <p:spPr>
          <a:xfrm rot="10800000">
            <a:off x="621896" y="1269999"/>
            <a:ext cx="3464912" cy="3749867"/>
          </a:xfrm>
          <a:prstGeom prst="round2SameRect">
            <a:avLst>
              <a:gd name="adj1" fmla="val 50000"/>
              <a:gd name="adj2" fmla="val 0"/>
            </a:avLst>
          </a:prstGeom>
          <a:blipFill dpi="0" rotWithShape="0">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dondear rectángulo de esquina del mismo lado 45">
            <a:extLst>
              <a:ext uri="{FF2B5EF4-FFF2-40B4-BE49-F238E27FC236}">
                <a16:creationId xmlns:a16="http://schemas.microsoft.com/office/drawing/2014/main" id="{1918E934-A81B-9F4C-D2EF-2B631CB73E54}"/>
              </a:ext>
              <a:ext uri="{C183D7F6-B498-43B3-948B-1728B52AA6E4}">
                <adec:decorative xmlns:adec="http://schemas.microsoft.com/office/drawing/2017/decorative" xmlns="" val="1"/>
              </a:ext>
            </a:extLst>
          </p:cNvPr>
          <p:cNvSpPr/>
          <p:nvPr/>
        </p:nvSpPr>
        <p:spPr>
          <a:xfrm rot="10800000">
            <a:off x="4363544" y="1269998"/>
            <a:ext cx="3464912" cy="3749867"/>
          </a:xfrm>
          <a:prstGeom prst="round2SameRect">
            <a:avLst>
              <a:gd name="adj1" fmla="val 50000"/>
              <a:gd name="adj2" fmla="val 0"/>
            </a:avLst>
          </a:prstGeom>
          <a:blipFill dpi="0" rotWithShape="0">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dondear rectángulo de esquina del mismo lado 45">
            <a:extLst>
              <a:ext uri="{FF2B5EF4-FFF2-40B4-BE49-F238E27FC236}">
                <a16:creationId xmlns:a16="http://schemas.microsoft.com/office/drawing/2014/main" id="{E1B2B5A0-ABD6-DEEE-A59E-5ACB72F24600}"/>
              </a:ext>
              <a:ext uri="{C183D7F6-B498-43B3-948B-1728B52AA6E4}">
                <adec:decorative xmlns:adec="http://schemas.microsoft.com/office/drawing/2017/decorative" xmlns="" val="1"/>
              </a:ext>
            </a:extLst>
          </p:cNvPr>
          <p:cNvSpPr/>
          <p:nvPr/>
        </p:nvSpPr>
        <p:spPr>
          <a:xfrm rot="10800000">
            <a:off x="8105193" y="1269998"/>
            <a:ext cx="3464912" cy="3749868"/>
          </a:xfrm>
          <a:prstGeom prst="round2SameRect">
            <a:avLst>
              <a:gd name="adj1" fmla="val 50000"/>
              <a:gd name="adj2" fmla="val 0"/>
            </a:avLst>
          </a:prstGeom>
          <a:blipFill dpi="0" rotWithShape="0">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QuadreDeText 2">
            <a:extLst>
              <a:ext uri="{FF2B5EF4-FFF2-40B4-BE49-F238E27FC236}">
                <a16:creationId xmlns:a16="http://schemas.microsoft.com/office/drawing/2014/main" id="{47AA02E0-4E5E-B29F-C69C-AA1F291FF8B0}"/>
              </a:ext>
            </a:extLst>
          </p:cNvPr>
          <p:cNvSpPr txBox="1"/>
          <p:nvPr/>
        </p:nvSpPr>
        <p:spPr>
          <a:xfrm>
            <a:off x="621895" y="5087855"/>
            <a:ext cx="3464913" cy="369845"/>
          </a:xfrm>
          <a:prstGeom prst="rect">
            <a:avLst/>
          </a:prstGeom>
          <a:noFill/>
        </p:spPr>
        <p:txBody>
          <a:bodyPr wrap="square">
            <a:spAutoFit/>
          </a:bodyPr>
          <a:lstStyle/>
          <a:p>
            <a:pPr lvl="0" algn="ctr">
              <a:lnSpc>
                <a:spcPct val="125000"/>
              </a:lnSpc>
            </a:pPr>
            <a:r>
              <a:rPr lang="en-US" sz="1600" noProof="0">
                <a:latin typeface="HelveticaNeueLT Std Med" panose="020B0604020202020204" pitchFamily="34" charset="0"/>
              </a:rPr>
              <a:t>1. The video game industry</a:t>
            </a:r>
          </a:p>
        </p:txBody>
      </p:sp>
      <p:sp>
        <p:nvSpPr>
          <p:cNvPr id="11" name="QuadreDeText 2">
            <a:extLst>
              <a:ext uri="{FF2B5EF4-FFF2-40B4-BE49-F238E27FC236}">
                <a16:creationId xmlns:a16="http://schemas.microsoft.com/office/drawing/2014/main" id="{9F9FBBA6-1BB9-061A-2DB9-55BDF34E2D4D}"/>
              </a:ext>
            </a:extLst>
          </p:cNvPr>
          <p:cNvSpPr txBox="1"/>
          <p:nvPr/>
        </p:nvSpPr>
        <p:spPr>
          <a:xfrm>
            <a:off x="4363542" y="5093912"/>
            <a:ext cx="3464913" cy="677621"/>
          </a:xfrm>
          <a:prstGeom prst="rect">
            <a:avLst/>
          </a:prstGeom>
          <a:noFill/>
        </p:spPr>
        <p:txBody>
          <a:bodyPr wrap="square">
            <a:spAutoFit/>
          </a:bodyPr>
          <a:lstStyle/>
          <a:p>
            <a:pPr lvl="0" algn="ctr">
              <a:lnSpc>
                <a:spcPct val="125000"/>
              </a:lnSpc>
            </a:pPr>
            <a:r>
              <a:rPr lang="en-US" sz="1600">
                <a:latin typeface="HelveticaNeueLT Std Med" panose="020B0604020202020204" pitchFamily="34" charset="0"/>
              </a:rPr>
              <a:t>2. The video game industry in Catalonia</a:t>
            </a:r>
          </a:p>
        </p:txBody>
      </p:sp>
      <p:sp>
        <p:nvSpPr>
          <p:cNvPr id="12" name="QuadreDeText 2">
            <a:extLst>
              <a:ext uri="{FF2B5EF4-FFF2-40B4-BE49-F238E27FC236}">
                <a16:creationId xmlns:a16="http://schemas.microsoft.com/office/drawing/2014/main" id="{EA9AEEC6-2DB9-E623-3155-79F610477570}"/>
              </a:ext>
            </a:extLst>
          </p:cNvPr>
          <p:cNvSpPr txBox="1"/>
          <p:nvPr/>
        </p:nvSpPr>
        <p:spPr>
          <a:xfrm>
            <a:off x="8105193" y="5096316"/>
            <a:ext cx="3464913" cy="677621"/>
          </a:xfrm>
          <a:prstGeom prst="rect">
            <a:avLst/>
          </a:prstGeom>
          <a:noFill/>
        </p:spPr>
        <p:txBody>
          <a:bodyPr wrap="square">
            <a:spAutoFit/>
          </a:bodyPr>
          <a:lstStyle/>
          <a:p>
            <a:pPr lvl="0" algn="ctr">
              <a:lnSpc>
                <a:spcPct val="125000"/>
              </a:lnSpc>
            </a:pPr>
            <a:r>
              <a:rPr lang="en-US" sz="1600">
                <a:latin typeface="HelveticaNeueLT Std Med" panose="020B0604020202020204" pitchFamily="34" charset="0"/>
              </a:rPr>
              <a:t>3. Trends and opportunities in the video game industry</a:t>
            </a:r>
          </a:p>
        </p:txBody>
      </p:sp>
    </p:spTree>
    <p:extLst>
      <p:ext uri="{BB962C8B-B14F-4D97-AF65-F5344CB8AC3E}">
        <p14:creationId xmlns:p14="http://schemas.microsoft.com/office/powerpoint/2010/main" val="5659583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ol 3">
            <a:extLst>
              <a:ext uri="{FF2B5EF4-FFF2-40B4-BE49-F238E27FC236}">
                <a16:creationId xmlns:a16="http://schemas.microsoft.com/office/drawing/2014/main" id="{8AACB7B3-AA73-ADBA-B126-9DDFD679B837}"/>
              </a:ext>
            </a:extLst>
          </p:cNvPr>
          <p:cNvSpPr>
            <a:spLocks noGrp="1"/>
          </p:cNvSpPr>
          <p:nvPr>
            <p:ph type="title"/>
          </p:nvPr>
        </p:nvSpPr>
        <p:spPr>
          <a:xfrm>
            <a:off x="631081" y="372528"/>
            <a:ext cx="10754607" cy="193899"/>
          </a:xfrm>
        </p:spPr>
        <p:txBody>
          <a:bodyPr/>
          <a:lstStyle/>
          <a:p>
            <a:pPr rtl="0" eaLnBrk="1" latinLnBrk="0" hangingPunct="1"/>
            <a:r>
              <a:rPr lang="en-US" sz="2000">
                <a:solidFill>
                  <a:srgbClr val="FF0000"/>
                </a:solidFill>
                <a:latin typeface="HelveticaNeueLT Std" panose="020B0604020202020204"/>
              </a:rPr>
              <a:t>Projects led by Catalan technological centers related to video games</a:t>
            </a:r>
          </a:p>
        </p:txBody>
      </p:sp>
      <p:cxnSp>
        <p:nvCxnSpPr>
          <p:cNvPr id="6" name="Connector recte 5">
            <a:extLst>
              <a:ext uri="{FF2B5EF4-FFF2-40B4-BE49-F238E27FC236}">
                <a16:creationId xmlns:a16="http://schemas.microsoft.com/office/drawing/2014/main" id="{6540B7BD-8A56-4702-8B2E-172108552BC8}"/>
              </a:ext>
              <a:ext uri="{C183D7F6-B498-43B3-948B-1728B52AA6E4}">
                <adec:decorative xmlns:adec="http://schemas.microsoft.com/office/drawing/2017/decorative" xmlns="" val="1"/>
              </a:ext>
            </a:extLst>
          </p:cNvPr>
          <p:cNvCxnSpPr/>
          <p:nvPr/>
        </p:nvCxnSpPr>
        <p:spPr>
          <a:xfrm>
            <a:off x="734037" y="1373207"/>
            <a:ext cx="460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
            <a:extLst>
              <a:ext uri="{FF2B5EF4-FFF2-40B4-BE49-F238E27FC236}">
                <a16:creationId xmlns:a16="http://schemas.microsoft.com/office/drawing/2014/main" id="{4FB88E30-ABC2-44DC-9A08-5B6FBBDB5CD1}"/>
              </a:ext>
              <a:ext uri="{C183D7F6-B498-43B3-948B-1728B52AA6E4}">
                <adec:decorative xmlns:adec="http://schemas.microsoft.com/office/drawing/2017/decorative" xmlns="" val="1"/>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460604" y="1108817"/>
            <a:ext cx="404390" cy="40598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97D89A1B-6077-4FE7-B823-CC63006BC430}"/>
              </a:ext>
            </a:extLst>
          </p:cNvPr>
          <p:cNvSpPr/>
          <p:nvPr/>
        </p:nvSpPr>
        <p:spPr>
          <a:xfrm>
            <a:off x="630237" y="1474352"/>
            <a:ext cx="5340470" cy="1015663"/>
          </a:xfrm>
          <a:prstGeom prst="rect">
            <a:avLst/>
          </a:prstGeom>
        </p:spPr>
        <p:txBody>
          <a:bodyPr wrap="square">
            <a:spAutoFit/>
          </a:bodyPr>
          <a:lstStyle/>
          <a:p>
            <a:pPr algn="just"/>
            <a:r>
              <a:rPr lang="en-US" sz="1200">
                <a:solidFill>
                  <a:srgbClr val="424242"/>
                </a:solidFill>
                <a:latin typeface="HelveticaNeueLT Std" panose="020B0604020202020204" pitchFamily="34" charset="0"/>
              </a:rPr>
              <a:t>Innovative technological solutions for the design, implementation and validation of </a:t>
            </a:r>
            <a:r>
              <a:rPr lang="en-US" sz="1200" b="1" i="1">
                <a:solidFill>
                  <a:srgbClr val="424242"/>
                </a:solidFill>
                <a:latin typeface="HelveticaNeueLT Std" panose="020B0604020202020204" pitchFamily="34" charset="0"/>
                <a:hlinkClick r:id="rId4">
                  <a:extLst>
                    <a:ext uri="{A12FA001-AC4F-418D-AE19-62706E023703}">
                      <ahyp:hlinkClr xmlns:ahyp="http://schemas.microsoft.com/office/drawing/2018/hyperlinkcolor" xmlns="" val="tx"/>
                    </a:ext>
                  </a:extLst>
                </a:hlinkClick>
              </a:rPr>
              <a:t>serious games</a:t>
            </a:r>
            <a:r>
              <a:rPr lang="en-US" sz="1200" b="1" i="1">
                <a:solidFill>
                  <a:srgbClr val="424242"/>
                </a:solidFill>
                <a:latin typeface="HelveticaNeueLT Std" panose="020B0604020202020204" pitchFamily="34" charset="0"/>
              </a:rPr>
              <a:t> </a:t>
            </a:r>
            <a:r>
              <a:rPr lang="en-US" sz="1200">
                <a:solidFill>
                  <a:srgbClr val="424242"/>
                </a:solidFill>
                <a:latin typeface="HelveticaNeueLT Std" panose="020B0604020202020204" pitchFamily="34" charset="0"/>
              </a:rPr>
              <a:t>and </a:t>
            </a:r>
            <a:r>
              <a:rPr lang="en-US" sz="1200" b="1">
                <a:solidFill>
                  <a:srgbClr val="424242"/>
                </a:solidFill>
                <a:latin typeface="HelveticaNeueLT Std" panose="020B0604020202020204" pitchFamily="34" charset="0"/>
              </a:rPr>
              <a:t>gamification</a:t>
            </a:r>
            <a:r>
              <a:rPr lang="en-US" sz="1200">
                <a:solidFill>
                  <a:srgbClr val="424242"/>
                </a:solidFill>
                <a:latin typeface="HelveticaNeueLT Std" panose="020B0604020202020204" pitchFamily="34" charset="0"/>
              </a:rPr>
              <a:t>. Vocational training, detection, rehabilitation and education. One example is </a:t>
            </a:r>
            <a:r>
              <a:rPr lang="en-US" sz="1200" b="1">
                <a:solidFill>
                  <a:srgbClr val="424242"/>
                </a:solidFill>
                <a:latin typeface="HelveticaNeueLT Std" panose="020B0604020202020204" pitchFamily="34" charset="0"/>
                <a:hlinkClick r:id="rId5">
                  <a:extLst>
                    <a:ext uri="{A12FA001-AC4F-418D-AE19-62706E023703}">
                      <ahyp:hlinkClr xmlns:ahyp="http://schemas.microsoft.com/office/drawing/2018/hyperlinkcolor" xmlns="" val="tx"/>
                    </a:ext>
                  </a:extLst>
                </a:hlinkClick>
              </a:rPr>
              <a:t>Virtual Perfusionist</a:t>
            </a:r>
            <a:r>
              <a:rPr lang="en-US" sz="1200">
                <a:solidFill>
                  <a:srgbClr val="424242"/>
                </a:solidFill>
                <a:latin typeface="HelveticaNeueLT Std" panose="020B0604020202020204" pitchFamily="34" charset="0"/>
              </a:rPr>
              <a:t>, a serious game about surgical operations developed by the Polytechnic University of Catalonia and the Hospital Clínic de Barcelona.</a:t>
            </a:r>
          </a:p>
        </p:txBody>
      </p:sp>
      <p:cxnSp>
        <p:nvCxnSpPr>
          <p:cNvPr id="34" name="Connector recte 33">
            <a:extLst>
              <a:ext uri="{FF2B5EF4-FFF2-40B4-BE49-F238E27FC236}">
                <a16:creationId xmlns:a16="http://schemas.microsoft.com/office/drawing/2014/main" id="{BACD33BF-3384-426E-8B5E-107A50826938}"/>
              </a:ext>
              <a:ext uri="{C183D7F6-B498-43B3-948B-1728B52AA6E4}">
                <adec:decorative xmlns:adec="http://schemas.microsoft.com/office/drawing/2017/decorative" xmlns="" val="1"/>
              </a:ext>
            </a:extLst>
          </p:cNvPr>
          <p:cNvCxnSpPr/>
          <p:nvPr/>
        </p:nvCxnSpPr>
        <p:spPr>
          <a:xfrm>
            <a:off x="745188" y="2735520"/>
            <a:ext cx="392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Imatge 4">
            <a:extLst>
              <a:ext uri="{FF2B5EF4-FFF2-40B4-BE49-F238E27FC236}">
                <a16:creationId xmlns:a16="http://schemas.microsoft.com/office/drawing/2014/main" id="{9AAF4AF7-4E7E-4FC7-8992-02FBA3CD396D}"/>
              </a:ext>
              <a:ext uri="{C183D7F6-B498-43B3-948B-1728B52AA6E4}">
                <adec:decorative xmlns:adec="http://schemas.microsoft.com/office/drawing/2017/decorative" xmlns=""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02258" y="2522516"/>
            <a:ext cx="916206" cy="288116"/>
          </a:xfrm>
          <a:prstGeom prst="rect">
            <a:avLst/>
          </a:prstGeom>
        </p:spPr>
      </p:pic>
      <p:sp>
        <p:nvSpPr>
          <p:cNvPr id="11" name="Rectangle 10">
            <a:extLst>
              <a:ext uri="{FF2B5EF4-FFF2-40B4-BE49-F238E27FC236}">
                <a16:creationId xmlns:a16="http://schemas.microsoft.com/office/drawing/2014/main" id="{1867BBA8-6861-4EFD-82A6-91402960CC51}"/>
              </a:ext>
            </a:extLst>
          </p:cNvPr>
          <p:cNvSpPr/>
          <p:nvPr/>
        </p:nvSpPr>
        <p:spPr>
          <a:xfrm>
            <a:off x="643506" y="2846622"/>
            <a:ext cx="5327201" cy="830997"/>
          </a:xfrm>
          <a:prstGeom prst="rect">
            <a:avLst/>
          </a:prstGeom>
        </p:spPr>
        <p:txBody>
          <a:bodyPr wrap="square">
            <a:spAutoFit/>
          </a:bodyPr>
          <a:lstStyle/>
          <a:p>
            <a:pPr algn="just"/>
            <a:r>
              <a:rPr lang="en-US" sz="1200">
                <a:solidFill>
                  <a:srgbClr val="424242"/>
                </a:solidFill>
                <a:latin typeface="HelveticaNeueLT Std" panose="020B0604020202020204" pitchFamily="34" charset="0"/>
              </a:rPr>
              <a:t>The </a:t>
            </a:r>
            <a:r>
              <a:rPr lang="en-US" sz="1200" b="1">
                <a:solidFill>
                  <a:srgbClr val="424242"/>
                </a:solidFill>
                <a:latin typeface="HelveticaNeueLT Std" panose="020B0604020202020204" pitchFamily="34" charset="0"/>
                <a:hlinkClick r:id="rId7">
                  <a:extLst>
                    <a:ext uri="{A12FA001-AC4F-418D-AE19-62706E023703}">
                      <ahyp:hlinkClr xmlns:ahyp="http://schemas.microsoft.com/office/drawing/2018/hyperlinkcolor" xmlns="" val="tx"/>
                    </a:ext>
                  </a:extLst>
                </a:hlinkClick>
              </a:rPr>
              <a:t>Sim4Nexus</a:t>
            </a:r>
            <a:r>
              <a:rPr lang="en-US" sz="1200">
                <a:solidFill>
                  <a:srgbClr val="424242"/>
                </a:solidFill>
                <a:latin typeface="HelveticaNeueLT Std" panose="020B0604020202020204" pitchFamily="34" charset="0"/>
              </a:rPr>
              <a:t> project is a </a:t>
            </a:r>
            <a:r>
              <a:rPr lang="en-US" sz="1200" b="1">
                <a:solidFill>
                  <a:srgbClr val="424242"/>
                </a:solidFill>
                <a:latin typeface="HelveticaNeueLT Std" panose="020B0604020202020204" pitchFamily="34" charset="0"/>
              </a:rPr>
              <a:t>video game</a:t>
            </a:r>
            <a:r>
              <a:rPr lang="en-US" sz="1200">
                <a:solidFill>
                  <a:srgbClr val="424242"/>
                </a:solidFill>
                <a:latin typeface="HelveticaNeueLT Std" panose="020B0604020202020204" pitchFamily="34" charset="0"/>
              </a:rPr>
              <a:t> (a serious game) in the form of an online </a:t>
            </a:r>
            <a:r>
              <a:rPr lang="en-US" sz="1200" b="1">
                <a:solidFill>
                  <a:srgbClr val="424242"/>
                </a:solidFill>
                <a:latin typeface="HelveticaNeueLT Std" panose="020B0604020202020204" pitchFamily="34" charset="0"/>
              </a:rPr>
              <a:t>simulator</a:t>
            </a:r>
            <a:r>
              <a:rPr lang="en-US" sz="1200">
                <a:solidFill>
                  <a:srgbClr val="424242"/>
                </a:solidFill>
                <a:latin typeface="HelveticaNeueLT Std" panose="020B0604020202020204" pitchFamily="34" charset="0"/>
              </a:rPr>
              <a:t> that enables users to understand the results of </a:t>
            </a:r>
            <a:r>
              <a:rPr lang="en-US" sz="1200" b="1">
                <a:solidFill>
                  <a:srgbClr val="424242"/>
                </a:solidFill>
                <a:latin typeface="HelveticaNeueLT Std" panose="020B0604020202020204" pitchFamily="34" charset="0"/>
              </a:rPr>
              <a:t>environmental management</a:t>
            </a:r>
            <a:r>
              <a:rPr lang="en-US" sz="1200">
                <a:solidFill>
                  <a:srgbClr val="424242"/>
                </a:solidFill>
                <a:latin typeface="HelveticaNeueLT Std" panose="020B0604020202020204" pitchFamily="34" charset="0"/>
              </a:rPr>
              <a:t> policies, with a cross-cutting approach at different levels.</a:t>
            </a:r>
          </a:p>
        </p:txBody>
      </p:sp>
      <p:cxnSp>
        <p:nvCxnSpPr>
          <p:cNvPr id="35" name="Connector recte 34">
            <a:extLst>
              <a:ext uri="{FF2B5EF4-FFF2-40B4-BE49-F238E27FC236}">
                <a16:creationId xmlns:a16="http://schemas.microsoft.com/office/drawing/2014/main" id="{FB41FD41-4CA6-4252-8838-9BCE8F46952E}"/>
              </a:ext>
              <a:ext uri="{C183D7F6-B498-43B3-948B-1728B52AA6E4}">
                <adec:decorative xmlns:adec="http://schemas.microsoft.com/office/drawing/2017/decorative" xmlns="" val="1"/>
              </a:ext>
            </a:extLst>
          </p:cNvPr>
          <p:cNvCxnSpPr/>
          <p:nvPr/>
        </p:nvCxnSpPr>
        <p:spPr>
          <a:xfrm>
            <a:off x="745187" y="3937996"/>
            <a:ext cx="414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74B1324-1F4F-4DCF-A6F0-5DCF49CA398F}"/>
              </a:ext>
              <a:ext uri="{C183D7F6-B498-43B3-948B-1728B52AA6E4}">
                <adec:decorative xmlns:adec="http://schemas.microsoft.com/office/drawing/2017/decorative" xmlns=""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054044" y="3650049"/>
            <a:ext cx="810950" cy="38162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AB48CC5A-D2AA-4D53-9E73-736C18045FFC}"/>
              </a:ext>
            </a:extLst>
          </p:cNvPr>
          <p:cNvSpPr/>
          <p:nvPr/>
        </p:nvSpPr>
        <p:spPr>
          <a:xfrm>
            <a:off x="685313" y="4031672"/>
            <a:ext cx="5285394" cy="646331"/>
          </a:xfrm>
          <a:prstGeom prst="rect">
            <a:avLst/>
          </a:prstGeom>
        </p:spPr>
        <p:txBody>
          <a:bodyPr wrap="square">
            <a:spAutoFit/>
          </a:bodyPr>
          <a:lstStyle/>
          <a:p>
            <a:pPr algn="just"/>
            <a:r>
              <a:rPr lang="en-US" sz="1200" b="1">
                <a:solidFill>
                  <a:srgbClr val="424242"/>
                </a:solidFill>
                <a:latin typeface="HelveticaNeueLT Std" panose="020B0604020202020204" pitchFamily="34" charset="0"/>
                <a:hlinkClick r:id="rId9">
                  <a:extLst>
                    <a:ext uri="{A12FA001-AC4F-418D-AE19-62706E023703}">
                      <ahyp:hlinkClr xmlns:ahyp="http://schemas.microsoft.com/office/drawing/2018/hyperlinkcolor" xmlns="" val="tx"/>
                    </a:ext>
                  </a:extLst>
                </a:hlinkClick>
              </a:rPr>
              <a:t>GameTools</a:t>
            </a:r>
            <a:r>
              <a:rPr lang="en-US" sz="1200">
                <a:solidFill>
                  <a:srgbClr val="424242"/>
                </a:solidFill>
                <a:latin typeface="HelveticaNeueLT Std" panose="020B0604020202020204" pitchFamily="34" charset="0"/>
              </a:rPr>
              <a:t> develops </a:t>
            </a:r>
            <a:r>
              <a:rPr lang="en-US" sz="1200" b="1">
                <a:solidFill>
                  <a:srgbClr val="424242"/>
                </a:solidFill>
                <a:latin typeface="HelveticaNeueLT Std" panose="020B0604020202020204" pitchFamily="34" charset="0"/>
              </a:rPr>
              <a:t>games</a:t>
            </a:r>
            <a:r>
              <a:rPr lang="en-US" sz="1200">
                <a:solidFill>
                  <a:srgbClr val="424242"/>
                </a:solidFill>
                <a:latin typeface="HelveticaNeueLT Std" panose="020B0604020202020204" pitchFamily="34" charset="0"/>
              </a:rPr>
              <a:t> that test the internal </a:t>
            </a:r>
            <a:r>
              <a:rPr lang="en-US" sz="1200" b="1">
                <a:solidFill>
                  <a:srgbClr val="424242"/>
                </a:solidFill>
                <a:latin typeface="HelveticaNeueLT Std" panose="020B0604020202020204" pitchFamily="34" charset="0"/>
              </a:rPr>
              <a:t>systems of representation</a:t>
            </a:r>
            <a:r>
              <a:rPr lang="en-US" sz="1200">
                <a:solidFill>
                  <a:srgbClr val="424242"/>
                </a:solidFill>
                <a:latin typeface="HelveticaNeueLT Std" panose="020B0604020202020204" pitchFamily="34" charset="0"/>
              </a:rPr>
              <a:t> of companies and provide demonstrators to demonstrate the </a:t>
            </a:r>
            <a:r>
              <a:rPr lang="en-US" sz="1200" b="1">
                <a:solidFill>
                  <a:srgbClr val="424242"/>
                </a:solidFill>
                <a:latin typeface="HelveticaNeueLT Std" panose="020B0604020202020204" pitchFamily="34" charset="0"/>
              </a:rPr>
              <a:t>viability</a:t>
            </a:r>
            <a:r>
              <a:rPr lang="en-US" sz="1200">
                <a:solidFill>
                  <a:srgbClr val="424242"/>
                </a:solidFill>
                <a:latin typeface="HelveticaNeueLT Std" panose="020B0604020202020204" pitchFamily="34" charset="0"/>
              </a:rPr>
              <a:t> of the methods developed.</a:t>
            </a:r>
          </a:p>
        </p:txBody>
      </p:sp>
      <p:cxnSp>
        <p:nvCxnSpPr>
          <p:cNvPr id="36" name="Connector recte 35">
            <a:extLst>
              <a:ext uri="{FF2B5EF4-FFF2-40B4-BE49-F238E27FC236}">
                <a16:creationId xmlns:a16="http://schemas.microsoft.com/office/drawing/2014/main" id="{CAEFB30E-FDF6-4D00-9BB1-C10B92170BEA}"/>
              </a:ext>
              <a:ext uri="{C183D7F6-B498-43B3-948B-1728B52AA6E4}">
                <adec:decorative xmlns:adec="http://schemas.microsoft.com/office/drawing/2017/decorative" xmlns="" val="1"/>
              </a:ext>
            </a:extLst>
          </p:cNvPr>
          <p:cNvCxnSpPr/>
          <p:nvPr/>
        </p:nvCxnSpPr>
        <p:spPr>
          <a:xfrm>
            <a:off x="745188" y="4966214"/>
            <a:ext cx="414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2">
            <a:extLst>
              <a:ext uri="{FF2B5EF4-FFF2-40B4-BE49-F238E27FC236}">
                <a16:creationId xmlns:a16="http://schemas.microsoft.com/office/drawing/2014/main" id="{3AB9A16D-06FF-416C-9A98-B0D3C6C9FBFC}"/>
              </a:ext>
              <a:ext uri="{C183D7F6-B498-43B3-948B-1728B52AA6E4}">
                <adec:decorative xmlns:adec="http://schemas.microsoft.com/office/drawing/2017/decorative" xmlns="" val="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007729" y="4705947"/>
            <a:ext cx="782806" cy="36731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F6A3507-4483-4665-B1DA-F94BFAD0548F}"/>
              </a:ext>
            </a:extLst>
          </p:cNvPr>
          <p:cNvSpPr/>
          <p:nvPr/>
        </p:nvSpPr>
        <p:spPr>
          <a:xfrm>
            <a:off x="661950" y="5065402"/>
            <a:ext cx="5263292" cy="461665"/>
          </a:xfrm>
          <a:prstGeom prst="rect">
            <a:avLst/>
          </a:prstGeom>
        </p:spPr>
        <p:txBody>
          <a:bodyPr wrap="square">
            <a:spAutoFit/>
          </a:bodyPr>
          <a:lstStyle/>
          <a:p>
            <a:pPr algn="just"/>
            <a:r>
              <a:rPr lang="en-US" sz="1200" b="1">
                <a:solidFill>
                  <a:srgbClr val="424242"/>
                </a:solidFill>
                <a:latin typeface="HelveticaNeueLT Std" panose="020B0604020202020204" pitchFamily="34" charset="0"/>
                <a:hlinkClick r:id="rId11">
                  <a:extLst>
                    <a:ext uri="{A12FA001-AC4F-418D-AE19-62706E023703}">
                      <ahyp:hlinkClr xmlns:ahyp="http://schemas.microsoft.com/office/drawing/2018/hyperlinkcolor" xmlns="" val="tx"/>
                    </a:ext>
                  </a:extLst>
                </a:hlinkClick>
              </a:rPr>
              <a:t>MED GAIMS</a:t>
            </a:r>
            <a:r>
              <a:rPr lang="en-US" sz="1200">
                <a:solidFill>
                  <a:srgbClr val="424242"/>
                </a:solidFill>
                <a:latin typeface="HelveticaNeueLT Std" panose="020B0604020202020204" pitchFamily="34" charset="0"/>
              </a:rPr>
              <a:t> is an experimental </a:t>
            </a:r>
            <a:r>
              <a:rPr lang="en-US" sz="1200" b="1">
                <a:solidFill>
                  <a:srgbClr val="424242"/>
                </a:solidFill>
                <a:latin typeface="HelveticaNeueLT Std" panose="020B0604020202020204" pitchFamily="34" charset="0"/>
              </a:rPr>
              <a:t>tourism</a:t>
            </a:r>
            <a:r>
              <a:rPr lang="en-US" sz="1200">
                <a:solidFill>
                  <a:srgbClr val="424242"/>
                </a:solidFill>
                <a:latin typeface="HelveticaNeueLT Std" panose="020B0604020202020204" pitchFamily="34" charset="0"/>
              </a:rPr>
              <a:t> project that seeks to encourage and improve experiences through </a:t>
            </a:r>
            <a:r>
              <a:rPr lang="en-US" sz="1200" b="1">
                <a:solidFill>
                  <a:srgbClr val="424242"/>
                </a:solidFill>
                <a:latin typeface="HelveticaNeueLT Std" panose="020B0604020202020204" pitchFamily="34" charset="0"/>
              </a:rPr>
              <a:t>gamification</a:t>
            </a:r>
            <a:r>
              <a:rPr lang="en-US" sz="1200">
                <a:solidFill>
                  <a:srgbClr val="424242"/>
                </a:solidFill>
                <a:latin typeface="HelveticaNeueLT Std" panose="020B0604020202020204" pitchFamily="34" charset="0"/>
              </a:rPr>
              <a:t>.</a:t>
            </a:r>
          </a:p>
        </p:txBody>
      </p:sp>
      <p:cxnSp>
        <p:nvCxnSpPr>
          <p:cNvPr id="37" name="Connector recte 36">
            <a:extLst>
              <a:ext uri="{FF2B5EF4-FFF2-40B4-BE49-F238E27FC236}">
                <a16:creationId xmlns:a16="http://schemas.microsoft.com/office/drawing/2014/main" id="{974FF100-9D6B-43CF-A7A3-91AF848DA617}"/>
              </a:ext>
              <a:ext uri="{C183D7F6-B498-43B3-948B-1728B52AA6E4}">
                <adec:decorative xmlns:adec="http://schemas.microsoft.com/office/drawing/2017/decorative" xmlns="" val="1"/>
              </a:ext>
            </a:extLst>
          </p:cNvPr>
          <p:cNvCxnSpPr/>
          <p:nvPr/>
        </p:nvCxnSpPr>
        <p:spPr>
          <a:xfrm>
            <a:off x="6381133" y="1395678"/>
            <a:ext cx="424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ED92ED12-98FF-4D2F-8416-F01FCF3AAFFF}"/>
              </a:ext>
              <a:ext uri="{C183D7F6-B498-43B3-948B-1728B52AA6E4}">
                <adec:decorative xmlns:adec="http://schemas.microsoft.com/office/drawing/2017/decorative" xmlns="" val="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795720" y="1199263"/>
            <a:ext cx="613232" cy="25827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2887DFAE-86E2-47E4-A566-E52A0A2C551B}"/>
              </a:ext>
            </a:extLst>
          </p:cNvPr>
          <p:cNvSpPr/>
          <p:nvPr/>
        </p:nvSpPr>
        <p:spPr>
          <a:xfrm>
            <a:off x="6312558" y="1437437"/>
            <a:ext cx="5150888" cy="830997"/>
          </a:xfrm>
          <a:prstGeom prst="rect">
            <a:avLst/>
          </a:prstGeom>
        </p:spPr>
        <p:txBody>
          <a:bodyPr wrap="square">
            <a:spAutoFit/>
          </a:bodyPr>
          <a:lstStyle/>
          <a:p>
            <a:pPr algn="just"/>
            <a:r>
              <a:rPr lang="en-US" sz="1200">
                <a:solidFill>
                  <a:srgbClr val="424242"/>
                </a:solidFill>
                <a:latin typeface="HelveticaNeueLT Std" panose="020B0604020202020204" pitchFamily="34" charset="0"/>
              </a:rPr>
              <a:t>The IBEC’s researchers have developed a system based on </a:t>
            </a:r>
            <a:r>
              <a:rPr lang="en-US" sz="1200" b="1">
                <a:solidFill>
                  <a:srgbClr val="424242"/>
                </a:solidFill>
                <a:latin typeface="HelveticaNeueLT Std" panose="020B0604020202020204" pitchFamily="34" charset="0"/>
              </a:rPr>
              <a:t>virtual reality</a:t>
            </a:r>
            <a:r>
              <a:rPr lang="en-US" sz="1200">
                <a:solidFill>
                  <a:srgbClr val="424242"/>
                </a:solidFill>
                <a:latin typeface="HelveticaNeueLT Std" panose="020B0604020202020204" pitchFamily="34" charset="0"/>
              </a:rPr>
              <a:t> to rehabilitate patients suffering from Broca aphasia. It has been proven that </a:t>
            </a:r>
            <a:r>
              <a:rPr lang="en-US" sz="1200" b="1">
                <a:solidFill>
                  <a:srgbClr val="424242"/>
                </a:solidFill>
                <a:latin typeface="HelveticaNeueLT Std" panose="020B0604020202020204" pitchFamily="34" charset="0"/>
                <a:hlinkClick r:id="rId13">
                  <a:extLst>
                    <a:ext uri="{A12FA001-AC4F-418D-AE19-62706E023703}">
                      <ahyp:hlinkClr xmlns:ahyp="http://schemas.microsoft.com/office/drawing/2018/hyperlinkcolor" xmlns="" val="tx"/>
                    </a:ext>
                  </a:extLst>
                </a:hlinkClick>
              </a:rPr>
              <a:t>RGS</a:t>
            </a:r>
            <a:r>
              <a:rPr lang="en-US" sz="1200">
                <a:solidFill>
                  <a:srgbClr val="424242"/>
                </a:solidFill>
                <a:latin typeface="HelveticaNeueLT Std" panose="020B0604020202020204" pitchFamily="34" charset="0"/>
              </a:rPr>
              <a:t> </a:t>
            </a:r>
            <a:r>
              <a:rPr lang="en-US" sz="1200" b="1">
                <a:solidFill>
                  <a:srgbClr val="424242"/>
                </a:solidFill>
                <a:latin typeface="HelveticaNeueLT Std" panose="020B0604020202020204" pitchFamily="34" charset="0"/>
              </a:rPr>
              <a:t>improves</a:t>
            </a:r>
            <a:r>
              <a:rPr lang="en-US" sz="1200">
                <a:solidFill>
                  <a:srgbClr val="424242"/>
                </a:solidFill>
                <a:latin typeface="HelveticaNeueLT Std" panose="020B0604020202020204" pitchFamily="34" charset="0"/>
              </a:rPr>
              <a:t> frequency and communicative effectiveness in </a:t>
            </a:r>
            <a:r>
              <a:rPr lang="en-US" sz="1200" b="1">
                <a:solidFill>
                  <a:srgbClr val="424242"/>
                </a:solidFill>
                <a:latin typeface="HelveticaNeueLT Std" panose="020B0604020202020204" pitchFamily="34" charset="0"/>
              </a:rPr>
              <a:t>daily life</a:t>
            </a:r>
            <a:r>
              <a:rPr lang="en-US" sz="1200">
                <a:solidFill>
                  <a:srgbClr val="424242"/>
                </a:solidFill>
                <a:latin typeface="HelveticaNeueLT Std" panose="020B0604020202020204" pitchFamily="34" charset="0"/>
              </a:rPr>
              <a:t>.</a:t>
            </a:r>
          </a:p>
        </p:txBody>
      </p:sp>
      <p:cxnSp>
        <p:nvCxnSpPr>
          <p:cNvPr id="38" name="Connector recte 37">
            <a:extLst>
              <a:ext uri="{FF2B5EF4-FFF2-40B4-BE49-F238E27FC236}">
                <a16:creationId xmlns:a16="http://schemas.microsoft.com/office/drawing/2014/main" id="{F178EA53-4189-4CD8-A407-23DEFE3CA0D1}"/>
              </a:ext>
              <a:ext uri="{C183D7F6-B498-43B3-948B-1728B52AA6E4}">
                <adec:decorative xmlns:adec="http://schemas.microsoft.com/office/drawing/2017/decorative" xmlns="" val="1"/>
              </a:ext>
            </a:extLst>
          </p:cNvPr>
          <p:cNvCxnSpPr/>
          <p:nvPr/>
        </p:nvCxnSpPr>
        <p:spPr>
          <a:xfrm>
            <a:off x="6381133" y="2521611"/>
            <a:ext cx="370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10">
            <a:extLst>
              <a:ext uri="{FF2B5EF4-FFF2-40B4-BE49-F238E27FC236}">
                <a16:creationId xmlns:a16="http://schemas.microsoft.com/office/drawing/2014/main" id="{3D2B8F9A-9CC4-4281-93F6-5F60BBDF9376}"/>
              </a:ext>
              <a:ext uri="{C183D7F6-B498-43B3-948B-1728B52AA6E4}">
                <adec:decorative xmlns:adec="http://schemas.microsoft.com/office/drawing/2017/decorative" xmlns="" val="1"/>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10244533" y="2259361"/>
            <a:ext cx="1102374" cy="27837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0BBB32CF-0A3C-41D4-A72F-C06DF76D22E6}"/>
              </a:ext>
            </a:extLst>
          </p:cNvPr>
          <p:cNvSpPr/>
          <p:nvPr/>
        </p:nvSpPr>
        <p:spPr>
          <a:xfrm>
            <a:off x="6321653" y="2550663"/>
            <a:ext cx="5128585" cy="830997"/>
          </a:xfrm>
          <a:prstGeom prst="rect">
            <a:avLst/>
          </a:prstGeom>
        </p:spPr>
        <p:txBody>
          <a:bodyPr wrap="square">
            <a:spAutoFit/>
          </a:bodyPr>
          <a:lstStyle/>
          <a:p>
            <a:pPr algn="just"/>
            <a:r>
              <a:rPr lang="en-US" sz="1200" b="1" u="sng">
                <a:solidFill>
                  <a:srgbClr val="424242"/>
                </a:solidFill>
                <a:latin typeface="HelveticaNeueLT Std" panose="020B0604020202020204" pitchFamily="34" charset="0"/>
              </a:rPr>
              <a:t>Digital games</a:t>
            </a:r>
            <a:r>
              <a:rPr lang="en-US" sz="1200">
                <a:solidFill>
                  <a:srgbClr val="424242"/>
                </a:solidFill>
                <a:latin typeface="HelveticaNeueLT Std" panose="020B0604020202020204" pitchFamily="34" charset="0"/>
              </a:rPr>
              <a:t> for </a:t>
            </a:r>
            <a:r>
              <a:rPr lang="en-US" sz="1200" b="1">
                <a:solidFill>
                  <a:srgbClr val="424242"/>
                </a:solidFill>
                <a:latin typeface="HelveticaNeueLT Std" panose="020B0604020202020204" pitchFamily="34" charset="0"/>
              </a:rPr>
              <a:t>the elderly</a:t>
            </a:r>
            <a:r>
              <a:rPr lang="en-US" sz="1200">
                <a:solidFill>
                  <a:srgbClr val="424242"/>
                </a:solidFill>
                <a:latin typeface="HelveticaNeueLT Std" panose="020B0604020202020204" pitchFamily="34" charset="0"/>
              </a:rPr>
              <a:t> are new kinds of </a:t>
            </a:r>
            <a:r>
              <a:rPr lang="en-US" sz="1200" b="1">
                <a:solidFill>
                  <a:srgbClr val="424242"/>
                </a:solidFill>
                <a:latin typeface="HelveticaNeueLT Std" panose="020B0604020202020204" pitchFamily="34" charset="0"/>
              </a:rPr>
              <a:t>games</a:t>
            </a:r>
            <a:r>
              <a:rPr lang="en-US" sz="1200">
                <a:solidFill>
                  <a:srgbClr val="424242"/>
                </a:solidFill>
                <a:latin typeface="HelveticaNeueLT Std" panose="020B0604020202020204" pitchFamily="34" charset="0"/>
              </a:rPr>
              <a:t> that can reinforce and exploit their strengths as individuals and players, </a:t>
            </a:r>
            <a:r>
              <a:rPr lang="en-US" sz="1200" b="1">
                <a:solidFill>
                  <a:srgbClr val="424242"/>
                </a:solidFill>
                <a:latin typeface="HelveticaNeueLT Std" panose="020B0604020202020204" pitchFamily="34" charset="0"/>
              </a:rPr>
              <a:t>reduce isolation</a:t>
            </a:r>
            <a:r>
              <a:rPr lang="en-US" sz="1200">
                <a:solidFill>
                  <a:srgbClr val="424242"/>
                </a:solidFill>
                <a:latin typeface="HelveticaNeueLT Std" panose="020B0604020202020204" pitchFamily="34" charset="0"/>
              </a:rPr>
              <a:t>, encourage socialization and improve their physical and psychosocial </a:t>
            </a:r>
            <a:r>
              <a:rPr lang="en-US" sz="1200" b="1">
                <a:solidFill>
                  <a:srgbClr val="424242"/>
                </a:solidFill>
                <a:latin typeface="HelveticaNeueLT Std" panose="020B0604020202020204" pitchFamily="34" charset="0"/>
              </a:rPr>
              <a:t>welfare</a:t>
            </a:r>
            <a:r>
              <a:rPr lang="en-US" sz="1200">
                <a:solidFill>
                  <a:srgbClr val="424242"/>
                </a:solidFill>
                <a:latin typeface="HelveticaNeueLT Std" panose="020B0604020202020204" pitchFamily="34" charset="0"/>
              </a:rPr>
              <a:t>.</a:t>
            </a:r>
          </a:p>
        </p:txBody>
      </p:sp>
      <p:cxnSp>
        <p:nvCxnSpPr>
          <p:cNvPr id="39" name="Connector recte 38">
            <a:extLst>
              <a:ext uri="{FF2B5EF4-FFF2-40B4-BE49-F238E27FC236}">
                <a16:creationId xmlns:a16="http://schemas.microsoft.com/office/drawing/2014/main" id="{84A76F2B-2ED6-43E0-8D80-0BBE4E74D7F0}"/>
              </a:ext>
              <a:ext uri="{C183D7F6-B498-43B3-948B-1728B52AA6E4}">
                <adec:decorative xmlns:adec="http://schemas.microsoft.com/office/drawing/2017/decorative" xmlns="" val="1"/>
              </a:ext>
            </a:extLst>
          </p:cNvPr>
          <p:cNvCxnSpPr/>
          <p:nvPr/>
        </p:nvCxnSpPr>
        <p:spPr>
          <a:xfrm>
            <a:off x="6381133" y="3695897"/>
            <a:ext cx="392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Imatge 12">
            <a:extLst>
              <a:ext uri="{FF2B5EF4-FFF2-40B4-BE49-F238E27FC236}">
                <a16:creationId xmlns:a16="http://schemas.microsoft.com/office/drawing/2014/main" id="{0FC60800-ED3F-4760-985E-53F62B8C84DD}"/>
              </a:ext>
              <a:ext uri="{C183D7F6-B498-43B3-948B-1728B52AA6E4}">
                <adec:decorative xmlns:adec="http://schemas.microsoft.com/office/drawing/2017/decorative" xmlns="" val="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482945" y="3411142"/>
            <a:ext cx="870120" cy="316407"/>
          </a:xfrm>
          <a:prstGeom prst="rect">
            <a:avLst/>
          </a:prstGeom>
        </p:spPr>
      </p:pic>
      <p:sp>
        <p:nvSpPr>
          <p:cNvPr id="17" name="Rectangle 16">
            <a:extLst>
              <a:ext uri="{FF2B5EF4-FFF2-40B4-BE49-F238E27FC236}">
                <a16:creationId xmlns:a16="http://schemas.microsoft.com/office/drawing/2014/main" id="{69E862A7-02E8-4F9E-8E8F-31C8F12116F1}"/>
              </a:ext>
            </a:extLst>
          </p:cNvPr>
          <p:cNvSpPr/>
          <p:nvPr/>
        </p:nvSpPr>
        <p:spPr>
          <a:xfrm>
            <a:off x="6321652" y="3816329"/>
            <a:ext cx="5128585" cy="1754326"/>
          </a:xfrm>
          <a:prstGeom prst="rect">
            <a:avLst/>
          </a:prstGeom>
        </p:spPr>
        <p:txBody>
          <a:bodyPr wrap="square">
            <a:spAutoFit/>
          </a:bodyPr>
          <a:lstStyle/>
          <a:p>
            <a:pPr algn="just"/>
            <a:r>
              <a:rPr lang="en-US" sz="1200" b="1">
                <a:solidFill>
                  <a:srgbClr val="424242"/>
                </a:solidFill>
                <a:latin typeface="HelveticaNeueLT Std" panose="020B0604020202020204" pitchFamily="34" charset="0"/>
                <a:hlinkClick r:id="rId16">
                  <a:extLst>
                    <a:ext uri="{A12FA001-AC4F-418D-AE19-62706E023703}">
                      <ahyp:hlinkClr xmlns:ahyp="http://schemas.microsoft.com/office/drawing/2018/hyperlinkcolor" xmlns="" val="tx"/>
                    </a:ext>
                  </a:extLst>
                </a:hlinkClick>
              </a:rPr>
              <a:t>EduGame4City.</a:t>
            </a:r>
            <a:r>
              <a:rPr lang="en-US" sz="1200">
                <a:solidFill>
                  <a:srgbClr val="424242"/>
                </a:solidFill>
                <a:latin typeface="HelveticaNeueLT Std" panose="020B0604020202020204" pitchFamily="34" charset="0"/>
              </a:rPr>
              <a:t> The project consists of design and gamified implementation for 3D visualization with </a:t>
            </a:r>
            <a:r>
              <a:rPr lang="en-US" sz="1200" b="1">
                <a:solidFill>
                  <a:srgbClr val="424242"/>
                </a:solidFill>
                <a:latin typeface="HelveticaNeueLT Std" panose="020B0604020202020204" pitchFamily="34" charset="0"/>
              </a:rPr>
              <a:t>virtual </a:t>
            </a:r>
            <a:r>
              <a:rPr lang="en-US" sz="1200" b="0">
                <a:solidFill>
                  <a:srgbClr val="424242"/>
                </a:solidFill>
                <a:latin typeface="HelveticaNeueLT Std" panose="020B0604020202020204" pitchFamily="34" charset="0"/>
              </a:rPr>
              <a:t>and  augmented</a:t>
            </a:r>
            <a:r>
              <a:rPr lang="en-US" sz="1200" b="1">
                <a:solidFill>
                  <a:srgbClr val="424242"/>
                </a:solidFill>
                <a:latin typeface="HelveticaNeueLT Std" panose="020B0604020202020204" pitchFamily="34" charset="0"/>
              </a:rPr>
              <a:t> reality</a:t>
            </a:r>
            <a:r>
              <a:rPr lang="en-US" sz="1200">
                <a:solidFill>
                  <a:srgbClr val="424242"/>
                </a:solidFill>
                <a:latin typeface="HelveticaNeueLT Std" panose="020B0604020202020204" pitchFamily="34" charset="0"/>
              </a:rPr>
              <a:t> systems for real cases in the city of Barcelona, such as the so-called </a:t>
            </a:r>
            <a:r>
              <a:rPr lang="en-US" sz="1200" i="1">
                <a:solidFill>
                  <a:srgbClr val="424242"/>
                </a:solidFill>
                <a:latin typeface="HelveticaNeueLT Std" panose="020B0604020202020204" pitchFamily="34" charset="0"/>
              </a:rPr>
              <a:t>superilles</a:t>
            </a:r>
            <a:r>
              <a:rPr lang="en-US" sz="1200">
                <a:solidFill>
                  <a:srgbClr val="424242"/>
                </a:solidFill>
                <a:latin typeface="HelveticaNeueLT Std" panose="020B0604020202020204" pitchFamily="34" charset="0"/>
              </a:rPr>
              <a:t> or super-islands. And it gives rise to a study to improve motivational, spatial, social and user-related skills. </a:t>
            </a:r>
          </a:p>
          <a:p>
            <a:pPr algn="just"/>
            <a:endParaRPr lang="ca-ES" sz="800" dirty="0">
              <a:solidFill>
                <a:srgbClr val="424242"/>
              </a:solidFill>
              <a:latin typeface="HelveticaNeueLT Std" panose="020B0604020202020204" pitchFamily="34" charset="0"/>
            </a:endParaRPr>
          </a:p>
          <a:p>
            <a:pPr algn="just"/>
            <a:r>
              <a:rPr lang="en-US" sz="1200">
                <a:solidFill>
                  <a:srgbClr val="424242"/>
                </a:solidFill>
                <a:latin typeface="HelveticaNeueLT Std" panose="020B0604020202020204" pitchFamily="34" charset="0"/>
              </a:rPr>
              <a:t>It will form part of the GAME4CITY project, coordinated with the UPC</a:t>
            </a:r>
            <a:r>
              <a:rPr lang="en-US" sz="1200">
                <a:solidFill>
                  <a:srgbClr val="00B050"/>
                </a:solidFill>
                <a:latin typeface="HelveticaNeueLT Std" panose="020B0604020202020204" pitchFamily="34" charset="0"/>
              </a:rPr>
              <a:t>,</a:t>
            </a:r>
            <a:r>
              <a:rPr lang="en-US" sz="1200">
                <a:solidFill>
                  <a:srgbClr val="424242"/>
                </a:solidFill>
                <a:latin typeface="HelveticaNeueLT Std" panose="020B0604020202020204" pitchFamily="34" charset="0"/>
              </a:rPr>
              <a:t> and its main aim is to </a:t>
            </a:r>
            <a:r>
              <a:rPr lang="en-US" sz="1200" b="1">
                <a:solidFill>
                  <a:srgbClr val="424242"/>
                </a:solidFill>
                <a:latin typeface="HelveticaNeueLT Std" panose="020B0604020202020204" pitchFamily="34" charset="0"/>
              </a:rPr>
              <a:t>improve</a:t>
            </a:r>
            <a:r>
              <a:rPr lang="en-US" sz="1200">
                <a:solidFill>
                  <a:srgbClr val="424242"/>
                </a:solidFill>
                <a:latin typeface="HelveticaNeueLT Std" panose="020B0604020202020204" pitchFamily="34" charset="0"/>
              </a:rPr>
              <a:t> </a:t>
            </a:r>
            <a:r>
              <a:rPr lang="en-US" sz="1200" b="1">
                <a:solidFill>
                  <a:srgbClr val="424242"/>
                </a:solidFill>
                <a:latin typeface="HelveticaNeueLT Std" panose="020B0604020202020204" pitchFamily="34" charset="0"/>
              </a:rPr>
              <a:t>architectural teaching</a:t>
            </a:r>
            <a:r>
              <a:rPr lang="en-US" sz="1200">
                <a:solidFill>
                  <a:srgbClr val="424242"/>
                </a:solidFill>
                <a:latin typeface="HelveticaNeueLT Std" panose="020B0604020202020204" pitchFamily="34" charset="0"/>
              </a:rPr>
              <a:t> and student competences.</a:t>
            </a:r>
          </a:p>
        </p:txBody>
      </p:sp>
      <p:sp>
        <p:nvSpPr>
          <p:cNvPr id="16" name="CuadroTexto 32">
            <a:extLst>
              <a:ext uri="{FF2B5EF4-FFF2-40B4-BE49-F238E27FC236}">
                <a16:creationId xmlns:a16="http://schemas.microsoft.com/office/drawing/2014/main" id="{6534105F-5F5E-78AA-24DD-372C748CB22C}"/>
              </a:ext>
            </a:extLst>
          </p:cNvPr>
          <p:cNvSpPr txBox="1"/>
          <p:nvPr/>
        </p:nvSpPr>
        <p:spPr>
          <a:xfrm>
            <a:off x="626599" y="5795328"/>
            <a:ext cx="11009093" cy="276999"/>
          </a:xfrm>
          <a:prstGeom prst="rect">
            <a:avLst/>
          </a:prstGeom>
        </p:spPr>
        <p:txBody>
          <a:bodyPr wrap="square">
            <a:spAutoFit/>
          </a:bodyPr>
          <a:lstStyle>
            <a:defPPr>
              <a:defRPr lang="es-ES"/>
            </a:defPPr>
            <a:lvl1pPr algn="r">
              <a:defRPr sz="1200" b="1" i="1">
                <a:solidFill>
                  <a:srgbClr val="424242"/>
                </a:solidFill>
                <a:latin typeface="HelveticaNeueLT Std" panose="020B0604020202020204" pitchFamily="34" charset="0"/>
              </a:defRPr>
            </a:lvl1pPr>
          </a:lstStyle>
          <a:p>
            <a:r>
              <a:rPr lang="en-US">
                <a:solidFill>
                  <a:schemeClr val="accent5">
                    <a:lumMod val="25000"/>
                  </a:schemeClr>
                </a:solidFill>
              </a:rPr>
              <a:t>Source: </a:t>
            </a:r>
            <a:r>
              <a:rPr lang="en-US" b="0">
                <a:solidFill>
                  <a:schemeClr val="accent5">
                    <a:lumMod val="25000"/>
                  </a:schemeClr>
                </a:solidFill>
              </a:rPr>
              <a:t>ACCIÓ</a:t>
            </a:r>
          </a:p>
        </p:txBody>
      </p:sp>
    </p:spTree>
    <p:extLst>
      <p:ext uri="{BB962C8B-B14F-4D97-AF65-F5344CB8AC3E}">
        <p14:creationId xmlns:p14="http://schemas.microsoft.com/office/powerpoint/2010/main" val="8818332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1A627E08-329E-4224-BDB5-BF7DD3FD9A30}"/>
              </a:ext>
            </a:extLst>
          </p:cNvPr>
          <p:cNvSpPr>
            <a:spLocks noGrp="1"/>
          </p:cNvSpPr>
          <p:nvPr>
            <p:ph type="title"/>
          </p:nvPr>
        </p:nvSpPr>
        <p:spPr/>
        <p:txBody>
          <a:bodyPr/>
          <a:lstStyle/>
          <a:p>
            <a:r>
              <a:rPr lang="en-US" sz="2000"/>
              <a:t>An excellent location for foreign investments</a:t>
            </a:r>
          </a:p>
        </p:txBody>
      </p:sp>
      <p:sp>
        <p:nvSpPr>
          <p:cNvPr id="3" name="Contenidor de text 2">
            <a:extLst>
              <a:ext uri="{FF2B5EF4-FFF2-40B4-BE49-F238E27FC236}">
                <a16:creationId xmlns:a16="http://schemas.microsoft.com/office/drawing/2014/main" id="{B696267C-A66B-91A8-2D23-CE55758661AD}"/>
              </a:ext>
            </a:extLst>
          </p:cNvPr>
          <p:cNvSpPr>
            <a:spLocks noGrp="1"/>
          </p:cNvSpPr>
          <p:nvPr>
            <p:ph type="body" sz="quarter" idx="12"/>
          </p:nvPr>
        </p:nvSpPr>
        <p:spPr>
          <a:xfrm>
            <a:off x="622300" y="968375"/>
            <a:ext cx="10939464" cy="504000"/>
          </a:xfrm>
        </p:spPr>
        <p:txBody>
          <a:bodyPr numCol="1"/>
          <a:lstStyle/>
          <a:p>
            <a:r>
              <a:rPr lang="en-US">
                <a:solidFill>
                  <a:schemeClr val="accent5">
                    <a:lumMod val="25000"/>
                  </a:schemeClr>
                </a:solidFill>
                <a:latin typeface="HelveticaNeueLT Std" panose="020B0604020202020204" pitchFamily="34" charset="0"/>
              </a:rPr>
              <a:t>In the 2018-2022 five-year period Catalonia remained an important pole of attraction for FDI in video games in Spain. It is becoming established as the </a:t>
            </a:r>
            <a:r>
              <a:rPr lang="en-US" b="1">
                <a:solidFill>
                  <a:schemeClr val="tx1"/>
                </a:solidFill>
                <a:latin typeface="HelveticaNeueLT Std" panose="020B0604020202020204" pitchFamily="34" charset="0"/>
              </a:rPr>
              <a:t>primary destination in the State in terms of the numbers of projects and jobs created</a:t>
            </a:r>
            <a:r>
              <a:rPr lang="en-US">
                <a:solidFill>
                  <a:schemeClr val="accent5">
                    <a:lumMod val="25000"/>
                  </a:schemeClr>
                </a:solidFill>
                <a:latin typeface="HelveticaNeueLT Std" panose="020B0604020202020204" pitchFamily="34" charset="0"/>
              </a:rPr>
              <a:t> through FDI.</a:t>
            </a:r>
          </a:p>
          <a:p>
            <a:endParaRPr lang="ca-ES" dirty="0">
              <a:latin typeface="HelveticaNeueLT Std" panose="020B0604020202020204" pitchFamily="34" charset="0"/>
            </a:endParaRPr>
          </a:p>
        </p:txBody>
      </p:sp>
      <p:sp>
        <p:nvSpPr>
          <p:cNvPr id="5" name="Rectangle 4">
            <a:extLst>
              <a:ext uri="{FF2B5EF4-FFF2-40B4-BE49-F238E27FC236}">
                <a16:creationId xmlns:a16="http://schemas.microsoft.com/office/drawing/2014/main" id="{6CAF0C65-52B1-5FD1-E2BE-ED280A6316E0}"/>
              </a:ext>
              <a:ext uri="{C183D7F6-B498-43B3-948B-1728B52AA6E4}">
                <adec:decorative xmlns:adec="http://schemas.microsoft.com/office/drawing/2017/decorative" xmlns="" val="1"/>
              </a:ext>
            </a:extLst>
          </p:cNvPr>
          <p:cNvSpPr/>
          <p:nvPr/>
        </p:nvSpPr>
        <p:spPr>
          <a:xfrm>
            <a:off x="622300" y="1591639"/>
            <a:ext cx="2673626" cy="255629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8" name="Rectangle 7">
            <a:extLst>
              <a:ext uri="{FF2B5EF4-FFF2-40B4-BE49-F238E27FC236}">
                <a16:creationId xmlns:a16="http://schemas.microsoft.com/office/drawing/2014/main" id="{FB897255-D565-FA65-8B26-F78F6149BE1F}"/>
              </a:ext>
              <a:ext uri="{C183D7F6-B498-43B3-948B-1728B52AA6E4}">
                <adec:decorative xmlns:adec="http://schemas.microsoft.com/office/drawing/2017/decorative" xmlns="" val="1"/>
              </a:ext>
            </a:extLst>
          </p:cNvPr>
          <p:cNvSpPr/>
          <p:nvPr/>
        </p:nvSpPr>
        <p:spPr>
          <a:xfrm>
            <a:off x="3418406" y="1591638"/>
            <a:ext cx="1899744" cy="255629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9" name="Imatge 8">
            <a:extLst>
              <a:ext uri="{FF2B5EF4-FFF2-40B4-BE49-F238E27FC236}">
                <a16:creationId xmlns:a16="http://schemas.microsoft.com/office/drawing/2014/main" id="{85D3450E-02CB-D963-D6D9-88ED7C7526C9}"/>
              </a:ext>
              <a:ext uri="{C183D7F6-B498-43B3-948B-1728B52AA6E4}">
                <adec:decorative xmlns:adec="http://schemas.microsoft.com/office/drawing/2017/decorative" xmlns="" val="1"/>
              </a:ext>
            </a:extLst>
          </p:cNvPr>
          <p:cNvPicPr>
            <a:picLocks noChangeAspect="1"/>
          </p:cNvPicPr>
          <p:nvPr/>
        </p:nvPicPr>
        <p:blipFill>
          <a:blip r:embed="rId2"/>
          <a:stretch>
            <a:fillRect/>
          </a:stretch>
        </p:blipFill>
        <p:spPr>
          <a:xfrm>
            <a:off x="3527066" y="1697696"/>
            <a:ext cx="360000" cy="360000"/>
          </a:xfrm>
          <a:prstGeom prst="rect">
            <a:avLst/>
          </a:prstGeom>
        </p:spPr>
      </p:pic>
      <p:pic>
        <p:nvPicPr>
          <p:cNvPr id="10" name="Imatge 9">
            <a:extLst>
              <a:ext uri="{FF2B5EF4-FFF2-40B4-BE49-F238E27FC236}">
                <a16:creationId xmlns:a16="http://schemas.microsoft.com/office/drawing/2014/main" id="{C45B9DD7-747D-899D-6B09-941D40DC93D9}"/>
              </a:ext>
              <a:ext uri="{C183D7F6-B498-43B3-948B-1728B52AA6E4}">
                <adec:decorative xmlns:adec="http://schemas.microsoft.com/office/drawing/2017/decorative" xmlns="" val="1"/>
              </a:ext>
            </a:extLst>
          </p:cNvPr>
          <p:cNvPicPr>
            <a:picLocks noChangeAspect="1"/>
          </p:cNvPicPr>
          <p:nvPr/>
        </p:nvPicPr>
        <p:blipFill>
          <a:blip r:embed="rId3"/>
          <a:stretch>
            <a:fillRect/>
          </a:stretch>
        </p:blipFill>
        <p:spPr>
          <a:xfrm>
            <a:off x="728253" y="1697695"/>
            <a:ext cx="360899" cy="360000"/>
          </a:xfrm>
          <a:prstGeom prst="rect">
            <a:avLst/>
          </a:prstGeom>
        </p:spPr>
      </p:pic>
      <p:sp>
        <p:nvSpPr>
          <p:cNvPr id="14" name="Contenidor de text 2">
            <a:extLst>
              <a:ext uri="{FF2B5EF4-FFF2-40B4-BE49-F238E27FC236}">
                <a16:creationId xmlns:a16="http://schemas.microsoft.com/office/drawing/2014/main" id="{BBA2CCA2-CC41-D16D-20B0-455ACC51C13C}"/>
              </a:ext>
            </a:extLst>
          </p:cNvPr>
          <p:cNvSpPr txBox="1">
            <a:spLocks/>
          </p:cNvSpPr>
          <p:nvPr/>
        </p:nvSpPr>
        <p:spPr>
          <a:xfrm>
            <a:off x="756170" y="2095172"/>
            <a:ext cx="2405886" cy="504000"/>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b="1" dirty="0">
                <a:solidFill>
                  <a:srgbClr val="4A00D0"/>
                </a:solidFill>
                <a:latin typeface="HelveticaNeueLT Std" panose="020B0604020202020204" pitchFamily="34" charset="0"/>
              </a:rPr>
              <a:t>22 projects</a:t>
            </a:r>
          </a:p>
          <a:p>
            <a:r>
              <a:rPr lang="en-US" b="1" dirty="0">
                <a:solidFill>
                  <a:schemeClr val="tx2"/>
                </a:solidFill>
                <a:latin typeface="HelveticaNeueLT Std" panose="020B0604020202020204" pitchFamily="34" charset="0"/>
              </a:rPr>
              <a:t>▲267%</a:t>
            </a:r>
            <a:r>
              <a:rPr lang="en-US" dirty="0">
                <a:solidFill>
                  <a:schemeClr val="accent5">
                    <a:lumMod val="25000"/>
                  </a:schemeClr>
                </a:solidFill>
                <a:latin typeface="HelveticaNeueLT Std" panose="020B0604020202020204" pitchFamily="34" charset="0"/>
              </a:rPr>
              <a:t> with respect to 2013-2017</a:t>
            </a:r>
          </a:p>
          <a:p>
            <a:endParaRPr lang="ca-ES" dirty="0">
              <a:latin typeface="HelveticaNeueLT Std" panose="020B0604020202020204" pitchFamily="34" charset="0"/>
            </a:endParaRPr>
          </a:p>
        </p:txBody>
      </p:sp>
      <p:sp>
        <p:nvSpPr>
          <p:cNvPr id="25" name="Contenidor de text 2">
            <a:extLst>
              <a:ext uri="{FF2B5EF4-FFF2-40B4-BE49-F238E27FC236}">
                <a16:creationId xmlns:a16="http://schemas.microsoft.com/office/drawing/2014/main" id="{592CCD58-D269-BD42-F723-F835E3643400}"/>
              </a:ext>
            </a:extLst>
          </p:cNvPr>
          <p:cNvSpPr txBox="1">
            <a:spLocks/>
          </p:cNvSpPr>
          <p:nvPr/>
        </p:nvSpPr>
        <p:spPr>
          <a:xfrm>
            <a:off x="3552276" y="2169701"/>
            <a:ext cx="1641161" cy="504000"/>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b="1">
                <a:solidFill>
                  <a:srgbClr val="4A00D0"/>
                </a:solidFill>
                <a:latin typeface="HelveticaNeueLT Std" panose="020B0604020202020204" pitchFamily="34" charset="0"/>
              </a:rPr>
              <a:t>64.7%</a:t>
            </a:r>
          </a:p>
          <a:p>
            <a:r>
              <a:rPr lang="en-US">
                <a:solidFill>
                  <a:schemeClr val="accent5">
                    <a:lumMod val="25000"/>
                  </a:schemeClr>
                </a:solidFill>
                <a:latin typeface="HelveticaNeueLT Std" panose="020B0604020202020204" pitchFamily="34" charset="0"/>
              </a:rPr>
              <a:t>of the total in Spain</a:t>
            </a:r>
          </a:p>
          <a:p>
            <a:endParaRPr lang="ca-ES" dirty="0">
              <a:latin typeface="HelveticaNeueLT Std" panose="020B0604020202020204" pitchFamily="34" charset="0"/>
            </a:endParaRPr>
          </a:p>
        </p:txBody>
      </p:sp>
      <p:sp>
        <p:nvSpPr>
          <p:cNvPr id="15" name="Contenidor de text 2">
            <a:extLst>
              <a:ext uri="{FF2B5EF4-FFF2-40B4-BE49-F238E27FC236}">
                <a16:creationId xmlns:a16="http://schemas.microsoft.com/office/drawing/2014/main" id="{C9E14828-D369-0305-1BA8-C0569E6BA9E3}"/>
              </a:ext>
            </a:extLst>
          </p:cNvPr>
          <p:cNvSpPr txBox="1">
            <a:spLocks/>
          </p:cNvSpPr>
          <p:nvPr/>
        </p:nvSpPr>
        <p:spPr>
          <a:xfrm>
            <a:off x="756170" y="2785123"/>
            <a:ext cx="2405886" cy="504000"/>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b="1" dirty="0">
                <a:solidFill>
                  <a:srgbClr val="4A00D0"/>
                </a:solidFill>
                <a:latin typeface="HelveticaNeueLT Std" panose="020B0604020202020204" pitchFamily="34" charset="0"/>
              </a:rPr>
              <a:t>€128.8 M in investment</a:t>
            </a:r>
          </a:p>
          <a:p>
            <a:r>
              <a:rPr lang="en-US" b="1" dirty="0">
                <a:solidFill>
                  <a:schemeClr val="tx2"/>
                </a:solidFill>
                <a:latin typeface="HelveticaNeueLT Std" panose="020B0604020202020204" pitchFamily="34" charset="0"/>
              </a:rPr>
              <a:t>▲110%</a:t>
            </a:r>
            <a:r>
              <a:rPr lang="en-US" dirty="0">
                <a:solidFill>
                  <a:schemeClr val="accent5">
                    <a:lumMod val="25000"/>
                  </a:schemeClr>
                </a:solidFill>
                <a:latin typeface="HelveticaNeueLT Std" panose="020B0604020202020204" pitchFamily="34" charset="0"/>
              </a:rPr>
              <a:t> with respect to 2013-2017</a:t>
            </a:r>
          </a:p>
          <a:p>
            <a:endParaRPr lang="ca-ES" dirty="0">
              <a:latin typeface="HelveticaNeueLT Std" panose="020B0604020202020204" pitchFamily="34" charset="0"/>
            </a:endParaRPr>
          </a:p>
        </p:txBody>
      </p:sp>
      <p:sp>
        <p:nvSpPr>
          <p:cNvPr id="26" name="Contenidor de text 2">
            <a:extLst>
              <a:ext uri="{FF2B5EF4-FFF2-40B4-BE49-F238E27FC236}">
                <a16:creationId xmlns:a16="http://schemas.microsoft.com/office/drawing/2014/main" id="{591A7FAE-880C-6AE3-BB4F-2541B7583B73}"/>
              </a:ext>
            </a:extLst>
          </p:cNvPr>
          <p:cNvSpPr txBox="1">
            <a:spLocks/>
          </p:cNvSpPr>
          <p:nvPr/>
        </p:nvSpPr>
        <p:spPr>
          <a:xfrm>
            <a:off x="3552276" y="2836792"/>
            <a:ext cx="1641161" cy="504000"/>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b="1">
                <a:solidFill>
                  <a:srgbClr val="4A00D0"/>
                </a:solidFill>
                <a:latin typeface="HelveticaNeueLT Std" panose="020B0604020202020204" pitchFamily="34" charset="0"/>
              </a:rPr>
              <a:t>44.9%</a:t>
            </a:r>
          </a:p>
          <a:p>
            <a:r>
              <a:rPr lang="en-US">
                <a:solidFill>
                  <a:schemeClr val="accent5">
                    <a:lumMod val="25000"/>
                  </a:schemeClr>
                </a:solidFill>
                <a:latin typeface="HelveticaNeueLT Std" panose="020B0604020202020204" pitchFamily="34" charset="0"/>
              </a:rPr>
              <a:t>of the total in Spain</a:t>
            </a:r>
          </a:p>
        </p:txBody>
      </p:sp>
      <p:sp>
        <p:nvSpPr>
          <p:cNvPr id="16" name="Contenidor de text 2">
            <a:extLst>
              <a:ext uri="{FF2B5EF4-FFF2-40B4-BE49-F238E27FC236}">
                <a16:creationId xmlns:a16="http://schemas.microsoft.com/office/drawing/2014/main" id="{825C4F44-2FBD-351B-6E2E-46BAFB4F892A}"/>
              </a:ext>
            </a:extLst>
          </p:cNvPr>
          <p:cNvSpPr txBox="1">
            <a:spLocks/>
          </p:cNvSpPr>
          <p:nvPr/>
        </p:nvSpPr>
        <p:spPr>
          <a:xfrm>
            <a:off x="756170" y="3452214"/>
            <a:ext cx="2405886" cy="504000"/>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b="1" dirty="0">
                <a:solidFill>
                  <a:srgbClr val="4A00D0"/>
                </a:solidFill>
                <a:latin typeface="HelveticaNeueLT Std" panose="020B0604020202020204" pitchFamily="34" charset="0"/>
              </a:rPr>
              <a:t>1,142 jobs created</a:t>
            </a:r>
          </a:p>
          <a:p>
            <a:r>
              <a:rPr lang="en-US" b="1" dirty="0">
                <a:solidFill>
                  <a:schemeClr val="tx2"/>
                </a:solidFill>
                <a:latin typeface="HelveticaNeueLT Std" panose="020B0604020202020204" pitchFamily="34" charset="0"/>
              </a:rPr>
              <a:t>▲127%</a:t>
            </a:r>
            <a:r>
              <a:rPr lang="en-US" dirty="0">
                <a:solidFill>
                  <a:schemeClr val="accent5">
                    <a:lumMod val="25000"/>
                  </a:schemeClr>
                </a:solidFill>
                <a:latin typeface="HelveticaNeueLT Std" panose="020B0604020202020204" pitchFamily="34" charset="0"/>
              </a:rPr>
              <a:t> with respect to 2013-2017</a:t>
            </a:r>
          </a:p>
          <a:p>
            <a:endParaRPr lang="ca-ES" dirty="0">
              <a:latin typeface="HelveticaNeueLT Std" panose="020B0604020202020204" pitchFamily="34" charset="0"/>
            </a:endParaRPr>
          </a:p>
        </p:txBody>
      </p:sp>
      <p:sp>
        <p:nvSpPr>
          <p:cNvPr id="27" name="Contenidor de text 2">
            <a:extLst>
              <a:ext uri="{FF2B5EF4-FFF2-40B4-BE49-F238E27FC236}">
                <a16:creationId xmlns:a16="http://schemas.microsoft.com/office/drawing/2014/main" id="{6610B715-7FD4-CACD-3A1B-A77475070ADF}"/>
              </a:ext>
            </a:extLst>
          </p:cNvPr>
          <p:cNvSpPr txBox="1">
            <a:spLocks/>
          </p:cNvSpPr>
          <p:nvPr/>
        </p:nvSpPr>
        <p:spPr>
          <a:xfrm>
            <a:off x="3552276" y="3503883"/>
            <a:ext cx="1641161" cy="504000"/>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b="1">
                <a:solidFill>
                  <a:srgbClr val="4A00D0"/>
                </a:solidFill>
                <a:latin typeface="HelveticaNeueLT Std" panose="020B0604020202020204" pitchFamily="34" charset="0"/>
              </a:rPr>
              <a:t>45.1%</a:t>
            </a:r>
          </a:p>
          <a:p>
            <a:r>
              <a:rPr lang="en-US">
                <a:solidFill>
                  <a:schemeClr val="accent5">
                    <a:lumMod val="25000"/>
                  </a:schemeClr>
                </a:solidFill>
                <a:latin typeface="HelveticaNeueLT Std" panose="020B0604020202020204" pitchFamily="34" charset="0"/>
              </a:rPr>
              <a:t>of the total in Spain</a:t>
            </a:r>
          </a:p>
        </p:txBody>
      </p:sp>
      <p:sp>
        <p:nvSpPr>
          <p:cNvPr id="28" name="Rectangle 27">
            <a:extLst>
              <a:ext uri="{FF2B5EF4-FFF2-40B4-BE49-F238E27FC236}">
                <a16:creationId xmlns:a16="http://schemas.microsoft.com/office/drawing/2014/main" id="{7714A81C-8783-94D2-B02A-15E32B8BEACF}"/>
              </a:ext>
              <a:ext uri="{C183D7F6-B498-43B3-948B-1728B52AA6E4}">
                <adec:decorative xmlns:adec="http://schemas.microsoft.com/office/drawing/2017/decorative" xmlns="" val="1"/>
              </a:ext>
            </a:extLst>
          </p:cNvPr>
          <p:cNvSpPr/>
          <p:nvPr/>
        </p:nvSpPr>
        <p:spPr>
          <a:xfrm>
            <a:off x="5440630" y="1591639"/>
            <a:ext cx="1989981" cy="255629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9" name="Contenidor de text 2">
            <a:extLst>
              <a:ext uri="{FF2B5EF4-FFF2-40B4-BE49-F238E27FC236}">
                <a16:creationId xmlns:a16="http://schemas.microsoft.com/office/drawing/2014/main" id="{B4520366-95A8-12E7-E9C9-ACE814EFA595}"/>
              </a:ext>
            </a:extLst>
          </p:cNvPr>
          <p:cNvSpPr txBox="1">
            <a:spLocks/>
          </p:cNvSpPr>
          <p:nvPr/>
        </p:nvSpPr>
        <p:spPr>
          <a:xfrm>
            <a:off x="5512829" y="1663047"/>
            <a:ext cx="1845582" cy="765757"/>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b="1">
                <a:solidFill>
                  <a:srgbClr val="4A00D0"/>
                </a:solidFill>
                <a:latin typeface="HelveticaNeueLT Std" panose="020B0604020202020204" pitchFamily="34" charset="0"/>
              </a:rPr>
              <a:t>3 of the 7 cities that have received FDI (43%)</a:t>
            </a:r>
            <a:r>
              <a:rPr lang="en-US" sz="1200" b="1">
                <a:solidFill>
                  <a:schemeClr val="tx1"/>
                </a:solidFill>
                <a:latin typeface="HelveticaNeueLT Std" panose="020B0604020202020204" pitchFamily="34" charset="0"/>
              </a:rPr>
              <a:t> </a:t>
            </a:r>
            <a:r>
              <a:rPr lang="en-US" sz="1200">
                <a:solidFill>
                  <a:schemeClr val="accent5">
                    <a:lumMod val="25000"/>
                  </a:schemeClr>
                </a:solidFill>
                <a:latin typeface="HelveticaNeueLT Std" panose="020B0604020202020204" pitchFamily="34" charset="0"/>
              </a:rPr>
              <a:t>in</a:t>
            </a:r>
            <a:r>
              <a:rPr lang="en-US" sz="1200" b="1">
                <a:solidFill>
                  <a:schemeClr val="tx1"/>
                </a:solidFill>
                <a:latin typeface="HelveticaNeueLT Std" panose="020B0604020202020204" pitchFamily="34" charset="0"/>
              </a:rPr>
              <a:t> </a:t>
            </a:r>
            <a:r>
              <a:rPr lang="en-US" sz="1200">
                <a:solidFill>
                  <a:schemeClr val="accent5">
                    <a:lumMod val="25000"/>
                  </a:schemeClr>
                </a:solidFill>
                <a:latin typeface="HelveticaNeueLT Std" panose="020B0604020202020204" pitchFamily="34" charset="0"/>
              </a:rPr>
              <a:t>this five-year period in Spain are Catalan:</a:t>
            </a:r>
          </a:p>
          <a:p>
            <a:pPr algn="ctr"/>
            <a:endParaRPr lang="ca-ES" dirty="0">
              <a:solidFill>
                <a:schemeClr val="accent5">
                  <a:lumMod val="25000"/>
                </a:schemeClr>
              </a:solidFill>
              <a:latin typeface="HelveticaNeueLT Std" panose="020B0604020202020204" pitchFamily="34" charset="0"/>
            </a:endParaRPr>
          </a:p>
          <a:p>
            <a:pPr algn="ctr"/>
            <a:endParaRPr lang="ca-ES" dirty="0">
              <a:latin typeface="HelveticaNeueLT Std" panose="020B0604020202020204" pitchFamily="34" charset="0"/>
            </a:endParaRPr>
          </a:p>
        </p:txBody>
      </p:sp>
      <p:sp>
        <p:nvSpPr>
          <p:cNvPr id="30" name="Contenidor de text 2">
            <a:extLst>
              <a:ext uri="{FF2B5EF4-FFF2-40B4-BE49-F238E27FC236}">
                <a16:creationId xmlns:a16="http://schemas.microsoft.com/office/drawing/2014/main" id="{BEF5C121-81F1-3615-07E1-9D23EDFE5141}"/>
              </a:ext>
            </a:extLst>
          </p:cNvPr>
          <p:cNvSpPr txBox="1">
            <a:spLocks/>
          </p:cNvSpPr>
          <p:nvPr/>
        </p:nvSpPr>
        <p:spPr>
          <a:xfrm>
            <a:off x="5585029" y="2500212"/>
            <a:ext cx="1474677" cy="1643885"/>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b="1">
                <a:solidFill>
                  <a:schemeClr val="tx2"/>
                </a:solidFill>
                <a:latin typeface="HelveticaNeueLT Std" panose="020B0604020202020204" pitchFamily="34" charset="0"/>
              </a:rPr>
              <a:t>1</a:t>
            </a:r>
            <a:r>
              <a:rPr lang="en-US" sz="1050">
                <a:solidFill>
                  <a:schemeClr val="accent5">
                    <a:lumMod val="25000"/>
                  </a:schemeClr>
                </a:solidFill>
                <a:latin typeface="HelveticaNeueLT Std" panose="020B0604020202020204" pitchFamily="34" charset="0"/>
              </a:rPr>
              <a:t> </a:t>
            </a:r>
            <a:r>
              <a:rPr lang="en-US" sz="1050">
                <a:solidFill>
                  <a:srgbClr val="4A00D0"/>
                </a:solidFill>
                <a:latin typeface="HelveticaNeueLT Std" panose="020B0604020202020204" pitchFamily="34" charset="0"/>
              </a:rPr>
              <a:t>Barcelona</a:t>
            </a:r>
          </a:p>
          <a:p>
            <a:r>
              <a:rPr lang="en-US" sz="1050" b="1">
                <a:solidFill>
                  <a:schemeClr val="tx2"/>
                </a:solidFill>
                <a:latin typeface="HelveticaNeueLT Std" panose="020B0604020202020204" pitchFamily="34" charset="0"/>
              </a:rPr>
              <a:t>2</a:t>
            </a:r>
            <a:r>
              <a:rPr lang="en-US" sz="1050">
                <a:solidFill>
                  <a:schemeClr val="accent5">
                    <a:lumMod val="25000"/>
                  </a:schemeClr>
                </a:solidFill>
                <a:latin typeface="HelveticaNeueLT Std" panose="020B0604020202020204" pitchFamily="34" charset="0"/>
              </a:rPr>
              <a:t> Madrid</a:t>
            </a:r>
          </a:p>
          <a:p>
            <a:r>
              <a:rPr lang="en-US" sz="1050" b="1">
                <a:solidFill>
                  <a:schemeClr val="tx2"/>
                </a:solidFill>
                <a:latin typeface="HelveticaNeueLT Std" panose="020B0604020202020204" pitchFamily="34" charset="0"/>
              </a:rPr>
              <a:t>3</a:t>
            </a:r>
            <a:r>
              <a:rPr lang="en-US" sz="1050">
                <a:solidFill>
                  <a:schemeClr val="accent5">
                    <a:lumMod val="25000"/>
                  </a:schemeClr>
                </a:solidFill>
                <a:latin typeface="HelveticaNeueLT Std" panose="020B0604020202020204" pitchFamily="34" charset="0"/>
              </a:rPr>
              <a:t> Ceuta</a:t>
            </a:r>
          </a:p>
          <a:p>
            <a:r>
              <a:rPr lang="en-US" sz="1050" b="1">
                <a:solidFill>
                  <a:schemeClr val="tx2"/>
                </a:solidFill>
                <a:latin typeface="HelveticaNeueLT Std" panose="020B0604020202020204" pitchFamily="34" charset="0"/>
              </a:rPr>
              <a:t>4</a:t>
            </a:r>
            <a:r>
              <a:rPr lang="en-US" sz="1050">
                <a:solidFill>
                  <a:schemeClr val="accent5">
                    <a:lumMod val="25000"/>
                  </a:schemeClr>
                </a:solidFill>
                <a:latin typeface="HelveticaNeueLT Std" panose="020B0604020202020204" pitchFamily="34" charset="0"/>
              </a:rPr>
              <a:t> Málaga</a:t>
            </a:r>
          </a:p>
          <a:p>
            <a:r>
              <a:rPr lang="en-US" sz="1050" b="1">
                <a:solidFill>
                  <a:schemeClr val="tx2"/>
                </a:solidFill>
                <a:latin typeface="HelveticaNeueLT Std" panose="020B0604020202020204" pitchFamily="34" charset="0"/>
              </a:rPr>
              <a:t>5</a:t>
            </a:r>
            <a:r>
              <a:rPr lang="en-US" sz="1050">
                <a:solidFill>
                  <a:schemeClr val="accent5">
                    <a:lumMod val="25000"/>
                  </a:schemeClr>
                </a:solidFill>
                <a:latin typeface="HelveticaNeueLT Std" panose="020B0604020202020204" pitchFamily="34" charset="0"/>
              </a:rPr>
              <a:t> Alicante</a:t>
            </a:r>
          </a:p>
          <a:p>
            <a:r>
              <a:rPr lang="en-US" sz="1050" b="1">
                <a:solidFill>
                  <a:schemeClr val="tx2"/>
                </a:solidFill>
                <a:latin typeface="HelveticaNeueLT Std" panose="020B0604020202020204" pitchFamily="34" charset="0"/>
              </a:rPr>
              <a:t>6</a:t>
            </a:r>
            <a:r>
              <a:rPr lang="en-US" sz="1050">
                <a:solidFill>
                  <a:schemeClr val="accent5">
                    <a:lumMod val="25000"/>
                  </a:schemeClr>
                </a:solidFill>
                <a:latin typeface="HelveticaNeueLT Std" panose="020B0604020202020204" pitchFamily="34" charset="0"/>
              </a:rPr>
              <a:t> </a:t>
            </a:r>
            <a:r>
              <a:rPr lang="en-US" sz="1050">
                <a:solidFill>
                  <a:srgbClr val="4A00D0"/>
                </a:solidFill>
                <a:latin typeface="HelveticaNeueLT Std" panose="020B0604020202020204" pitchFamily="34" charset="0"/>
              </a:rPr>
              <a:t>Sant Cugat del Vallès</a:t>
            </a:r>
          </a:p>
          <a:p>
            <a:r>
              <a:rPr lang="en-US" sz="1050" b="1">
                <a:solidFill>
                  <a:schemeClr val="tx2"/>
                </a:solidFill>
                <a:latin typeface="HelveticaNeueLT Std" panose="020B0604020202020204" pitchFamily="34" charset="0"/>
              </a:rPr>
              <a:t>7</a:t>
            </a:r>
            <a:r>
              <a:rPr lang="en-US" sz="1050">
                <a:solidFill>
                  <a:schemeClr val="accent5">
                    <a:lumMod val="25000"/>
                  </a:schemeClr>
                </a:solidFill>
                <a:latin typeface="HelveticaNeueLT Std" panose="020B0604020202020204" pitchFamily="34" charset="0"/>
              </a:rPr>
              <a:t> </a:t>
            </a:r>
            <a:r>
              <a:rPr lang="en-US" sz="1050">
                <a:solidFill>
                  <a:srgbClr val="4A00D0"/>
                </a:solidFill>
                <a:latin typeface="HelveticaNeueLT Std" panose="020B0604020202020204" pitchFamily="34" charset="0"/>
              </a:rPr>
              <a:t>Sitges</a:t>
            </a:r>
          </a:p>
          <a:p>
            <a:pPr algn="ctr"/>
            <a:endParaRPr lang="ca-ES" dirty="0">
              <a:solidFill>
                <a:schemeClr val="accent5">
                  <a:lumMod val="25000"/>
                </a:schemeClr>
              </a:solidFill>
              <a:latin typeface="HelveticaNeueLT Std" panose="020B0604020202020204" pitchFamily="34" charset="0"/>
            </a:endParaRPr>
          </a:p>
          <a:p>
            <a:pPr algn="ctr"/>
            <a:endParaRPr lang="ca-ES" dirty="0">
              <a:latin typeface="HelveticaNeueLT Std" panose="020B0604020202020204" pitchFamily="34" charset="0"/>
            </a:endParaRPr>
          </a:p>
        </p:txBody>
      </p:sp>
      <p:sp>
        <p:nvSpPr>
          <p:cNvPr id="35" name="Redondear rectángulo de esquina del mismo lado 17">
            <a:extLst>
              <a:ext uri="{FF2B5EF4-FFF2-40B4-BE49-F238E27FC236}">
                <a16:creationId xmlns:a16="http://schemas.microsoft.com/office/drawing/2014/main" id="{28555E79-CFBA-7B1E-BC47-8F0BD41219FC}"/>
              </a:ext>
              <a:ext uri="{C183D7F6-B498-43B3-948B-1728B52AA6E4}">
                <adec:decorative xmlns:adec="http://schemas.microsoft.com/office/drawing/2017/decorative" xmlns="" val="1"/>
              </a:ext>
            </a:extLst>
          </p:cNvPr>
          <p:cNvSpPr/>
          <p:nvPr/>
        </p:nvSpPr>
        <p:spPr>
          <a:xfrm rot="16200000">
            <a:off x="9418631" y="-140039"/>
            <a:ext cx="406000" cy="3896138"/>
          </a:xfrm>
          <a:prstGeom prst="round2SameRect">
            <a:avLst>
              <a:gd name="adj1" fmla="val 50000"/>
              <a:gd name="adj2" fmla="val 0"/>
            </a:avLst>
          </a:prstGeom>
          <a:gradFill>
            <a:gsLst>
              <a:gs pos="0">
                <a:srgbClr val="78003A"/>
              </a:gs>
              <a:gs pos="73000">
                <a:srgbClr val="78003A"/>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6" name="Marcador de texto 14">
            <a:extLst>
              <a:ext uri="{FF2B5EF4-FFF2-40B4-BE49-F238E27FC236}">
                <a16:creationId xmlns:a16="http://schemas.microsoft.com/office/drawing/2014/main" id="{CDBB0B63-78A2-B384-6501-C94C860B04FD}"/>
              </a:ext>
            </a:extLst>
          </p:cNvPr>
          <p:cNvSpPr txBox="1">
            <a:spLocks/>
          </p:cNvSpPr>
          <p:nvPr/>
        </p:nvSpPr>
        <p:spPr>
          <a:xfrm>
            <a:off x="7791721" y="1703711"/>
            <a:ext cx="3585896" cy="215444"/>
          </a:xfrm>
          <a:prstGeom prst="rect">
            <a:avLst/>
          </a:prstGeom>
        </p:spPr>
        <p:txBody>
          <a:bodyPr wrap="square" lIns="0" tIns="0" rIns="0" bIns="0" numCol="1" spcCol="180000">
            <a:sp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a:solidFill>
                  <a:schemeClr val="bg1"/>
                </a:solidFill>
                <a:effectLst/>
                <a:latin typeface="HelveticaNeueLT Std" panose="020B0604020202020204" pitchFamily="34" charset="77"/>
                <a:ea typeface="+mn-ea"/>
                <a:cs typeface="+mn-cs"/>
              </a:defRPr>
            </a:lvl1pPr>
            <a:lvl2pPr marL="0" marR="0" indent="0" algn="l" defTabSz="914400" rtl="0" eaLnBrk="1" fontAlgn="auto" latinLnBrk="0" hangingPunct="1">
              <a:lnSpc>
                <a:spcPct val="100000"/>
              </a:lnSpc>
              <a:spcBef>
                <a:spcPts val="500"/>
              </a:spcBef>
              <a:spcAft>
                <a:spcPts val="500"/>
              </a:spcAft>
              <a:buClrTx/>
              <a:buSzTx/>
              <a:buFontTx/>
              <a:buNone/>
              <a:tabLst/>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Main countries of origin (by projects)</a:t>
            </a:r>
          </a:p>
        </p:txBody>
      </p:sp>
      <p:sp>
        <p:nvSpPr>
          <p:cNvPr id="37" name="QuadreDeText 36">
            <a:extLst>
              <a:ext uri="{FF2B5EF4-FFF2-40B4-BE49-F238E27FC236}">
                <a16:creationId xmlns:a16="http://schemas.microsoft.com/office/drawing/2014/main" id="{EA56085D-5578-BC9E-9B8F-D3FB8269E65B}"/>
              </a:ext>
            </a:extLst>
          </p:cNvPr>
          <p:cNvSpPr txBox="1"/>
          <p:nvPr/>
        </p:nvSpPr>
        <p:spPr>
          <a:xfrm>
            <a:off x="8038881" y="2195629"/>
            <a:ext cx="1255870"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1</a:t>
            </a:r>
            <a:r>
              <a:rPr lang="en-US" sz="1200">
                <a:solidFill>
                  <a:schemeClr val="accent5">
                    <a:lumMod val="25000"/>
                  </a:schemeClr>
                </a:solidFill>
                <a:latin typeface="HelveticaNeueLT Std" panose="020B0604020202020204" pitchFamily="34" charset="0"/>
              </a:rPr>
              <a:t> France</a:t>
            </a:r>
          </a:p>
        </p:txBody>
      </p:sp>
      <p:pic>
        <p:nvPicPr>
          <p:cNvPr id="38" name="Imatge 37">
            <a:extLst>
              <a:ext uri="{FF2B5EF4-FFF2-40B4-BE49-F238E27FC236}">
                <a16:creationId xmlns:a16="http://schemas.microsoft.com/office/drawing/2014/main" id="{607A71FB-DAA2-8265-9998-472A5B922BB9}"/>
              </a:ext>
              <a:ext uri="{C183D7F6-B498-43B3-948B-1728B52AA6E4}">
                <adec:decorative xmlns:adec="http://schemas.microsoft.com/office/drawing/2017/decorative" xmlns="" val="1"/>
              </a:ext>
            </a:extLst>
          </p:cNvPr>
          <p:cNvPicPr>
            <a:picLocks noChangeAspect="1"/>
          </p:cNvPicPr>
          <p:nvPr/>
        </p:nvPicPr>
        <p:blipFill>
          <a:blip r:embed="rId4"/>
          <a:srcRect/>
          <a:stretch/>
        </p:blipFill>
        <p:spPr>
          <a:xfrm>
            <a:off x="7676618" y="2154129"/>
            <a:ext cx="360000" cy="360000"/>
          </a:xfrm>
          <a:prstGeom prst="rect">
            <a:avLst/>
          </a:prstGeom>
        </p:spPr>
      </p:pic>
      <p:pic>
        <p:nvPicPr>
          <p:cNvPr id="39" name="Imatge 38">
            <a:extLst>
              <a:ext uri="{FF2B5EF4-FFF2-40B4-BE49-F238E27FC236}">
                <a16:creationId xmlns:a16="http://schemas.microsoft.com/office/drawing/2014/main" id="{663F1E18-8855-3404-A8F7-4313104C45DD}"/>
              </a:ext>
              <a:ext uri="{C183D7F6-B498-43B3-948B-1728B52AA6E4}">
                <adec:decorative xmlns:adec="http://schemas.microsoft.com/office/drawing/2017/decorative" xmlns="" val="1"/>
              </a:ext>
            </a:extLst>
          </p:cNvPr>
          <p:cNvPicPr>
            <a:picLocks noChangeAspect="1"/>
          </p:cNvPicPr>
          <p:nvPr/>
        </p:nvPicPr>
        <p:blipFill>
          <a:blip r:embed="rId5"/>
          <a:srcRect/>
          <a:stretch/>
        </p:blipFill>
        <p:spPr>
          <a:xfrm>
            <a:off x="7673565" y="2564201"/>
            <a:ext cx="360000" cy="360000"/>
          </a:xfrm>
          <a:prstGeom prst="rect">
            <a:avLst/>
          </a:prstGeom>
        </p:spPr>
      </p:pic>
      <p:pic>
        <p:nvPicPr>
          <p:cNvPr id="40" name="Imatge 39">
            <a:extLst>
              <a:ext uri="{FF2B5EF4-FFF2-40B4-BE49-F238E27FC236}">
                <a16:creationId xmlns:a16="http://schemas.microsoft.com/office/drawing/2014/main" id="{01422E03-B762-67AB-5385-B7E56AB0CA07}"/>
              </a:ext>
              <a:ext uri="{C183D7F6-B498-43B3-948B-1728B52AA6E4}">
                <adec:decorative xmlns:adec="http://schemas.microsoft.com/office/drawing/2017/decorative" xmlns="" val="1"/>
              </a:ext>
            </a:extLst>
          </p:cNvPr>
          <p:cNvPicPr>
            <a:picLocks noChangeAspect="1"/>
          </p:cNvPicPr>
          <p:nvPr/>
        </p:nvPicPr>
        <p:blipFill>
          <a:blip r:embed="rId6"/>
          <a:srcRect/>
          <a:stretch/>
        </p:blipFill>
        <p:spPr>
          <a:xfrm>
            <a:off x="7673564" y="2972017"/>
            <a:ext cx="360000" cy="360000"/>
          </a:xfrm>
          <a:prstGeom prst="rect">
            <a:avLst/>
          </a:prstGeom>
        </p:spPr>
      </p:pic>
      <p:pic>
        <p:nvPicPr>
          <p:cNvPr id="41" name="Imatge 40">
            <a:extLst>
              <a:ext uri="{FF2B5EF4-FFF2-40B4-BE49-F238E27FC236}">
                <a16:creationId xmlns:a16="http://schemas.microsoft.com/office/drawing/2014/main" id="{0A14458B-C6F7-38AD-1C53-7701E884D9B8}"/>
              </a:ext>
              <a:ext uri="{C183D7F6-B498-43B3-948B-1728B52AA6E4}">
                <adec:decorative xmlns:adec="http://schemas.microsoft.com/office/drawing/2017/decorative" xmlns="" val="1"/>
              </a:ext>
            </a:extLst>
          </p:cNvPr>
          <p:cNvPicPr>
            <a:picLocks noChangeAspect="1"/>
          </p:cNvPicPr>
          <p:nvPr/>
        </p:nvPicPr>
        <p:blipFill>
          <a:blip r:embed="rId7"/>
          <a:srcRect/>
          <a:stretch/>
        </p:blipFill>
        <p:spPr>
          <a:xfrm>
            <a:off x="7673563" y="3379833"/>
            <a:ext cx="360000" cy="360000"/>
          </a:xfrm>
          <a:prstGeom prst="rect">
            <a:avLst/>
          </a:prstGeom>
        </p:spPr>
      </p:pic>
      <p:pic>
        <p:nvPicPr>
          <p:cNvPr id="42" name="Imatge 41">
            <a:extLst>
              <a:ext uri="{FF2B5EF4-FFF2-40B4-BE49-F238E27FC236}">
                <a16:creationId xmlns:a16="http://schemas.microsoft.com/office/drawing/2014/main" id="{BE649B74-C3C8-8A0B-52FA-9EDC0C954316}"/>
              </a:ext>
              <a:ext uri="{C183D7F6-B498-43B3-948B-1728B52AA6E4}">
                <adec:decorative xmlns:adec="http://schemas.microsoft.com/office/drawing/2017/decorative" xmlns="" val="1"/>
              </a:ext>
            </a:extLst>
          </p:cNvPr>
          <p:cNvPicPr>
            <a:picLocks noChangeAspect="1"/>
          </p:cNvPicPr>
          <p:nvPr/>
        </p:nvPicPr>
        <p:blipFill>
          <a:blip r:embed="rId8"/>
          <a:srcRect/>
          <a:stretch/>
        </p:blipFill>
        <p:spPr>
          <a:xfrm>
            <a:off x="7673562" y="3787649"/>
            <a:ext cx="360000" cy="360000"/>
          </a:xfrm>
          <a:prstGeom prst="rect">
            <a:avLst/>
          </a:prstGeom>
        </p:spPr>
      </p:pic>
      <p:sp>
        <p:nvSpPr>
          <p:cNvPr id="43" name="QuadreDeText 42">
            <a:extLst>
              <a:ext uri="{FF2B5EF4-FFF2-40B4-BE49-F238E27FC236}">
                <a16:creationId xmlns:a16="http://schemas.microsoft.com/office/drawing/2014/main" id="{D21C729F-36F3-7C00-5262-5DC60122E82A}"/>
              </a:ext>
            </a:extLst>
          </p:cNvPr>
          <p:cNvSpPr txBox="1"/>
          <p:nvPr/>
        </p:nvSpPr>
        <p:spPr>
          <a:xfrm>
            <a:off x="8035417" y="2611385"/>
            <a:ext cx="1255870"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2</a:t>
            </a:r>
            <a:r>
              <a:rPr lang="en-US" sz="1200">
                <a:solidFill>
                  <a:schemeClr val="accent5">
                    <a:lumMod val="25000"/>
                  </a:schemeClr>
                </a:solidFill>
                <a:latin typeface="HelveticaNeueLT Std" panose="020B0604020202020204" pitchFamily="34" charset="0"/>
              </a:rPr>
              <a:t> Sweden</a:t>
            </a:r>
          </a:p>
        </p:txBody>
      </p:sp>
      <p:sp>
        <p:nvSpPr>
          <p:cNvPr id="44" name="QuadreDeText 43">
            <a:extLst>
              <a:ext uri="{FF2B5EF4-FFF2-40B4-BE49-F238E27FC236}">
                <a16:creationId xmlns:a16="http://schemas.microsoft.com/office/drawing/2014/main" id="{0DC1FD7C-81A5-D251-7F95-C726954733B9}"/>
              </a:ext>
            </a:extLst>
          </p:cNvPr>
          <p:cNvSpPr txBox="1"/>
          <p:nvPr/>
        </p:nvSpPr>
        <p:spPr>
          <a:xfrm>
            <a:off x="8035417" y="3013517"/>
            <a:ext cx="1255870"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3</a:t>
            </a:r>
            <a:r>
              <a:rPr lang="en-US" sz="1200">
                <a:solidFill>
                  <a:schemeClr val="accent5">
                    <a:lumMod val="25000"/>
                  </a:schemeClr>
                </a:solidFill>
                <a:latin typeface="HelveticaNeueLT Std" panose="020B0604020202020204" pitchFamily="34" charset="0"/>
              </a:rPr>
              <a:t> United States</a:t>
            </a:r>
          </a:p>
        </p:txBody>
      </p:sp>
      <p:sp>
        <p:nvSpPr>
          <p:cNvPr id="45" name="QuadreDeText 44">
            <a:extLst>
              <a:ext uri="{FF2B5EF4-FFF2-40B4-BE49-F238E27FC236}">
                <a16:creationId xmlns:a16="http://schemas.microsoft.com/office/drawing/2014/main" id="{EAC0ECA7-9C18-8F68-8363-3051B3219580}"/>
              </a:ext>
            </a:extLst>
          </p:cNvPr>
          <p:cNvSpPr txBox="1"/>
          <p:nvPr/>
        </p:nvSpPr>
        <p:spPr>
          <a:xfrm>
            <a:off x="8034013" y="3415107"/>
            <a:ext cx="1255870"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4</a:t>
            </a:r>
            <a:r>
              <a:rPr lang="en-US" sz="1200">
                <a:solidFill>
                  <a:schemeClr val="accent5">
                    <a:lumMod val="25000"/>
                  </a:schemeClr>
                </a:solidFill>
                <a:latin typeface="HelveticaNeueLT Std" panose="020B0604020202020204" pitchFamily="34" charset="0"/>
              </a:rPr>
              <a:t> Denmark</a:t>
            </a:r>
          </a:p>
        </p:txBody>
      </p:sp>
      <p:sp>
        <p:nvSpPr>
          <p:cNvPr id="46" name="QuadreDeText 45">
            <a:extLst>
              <a:ext uri="{FF2B5EF4-FFF2-40B4-BE49-F238E27FC236}">
                <a16:creationId xmlns:a16="http://schemas.microsoft.com/office/drawing/2014/main" id="{84057C47-8ABD-B401-48E9-34253D09BDE2}"/>
              </a:ext>
            </a:extLst>
          </p:cNvPr>
          <p:cNvSpPr txBox="1"/>
          <p:nvPr/>
        </p:nvSpPr>
        <p:spPr>
          <a:xfrm>
            <a:off x="8034012" y="3831405"/>
            <a:ext cx="1255870"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5</a:t>
            </a:r>
            <a:r>
              <a:rPr lang="en-US" sz="1200">
                <a:solidFill>
                  <a:schemeClr val="accent5">
                    <a:lumMod val="25000"/>
                  </a:schemeClr>
                </a:solidFill>
                <a:latin typeface="HelveticaNeueLT Std" panose="020B0604020202020204" pitchFamily="34" charset="0"/>
              </a:rPr>
              <a:t> Poland</a:t>
            </a:r>
          </a:p>
        </p:txBody>
      </p:sp>
      <p:sp>
        <p:nvSpPr>
          <p:cNvPr id="47" name="QuadreDeText 46">
            <a:extLst>
              <a:ext uri="{FF2B5EF4-FFF2-40B4-BE49-F238E27FC236}">
                <a16:creationId xmlns:a16="http://schemas.microsoft.com/office/drawing/2014/main" id="{B9E4FE78-5D4D-3E29-9E95-720E5A4FA76C}"/>
              </a:ext>
            </a:extLst>
          </p:cNvPr>
          <p:cNvSpPr txBox="1"/>
          <p:nvPr/>
        </p:nvSpPr>
        <p:spPr>
          <a:xfrm>
            <a:off x="9760633" y="2195788"/>
            <a:ext cx="1310357"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6</a:t>
            </a:r>
            <a:r>
              <a:rPr lang="en-US" sz="1200">
                <a:solidFill>
                  <a:schemeClr val="accent5">
                    <a:lumMod val="25000"/>
                  </a:schemeClr>
                </a:solidFill>
                <a:latin typeface="HelveticaNeueLT Std" panose="020B0604020202020204" pitchFamily="34" charset="0"/>
              </a:rPr>
              <a:t> South Korea</a:t>
            </a:r>
          </a:p>
        </p:txBody>
      </p:sp>
      <p:pic>
        <p:nvPicPr>
          <p:cNvPr id="48" name="Imatge 47">
            <a:extLst>
              <a:ext uri="{FF2B5EF4-FFF2-40B4-BE49-F238E27FC236}">
                <a16:creationId xmlns:a16="http://schemas.microsoft.com/office/drawing/2014/main" id="{86AAE89D-85FC-8D20-BBE5-87762823E5D2}"/>
              </a:ext>
              <a:ext uri="{C183D7F6-B498-43B3-948B-1728B52AA6E4}">
                <adec:decorative xmlns:adec="http://schemas.microsoft.com/office/drawing/2017/decorative" xmlns="" val="1"/>
              </a:ext>
            </a:extLst>
          </p:cNvPr>
          <p:cNvPicPr>
            <a:picLocks noChangeAspect="1"/>
          </p:cNvPicPr>
          <p:nvPr/>
        </p:nvPicPr>
        <p:blipFill>
          <a:blip r:embed="rId9"/>
          <a:srcRect/>
          <a:stretch/>
        </p:blipFill>
        <p:spPr>
          <a:xfrm>
            <a:off x="9398371" y="2154288"/>
            <a:ext cx="360000" cy="360000"/>
          </a:xfrm>
          <a:prstGeom prst="rect">
            <a:avLst/>
          </a:prstGeom>
        </p:spPr>
      </p:pic>
      <p:pic>
        <p:nvPicPr>
          <p:cNvPr id="49" name="Imatge 48">
            <a:extLst>
              <a:ext uri="{FF2B5EF4-FFF2-40B4-BE49-F238E27FC236}">
                <a16:creationId xmlns:a16="http://schemas.microsoft.com/office/drawing/2014/main" id="{669CDCFE-229C-E4F0-2B81-ACDDC3BB1A6B}"/>
              </a:ext>
              <a:ext uri="{C183D7F6-B498-43B3-948B-1728B52AA6E4}">
                <adec:decorative xmlns:adec="http://schemas.microsoft.com/office/drawing/2017/decorative" xmlns="" val="1"/>
              </a:ext>
            </a:extLst>
          </p:cNvPr>
          <p:cNvPicPr>
            <a:picLocks noChangeAspect="1"/>
          </p:cNvPicPr>
          <p:nvPr/>
        </p:nvPicPr>
        <p:blipFill>
          <a:blip r:embed="rId10"/>
          <a:srcRect/>
          <a:stretch/>
        </p:blipFill>
        <p:spPr>
          <a:xfrm>
            <a:off x="9395318" y="2564360"/>
            <a:ext cx="360000" cy="360000"/>
          </a:xfrm>
          <a:prstGeom prst="rect">
            <a:avLst/>
          </a:prstGeom>
        </p:spPr>
      </p:pic>
      <p:pic>
        <p:nvPicPr>
          <p:cNvPr id="50" name="Imatge 49">
            <a:extLst>
              <a:ext uri="{FF2B5EF4-FFF2-40B4-BE49-F238E27FC236}">
                <a16:creationId xmlns:a16="http://schemas.microsoft.com/office/drawing/2014/main" id="{65EF2624-59DD-1693-53AC-967B60135D82}"/>
              </a:ext>
              <a:ext uri="{C183D7F6-B498-43B3-948B-1728B52AA6E4}">
                <adec:decorative xmlns:adec="http://schemas.microsoft.com/office/drawing/2017/decorative" xmlns="" val="1"/>
              </a:ext>
            </a:extLst>
          </p:cNvPr>
          <p:cNvPicPr>
            <a:picLocks noChangeAspect="1"/>
          </p:cNvPicPr>
          <p:nvPr/>
        </p:nvPicPr>
        <p:blipFill>
          <a:blip r:embed="rId11"/>
          <a:srcRect/>
          <a:stretch/>
        </p:blipFill>
        <p:spPr>
          <a:xfrm>
            <a:off x="9395317" y="2972176"/>
            <a:ext cx="360000" cy="360000"/>
          </a:xfrm>
          <a:prstGeom prst="rect">
            <a:avLst/>
          </a:prstGeom>
        </p:spPr>
      </p:pic>
      <p:pic>
        <p:nvPicPr>
          <p:cNvPr id="51" name="Imatge 50">
            <a:extLst>
              <a:ext uri="{FF2B5EF4-FFF2-40B4-BE49-F238E27FC236}">
                <a16:creationId xmlns:a16="http://schemas.microsoft.com/office/drawing/2014/main" id="{062EC574-F614-90F2-5C28-52EDE07EDEA9}"/>
              </a:ext>
              <a:ext uri="{C183D7F6-B498-43B3-948B-1728B52AA6E4}">
                <adec:decorative xmlns:adec="http://schemas.microsoft.com/office/drawing/2017/decorative" xmlns="" val="1"/>
              </a:ext>
            </a:extLst>
          </p:cNvPr>
          <p:cNvPicPr>
            <a:picLocks noChangeAspect="1"/>
          </p:cNvPicPr>
          <p:nvPr/>
        </p:nvPicPr>
        <p:blipFill>
          <a:blip r:embed="rId12"/>
          <a:srcRect/>
          <a:stretch/>
        </p:blipFill>
        <p:spPr>
          <a:xfrm>
            <a:off x="9395316" y="3379992"/>
            <a:ext cx="360000" cy="360000"/>
          </a:xfrm>
          <a:prstGeom prst="rect">
            <a:avLst/>
          </a:prstGeom>
        </p:spPr>
      </p:pic>
      <p:pic>
        <p:nvPicPr>
          <p:cNvPr id="52" name="Imatge 51">
            <a:extLst>
              <a:ext uri="{FF2B5EF4-FFF2-40B4-BE49-F238E27FC236}">
                <a16:creationId xmlns:a16="http://schemas.microsoft.com/office/drawing/2014/main" id="{DBC7C6C9-45D0-25D7-DF6F-3112B0D803BB}"/>
              </a:ext>
              <a:ext uri="{C183D7F6-B498-43B3-948B-1728B52AA6E4}">
                <adec:decorative xmlns:adec="http://schemas.microsoft.com/office/drawing/2017/decorative" xmlns="" val="1"/>
              </a:ext>
            </a:extLst>
          </p:cNvPr>
          <p:cNvPicPr>
            <a:picLocks noChangeAspect="1"/>
          </p:cNvPicPr>
          <p:nvPr/>
        </p:nvPicPr>
        <p:blipFill>
          <a:blip r:embed="rId13"/>
          <a:srcRect/>
          <a:stretch/>
        </p:blipFill>
        <p:spPr>
          <a:xfrm>
            <a:off x="9395315" y="3787808"/>
            <a:ext cx="360000" cy="360000"/>
          </a:xfrm>
          <a:prstGeom prst="rect">
            <a:avLst/>
          </a:prstGeom>
        </p:spPr>
      </p:pic>
      <p:sp>
        <p:nvSpPr>
          <p:cNvPr id="53" name="QuadreDeText 52">
            <a:extLst>
              <a:ext uri="{FF2B5EF4-FFF2-40B4-BE49-F238E27FC236}">
                <a16:creationId xmlns:a16="http://schemas.microsoft.com/office/drawing/2014/main" id="{12CE5DD3-3203-0959-D96D-AE4A9152B418}"/>
              </a:ext>
            </a:extLst>
          </p:cNvPr>
          <p:cNvSpPr txBox="1"/>
          <p:nvPr/>
        </p:nvSpPr>
        <p:spPr>
          <a:xfrm>
            <a:off x="9757170" y="2611544"/>
            <a:ext cx="1255870"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7</a:t>
            </a:r>
            <a:r>
              <a:rPr lang="en-US" sz="1200">
                <a:solidFill>
                  <a:schemeClr val="accent5">
                    <a:lumMod val="25000"/>
                  </a:schemeClr>
                </a:solidFill>
                <a:latin typeface="HelveticaNeueLT Std" panose="020B0604020202020204" pitchFamily="34" charset="0"/>
              </a:rPr>
              <a:t> Australia</a:t>
            </a:r>
          </a:p>
        </p:txBody>
      </p:sp>
      <p:sp>
        <p:nvSpPr>
          <p:cNvPr id="54" name="QuadreDeText 53">
            <a:extLst>
              <a:ext uri="{FF2B5EF4-FFF2-40B4-BE49-F238E27FC236}">
                <a16:creationId xmlns:a16="http://schemas.microsoft.com/office/drawing/2014/main" id="{D34A9060-94AF-E543-8484-040FCE3DA8C3}"/>
              </a:ext>
            </a:extLst>
          </p:cNvPr>
          <p:cNvSpPr txBox="1"/>
          <p:nvPr/>
        </p:nvSpPr>
        <p:spPr>
          <a:xfrm>
            <a:off x="9757170" y="3013676"/>
            <a:ext cx="1255870"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8</a:t>
            </a:r>
            <a:r>
              <a:rPr lang="en-US" sz="1200">
                <a:solidFill>
                  <a:schemeClr val="accent5">
                    <a:lumMod val="25000"/>
                  </a:schemeClr>
                </a:solidFill>
                <a:latin typeface="HelveticaNeueLT Std" panose="020B0604020202020204" pitchFamily="34" charset="0"/>
              </a:rPr>
              <a:t> Belgium</a:t>
            </a:r>
          </a:p>
        </p:txBody>
      </p:sp>
      <p:sp>
        <p:nvSpPr>
          <p:cNvPr id="55" name="QuadreDeText 54">
            <a:extLst>
              <a:ext uri="{FF2B5EF4-FFF2-40B4-BE49-F238E27FC236}">
                <a16:creationId xmlns:a16="http://schemas.microsoft.com/office/drawing/2014/main" id="{BE0EBF9C-E196-A4BD-9728-E9A337391B78}"/>
              </a:ext>
            </a:extLst>
          </p:cNvPr>
          <p:cNvSpPr txBox="1"/>
          <p:nvPr/>
        </p:nvSpPr>
        <p:spPr>
          <a:xfrm>
            <a:off x="9755766" y="3415266"/>
            <a:ext cx="1255870"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9</a:t>
            </a:r>
            <a:r>
              <a:rPr lang="en-US" sz="1200">
                <a:solidFill>
                  <a:schemeClr val="accent5">
                    <a:lumMod val="25000"/>
                  </a:schemeClr>
                </a:solidFill>
                <a:latin typeface="HelveticaNeueLT Std" panose="020B0604020202020204" pitchFamily="34" charset="0"/>
              </a:rPr>
              <a:t> Cyprus</a:t>
            </a:r>
          </a:p>
        </p:txBody>
      </p:sp>
      <p:sp>
        <p:nvSpPr>
          <p:cNvPr id="56" name="QuadreDeText 55">
            <a:extLst>
              <a:ext uri="{FF2B5EF4-FFF2-40B4-BE49-F238E27FC236}">
                <a16:creationId xmlns:a16="http://schemas.microsoft.com/office/drawing/2014/main" id="{610CC280-4498-95D5-D46A-C9929EDA0761}"/>
              </a:ext>
            </a:extLst>
          </p:cNvPr>
          <p:cNvSpPr txBox="1"/>
          <p:nvPr/>
        </p:nvSpPr>
        <p:spPr>
          <a:xfrm>
            <a:off x="9755765" y="3831564"/>
            <a:ext cx="1255870"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10</a:t>
            </a:r>
            <a:r>
              <a:rPr lang="en-US" sz="1200">
                <a:solidFill>
                  <a:schemeClr val="accent5">
                    <a:lumMod val="25000"/>
                  </a:schemeClr>
                </a:solidFill>
                <a:latin typeface="HelveticaNeueLT Std" panose="020B0604020202020204" pitchFamily="34" charset="0"/>
              </a:rPr>
              <a:t> Finland</a:t>
            </a:r>
          </a:p>
        </p:txBody>
      </p:sp>
      <p:sp>
        <p:nvSpPr>
          <p:cNvPr id="57" name="Rectangle: cantonades arrodonides 56">
            <a:extLst>
              <a:ext uri="{FF2B5EF4-FFF2-40B4-BE49-F238E27FC236}">
                <a16:creationId xmlns:a16="http://schemas.microsoft.com/office/drawing/2014/main" id="{A2768A29-F28B-5845-D882-C63778739593}"/>
              </a:ext>
              <a:ext uri="{C183D7F6-B498-43B3-948B-1728B52AA6E4}">
                <adec:decorative xmlns:adec="http://schemas.microsoft.com/office/drawing/2017/decorative" xmlns="" val="1"/>
              </a:ext>
            </a:extLst>
          </p:cNvPr>
          <p:cNvSpPr/>
          <p:nvPr/>
        </p:nvSpPr>
        <p:spPr>
          <a:xfrm>
            <a:off x="622300" y="4732459"/>
            <a:ext cx="10947400" cy="797314"/>
          </a:xfrm>
          <a:prstGeom prst="roundRect">
            <a:avLst>
              <a:gd name="adj" fmla="val 36163"/>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58" name="Contenidor de text 2">
            <a:extLst>
              <a:ext uri="{FF2B5EF4-FFF2-40B4-BE49-F238E27FC236}">
                <a16:creationId xmlns:a16="http://schemas.microsoft.com/office/drawing/2014/main" id="{DC41DA3D-DB6F-5100-056A-9E254CFD274F}"/>
              </a:ext>
            </a:extLst>
          </p:cNvPr>
          <p:cNvSpPr txBox="1">
            <a:spLocks/>
          </p:cNvSpPr>
          <p:nvPr/>
        </p:nvSpPr>
        <p:spPr>
          <a:xfrm>
            <a:off x="618300" y="4447434"/>
            <a:ext cx="5473700" cy="252000"/>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a:solidFill>
                  <a:schemeClr val="tx1"/>
                </a:solidFill>
                <a:latin typeface="HelveticaNeueLT Std" panose="020B0604020202020204" pitchFamily="34" charset="0"/>
              </a:rPr>
              <a:t>Sample of investing companies in Catalonia in the 2018-2022 period</a:t>
            </a:r>
          </a:p>
          <a:p>
            <a:endParaRPr lang="ca-ES" sz="1200" dirty="0">
              <a:solidFill>
                <a:schemeClr val="accent5">
                  <a:lumMod val="25000"/>
                </a:schemeClr>
              </a:solidFill>
              <a:latin typeface="HelveticaNeueLT Std" panose="020B0604020202020204" pitchFamily="34" charset="0"/>
            </a:endParaRPr>
          </a:p>
        </p:txBody>
      </p:sp>
      <p:grpSp>
        <p:nvGrpSpPr>
          <p:cNvPr id="18" name="Agrupa 17" descr="Sample of the companies that have allocated FDI to the Catalan video game industry in the 2018-2022 period.">
            <a:extLst>
              <a:ext uri="{FF2B5EF4-FFF2-40B4-BE49-F238E27FC236}">
                <a16:creationId xmlns:a16="http://schemas.microsoft.com/office/drawing/2014/main" id="{4957D858-7203-636C-A717-811DE3AEA555}"/>
              </a:ext>
            </a:extLst>
          </p:cNvPr>
          <p:cNvGrpSpPr/>
          <p:nvPr/>
        </p:nvGrpSpPr>
        <p:grpSpPr>
          <a:xfrm>
            <a:off x="955844" y="4825116"/>
            <a:ext cx="10292218" cy="612000"/>
            <a:chOff x="917744" y="4825116"/>
            <a:chExt cx="10292218" cy="612000"/>
          </a:xfrm>
        </p:grpSpPr>
        <p:pic>
          <p:nvPicPr>
            <p:cNvPr id="59" name="Picture 2">
              <a:extLst>
                <a:ext uri="{FF2B5EF4-FFF2-40B4-BE49-F238E27FC236}">
                  <a16:creationId xmlns:a16="http://schemas.microsoft.com/office/drawing/2014/main" id="{02EAABF8-2C83-A64F-9B99-3C4B6466803C}"/>
                </a:ext>
                <a:ext uri="{C183D7F6-B498-43B3-948B-1728B52AA6E4}">
                  <adec:decorative xmlns:adec="http://schemas.microsoft.com/office/drawing/2017/decorative" xmlns="" val="1"/>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71576"/>
            <a:stretch/>
          </p:blipFill>
          <p:spPr bwMode="auto">
            <a:xfrm>
              <a:off x="917744" y="4944980"/>
              <a:ext cx="649482" cy="360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a:extLst>
                <a:ext uri="{FF2B5EF4-FFF2-40B4-BE49-F238E27FC236}">
                  <a16:creationId xmlns:a16="http://schemas.microsoft.com/office/drawing/2014/main" id="{33224C3D-A385-EEF6-B922-D414C4BFB75E}"/>
                </a:ext>
                <a:ext uri="{C183D7F6-B498-43B3-948B-1728B52AA6E4}">
                  <adec:decorative xmlns:adec="http://schemas.microsoft.com/office/drawing/2017/decorative" xmlns="" val="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44220" y="4866061"/>
              <a:ext cx="496125" cy="5400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0">
              <a:extLst>
                <a:ext uri="{FF2B5EF4-FFF2-40B4-BE49-F238E27FC236}">
                  <a16:creationId xmlns:a16="http://schemas.microsoft.com/office/drawing/2014/main" id="{53A61B1A-7D92-1D68-9B48-24202B8AA713}"/>
                </a:ext>
                <a:ext uri="{C183D7F6-B498-43B3-948B-1728B52AA6E4}">
                  <adec:decorative xmlns:adec="http://schemas.microsoft.com/office/drawing/2017/decorative" xmlns="" val="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12820" y="4866061"/>
              <a:ext cx="590125" cy="5400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2">
              <a:extLst>
                <a:ext uri="{FF2B5EF4-FFF2-40B4-BE49-F238E27FC236}">
                  <a16:creationId xmlns:a16="http://schemas.microsoft.com/office/drawing/2014/main" id="{130E5E20-7D8F-2202-756E-B1A9C0DDBE64}"/>
                </a:ext>
                <a:ext uri="{C183D7F6-B498-43B3-948B-1728B52AA6E4}">
                  <adec:decorative xmlns:adec="http://schemas.microsoft.com/office/drawing/2017/decorative" xmlns="" val="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83130" y="4907056"/>
              <a:ext cx="79872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6">
              <a:extLst>
                <a:ext uri="{FF2B5EF4-FFF2-40B4-BE49-F238E27FC236}">
                  <a16:creationId xmlns:a16="http://schemas.microsoft.com/office/drawing/2014/main" id="{A2372C3F-62C1-A04B-27F8-CEA005164CDE}"/>
                </a:ext>
                <a:ext uri="{C183D7F6-B498-43B3-948B-1728B52AA6E4}">
                  <adec:decorative xmlns:adec="http://schemas.microsoft.com/office/drawing/2017/decorative" xmlns="" val="1"/>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b="15976"/>
            <a:stretch/>
          </p:blipFill>
          <p:spPr bwMode="auto">
            <a:xfrm>
              <a:off x="2616253" y="4867246"/>
              <a:ext cx="620659" cy="5400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4">
              <a:extLst>
                <a:ext uri="{FF2B5EF4-FFF2-40B4-BE49-F238E27FC236}">
                  <a16:creationId xmlns:a16="http://schemas.microsoft.com/office/drawing/2014/main" id="{228F1CAE-3D33-E020-4A39-A250A1AE8F5D}"/>
                </a:ext>
                <a:ext uri="{C183D7F6-B498-43B3-948B-1728B52AA6E4}">
                  <adec:decorative xmlns:adec="http://schemas.microsoft.com/office/drawing/2017/decorative" xmlns="" val="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62035" y="4863616"/>
              <a:ext cx="435750" cy="5400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6">
              <a:extLst>
                <a:ext uri="{FF2B5EF4-FFF2-40B4-BE49-F238E27FC236}">
                  <a16:creationId xmlns:a16="http://schemas.microsoft.com/office/drawing/2014/main" id="{7DB1F31E-61C5-5222-5BE4-DBCD129BFE6C}"/>
                </a:ext>
                <a:ext uri="{C183D7F6-B498-43B3-948B-1728B52AA6E4}">
                  <adec:decorative xmlns:adec="http://schemas.microsoft.com/office/drawing/2017/decorative" xmlns="" val="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173956" y="4933046"/>
              <a:ext cx="1254655" cy="39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1A0E974B-8643-CFC0-720A-19570B0992DD}"/>
                </a:ext>
                <a:ext uri="{C183D7F6-B498-43B3-948B-1728B52AA6E4}">
                  <adec:decorative xmlns:adec="http://schemas.microsoft.com/office/drawing/2017/decorative" xmlns="" val="1"/>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6073" b="6322"/>
            <a:stretch/>
          </p:blipFill>
          <p:spPr bwMode="auto">
            <a:xfrm>
              <a:off x="7561579" y="4943297"/>
              <a:ext cx="14026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2">
              <a:extLst>
                <a:ext uri="{FF2B5EF4-FFF2-40B4-BE49-F238E27FC236}">
                  <a16:creationId xmlns:a16="http://schemas.microsoft.com/office/drawing/2014/main" id="{13CC9F12-94B6-47D2-1A23-23D9EF61530F}"/>
                </a:ext>
                <a:ext uri="{C183D7F6-B498-43B3-948B-1728B52AA6E4}">
                  <adec:decorative xmlns:adec="http://schemas.microsoft.com/office/drawing/2017/decorative" xmlns="" val="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179820" y="4825116"/>
              <a:ext cx="4298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81A0906A-6670-3BC8-F229-6847C2B61EBE}"/>
                </a:ext>
                <a:ext uri="{C183D7F6-B498-43B3-948B-1728B52AA6E4}">
                  <adec:decorative xmlns:adec="http://schemas.microsoft.com/office/drawing/2017/decorative" xmlns="" val="1"/>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1852" t="3139" r="1506" b="9833"/>
            <a:stretch/>
          </p:blipFill>
          <p:spPr bwMode="auto">
            <a:xfrm>
              <a:off x="9825206" y="5009541"/>
              <a:ext cx="1384756" cy="2340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CuadroTexto 32">
            <a:extLst>
              <a:ext uri="{FF2B5EF4-FFF2-40B4-BE49-F238E27FC236}">
                <a16:creationId xmlns:a16="http://schemas.microsoft.com/office/drawing/2014/main" id="{F2A93D9A-82B5-3D2D-2DDD-FB6D4945BDAC}"/>
              </a:ext>
            </a:extLst>
          </p:cNvPr>
          <p:cNvSpPr txBox="1"/>
          <p:nvPr/>
        </p:nvSpPr>
        <p:spPr>
          <a:xfrm>
            <a:off x="630236" y="5610662"/>
            <a:ext cx="11009093" cy="461665"/>
          </a:xfrm>
          <a:prstGeom prst="rect">
            <a:avLst/>
          </a:prstGeom>
        </p:spPr>
        <p:txBody>
          <a:bodyPr wrap="square">
            <a:spAutoFit/>
          </a:bodyPr>
          <a:lstStyle>
            <a:defPPr>
              <a:defRPr lang="es-ES"/>
            </a:defPPr>
            <a:lvl1pPr algn="r">
              <a:defRPr sz="1200" b="1" i="1">
                <a:solidFill>
                  <a:srgbClr val="424242"/>
                </a:solidFill>
                <a:latin typeface="HelveticaNeueLT Std" panose="020B0604020202020204" pitchFamily="34" charset="0"/>
              </a:defRPr>
            </a:lvl1pPr>
          </a:lstStyle>
          <a:p>
            <a:r>
              <a:rPr lang="en-US">
                <a:solidFill>
                  <a:schemeClr val="accent5">
                    <a:lumMod val="25000"/>
                  </a:schemeClr>
                </a:solidFill>
              </a:rPr>
              <a:t>Note: </a:t>
            </a:r>
            <a:r>
              <a:rPr lang="en-US" b="0">
                <a:solidFill>
                  <a:schemeClr val="accent5">
                    <a:lumMod val="25000"/>
                  </a:schemeClr>
                </a:solidFill>
              </a:rPr>
              <a:t>Investments made in video games, applications and digital content activities have been taken into account </a:t>
            </a:r>
          </a:p>
          <a:p>
            <a:r>
              <a:rPr lang="en-US">
                <a:solidFill>
                  <a:schemeClr val="accent5">
                    <a:lumMod val="25000"/>
                  </a:schemeClr>
                </a:solidFill>
              </a:rPr>
              <a:t>Source: </a:t>
            </a:r>
            <a:r>
              <a:rPr lang="en-US" b="0">
                <a:solidFill>
                  <a:schemeClr val="accent5">
                    <a:lumMod val="25000"/>
                  </a:schemeClr>
                </a:solidFill>
              </a:rPr>
              <a:t>ACCIÓ, based on fDi Markets</a:t>
            </a:r>
          </a:p>
        </p:txBody>
      </p:sp>
    </p:spTree>
    <p:extLst>
      <p:ext uri="{BB962C8B-B14F-4D97-AF65-F5344CB8AC3E}">
        <p14:creationId xmlns:p14="http://schemas.microsoft.com/office/powerpoint/2010/main" val="24952439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1A627E08-329E-4224-BDB5-BF7DD3FD9A30}"/>
              </a:ext>
            </a:extLst>
          </p:cNvPr>
          <p:cNvSpPr>
            <a:spLocks noGrp="1"/>
          </p:cNvSpPr>
          <p:nvPr>
            <p:ph type="title"/>
          </p:nvPr>
        </p:nvSpPr>
        <p:spPr/>
        <p:txBody>
          <a:bodyPr/>
          <a:lstStyle/>
          <a:p>
            <a:r>
              <a:rPr lang="en-US" sz="2000"/>
              <a:t>Catalan talent, a major factor in attracting foreign investment</a:t>
            </a:r>
          </a:p>
        </p:txBody>
      </p:sp>
      <p:sp>
        <p:nvSpPr>
          <p:cNvPr id="3" name="Contenidor de text 2">
            <a:extLst>
              <a:ext uri="{FF2B5EF4-FFF2-40B4-BE49-F238E27FC236}">
                <a16:creationId xmlns:a16="http://schemas.microsoft.com/office/drawing/2014/main" id="{B696267C-A66B-91A8-2D23-CE55758661AD}"/>
              </a:ext>
            </a:extLst>
          </p:cNvPr>
          <p:cNvSpPr>
            <a:spLocks noGrp="1"/>
          </p:cNvSpPr>
          <p:nvPr>
            <p:ph type="body" sz="quarter" idx="12"/>
          </p:nvPr>
        </p:nvSpPr>
        <p:spPr>
          <a:xfrm>
            <a:off x="622300" y="968375"/>
            <a:ext cx="10939464" cy="504000"/>
          </a:xfrm>
        </p:spPr>
        <p:txBody>
          <a:bodyPr numCol="1"/>
          <a:lstStyle/>
          <a:p>
            <a:r>
              <a:rPr lang="en-US">
                <a:solidFill>
                  <a:schemeClr val="accent5">
                    <a:lumMod val="25000"/>
                  </a:schemeClr>
                </a:solidFill>
                <a:latin typeface="HelveticaNeueLT Std" panose="020B0604020202020204" pitchFamily="34" charset="0"/>
              </a:rPr>
              <a:t>According to the companies that have invested in the 2018-2022 five-year period, </a:t>
            </a:r>
            <a:r>
              <a:rPr lang="en-US" b="1">
                <a:latin typeface="HelveticaNeueLT Std" panose="020B0604020202020204" pitchFamily="34" charset="0"/>
              </a:rPr>
              <a:t>there are several incentives consolidating Catalonia as a top-level international destination </a:t>
            </a:r>
            <a:r>
              <a:rPr lang="en-US">
                <a:solidFill>
                  <a:schemeClr val="accent5">
                    <a:lumMod val="25000"/>
                  </a:schemeClr>
                </a:solidFill>
                <a:latin typeface="HelveticaNeueLT Std" panose="020B0604020202020204" pitchFamily="34" charset="0"/>
              </a:rPr>
              <a:t>for FDI in video games.</a:t>
            </a:r>
          </a:p>
        </p:txBody>
      </p:sp>
      <p:sp>
        <p:nvSpPr>
          <p:cNvPr id="7" name="Redondear rectángulo de esquina del mismo lado 71">
            <a:extLst>
              <a:ext uri="{FF2B5EF4-FFF2-40B4-BE49-F238E27FC236}">
                <a16:creationId xmlns:a16="http://schemas.microsoft.com/office/drawing/2014/main" id="{42353164-E6B6-DAB7-91B1-EA7818125C7C}"/>
              </a:ext>
              <a:ext uri="{C183D7F6-B498-43B3-948B-1728B52AA6E4}">
                <adec:decorative xmlns:adec="http://schemas.microsoft.com/office/drawing/2017/decorative" xmlns="" val="1"/>
              </a:ext>
            </a:extLst>
          </p:cNvPr>
          <p:cNvSpPr/>
          <p:nvPr/>
        </p:nvSpPr>
        <p:spPr>
          <a:xfrm rot="16200000">
            <a:off x="4292032" y="1741518"/>
            <a:ext cx="3600000" cy="3600000"/>
          </a:xfrm>
          <a:prstGeom prst="round2SameRect">
            <a:avLst>
              <a:gd name="adj1" fmla="val 50000"/>
              <a:gd name="adj2" fmla="val 50000"/>
            </a:avLst>
          </a:prstGeom>
          <a:blipFill dpi="0" rotWithShape="0">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Redondear rectángulo de esquina del mismo lado 71">
            <a:extLst>
              <a:ext uri="{FF2B5EF4-FFF2-40B4-BE49-F238E27FC236}">
                <a16:creationId xmlns:a16="http://schemas.microsoft.com/office/drawing/2014/main" id="{0DC0C9E3-AEC5-96FD-B2C7-2863103F1DEE}"/>
              </a:ext>
              <a:ext uri="{C183D7F6-B498-43B3-948B-1728B52AA6E4}">
                <adec:decorative xmlns:adec="http://schemas.microsoft.com/office/drawing/2017/decorative" xmlns="" val="1"/>
              </a:ext>
            </a:extLst>
          </p:cNvPr>
          <p:cNvSpPr/>
          <p:nvPr/>
        </p:nvSpPr>
        <p:spPr>
          <a:xfrm rot="16200000">
            <a:off x="3122803" y="3001518"/>
            <a:ext cx="1080000" cy="1080000"/>
          </a:xfrm>
          <a:prstGeom prst="round2SameRect">
            <a:avLst>
              <a:gd name="adj1" fmla="val 50000"/>
              <a:gd name="adj2" fmla="val 50000"/>
            </a:avLst>
          </a:prstGeom>
          <a:blipFill dpi="0" rotWithShape="0">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Redondear rectángulo de esquina del mismo lado 71">
            <a:extLst>
              <a:ext uri="{FF2B5EF4-FFF2-40B4-BE49-F238E27FC236}">
                <a16:creationId xmlns:a16="http://schemas.microsoft.com/office/drawing/2014/main" id="{68560F4E-F9DE-5E1C-D2EA-96642FD2FB0B}"/>
              </a:ext>
              <a:ext uri="{C183D7F6-B498-43B3-948B-1728B52AA6E4}">
                <adec:decorative xmlns:adec="http://schemas.microsoft.com/office/drawing/2017/decorative" xmlns="" val="1"/>
              </a:ext>
            </a:extLst>
          </p:cNvPr>
          <p:cNvSpPr/>
          <p:nvPr/>
        </p:nvSpPr>
        <p:spPr>
          <a:xfrm rot="16200000">
            <a:off x="3461816" y="4250859"/>
            <a:ext cx="1080000" cy="1080000"/>
          </a:xfrm>
          <a:prstGeom prst="round2SameRect">
            <a:avLst>
              <a:gd name="adj1" fmla="val 50000"/>
              <a:gd name="adj2" fmla="val 50000"/>
            </a:avLst>
          </a:prstGeom>
          <a:blipFill dpi="0" rotWithShape="0">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Redondear rectángulo de esquina del mismo lado 71">
            <a:extLst>
              <a:ext uri="{FF2B5EF4-FFF2-40B4-BE49-F238E27FC236}">
                <a16:creationId xmlns:a16="http://schemas.microsoft.com/office/drawing/2014/main" id="{146BE274-101A-2956-034E-61210F2220CB}"/>
              </a:ext>
              <a:ext uri="{C183D7F6-B498-43B3-948B-1728B52AA6E4}">
                <adec:decorative xmlns:adec="http://schemas.microsoft.com/office/drawing/2017/decorative" xmlns="" val="1"/>
              </a:ext>
            </a:extLst>
          </p:cNvPr>
          <p:cNvSpPr/>
          <p:nvPr/>
        </p:nvSpPr>
        <p:spPr>
          <a:xfrm rot="16200000">
            <a:off x="3461816" y="1752178"/>
            <a:ext cx="1080000" cy="1080000"/>
          </a:xfrm>
          <a:prstGeom prst="round2SameRect">
            <a:avLst>
              <a:gd name="adj1" fmla="val 50000"/>
              <a:gd name="adj2" fmla="val 50000"/>
            </a:avLst>
          </a:prstGeom>
          <a:blipFill dpi="0" rotWithShape="0">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7" name="Redondear rectángulo de esquina del mismo lado 71">
            <a:extLst>
              <a:ext uri="{FF2B5EF4-FFF2-40B4-BE49-F238E27FC236}">
                <a16:creationId xmlns:a16="http://schemas.microsoft.com/office/drawing/2014/main" id="{839D3772-1804-33EE-E106-67139D4256E8}"/>
              </a:ext>
              <a:ext uri="{C183D7F6-B498-43B3-948B-1728B52AA6E4}">
                <adec:decorative xmlns:adec="http://schemas.microsoft.com/office/drawing/2017/decorative" xmlns="" val="1"/>
              </a:ext>
            </a:extLst>
          </p:cNvPr>
          <p:cNvSpPr/>
          <p:nvPr/>
        </p:nvSpPr>
        <p:spPr>
          <a:xfrm rot="16200000">
            <a:off x="7987065" y="2996482"/>
            <a:ext cx="1080000" cy="1080000"/>
          </a:xfrm>
          <a:prstGeom prst="round2SameRect">
            <a:avLst>
              <a:gd name="adj1" fmla="val 50000"/>
              <a:gd name="adj2" fmla="val 50000"/>
            </a:avLst>
          </a:prstGeom>
          <a:blipFill dpi="0" rotWithShape="0">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 name="Redondear rectángulo de esquina del mismo lado 71">
            <a:extLst>
              <a:ext uri="{FF2B5EF4-FFF2-40B4-BE49-F238E27FC236}">
                <a16:creationId xmlns:a16="http://schemas.microsoft.com/office/drawing/2014/main" id="{62FF654E-778C-A52C-6B0C-1C3E3E6165EC}"/>
              </a:ext>
              <a:ext uri="{C183D7F6-B498-43B3-948B-1728B52AA6E4}">
                <adec:decorative xmlns:adec="http://schemas.microsoft.com/office/drawing/2017/decorative" xmlns="" val="1"/>
              </a:ext>
            </a:extLst>
          </p:cNvPr>
          <p:cNvSpPr/>
          <p:nvPr/>
        </p:nvSpPr>
        <p:spPr>
          <a:xfrm rot="16200000">
            <a:off x="7655990" y="4250858"/>
            <a:ext cx="1080000" cy="1080000"/>
          </a:xfrm>
          <a:prstGeom prst="round2SameRect">
            <a:avLst>
              <a:gd name="adj1" fmla="val 50000"/>
              <a:gd name="adj2" fmla="val 50000"/>
            </a:avLst>
          </a:prstGeom>
          <a:blipFill dpi="0" rotWithShape="0">
            <a:blip r:embed="rId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9" name="Redondear rectángulo de esquina del mismo lado 71">
            <a:extLst>
              <a:ext uri="{FF2B5EF4-FFF2-40B4-BE49-F238E27FC236}">
                <a16:creationId xmlns:a16="http://schemas.microsoft.com/office/drawing/2014/main" id="{36EBD941-69AF-B56C-3232-9A0A10FAF77F}"/>
              </a:ext>
              <a:ext uri="{C183D7F6-B498-43B3-948B-1728B52AA6E4}">
                <adec:decorative xmlns:adec="http://schemas.microsoft.com/office/drawing/2017/decorative" xmlns="" val="1"/>
              </a:ext>
            </a:extLst>
          </p:cNvPr>
          <p:cNvSpPr/>
          <p:nvPr/>
        </p:nvSpPr>
        <p:spPr>
          <a:xfrm rot="16200000">
            <a:off x="7655990" y="1752177"/>
            <a:ext cx="1080000" cy="1080000"/>
          </a:xfrm>
          <a:prstGeom prst="round2SameRect">
            <a:avLst>
              <a:gd name="adj1" fmla="val 50000"/>
              <a:gd name="adj2" fmla="val 50000"/>
            </a:avLst>
          </a:prstGeom>
          <a:blipFill dpi="0" rotWithShape="0">
            <a:blip r:embed="rId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3" name="Contenidor de text 2">
            <a:extLst>
              <a:ext uri="{FF2B5EF4-FFF2-40B4-BE49-F238E27FC236}">
                <a16:creationId xmlns:a16="http://schemas.microsoft.com/office/drawing/2014/main" id="{2BD102F6-7AE8-1616-F19D-B7E803C4CDD1}"/>
              </a:ext>
            </a:extLst>
          </p:cNvPr>
          <p:cNvSpPr txBox="1">
            <a:spLocks/>
          </p:cNvSpPr>
          <p:nvPr/>
        </p:nvSpPr>
        <p:spPr>
          <a:xfrm>
            <a:off x="665072" y="2039838"/>
            <a:ext cx="2700000" cy="504000"/>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b="1">
                <a:solidFill>
                  <a:schemeClr val="tx2"/>
                </a:solidFill>
                <a:latin typeface="HelveticaNeueLT Std" panose="020B0604020202020204" pitchFamily="34" charset="0"/>
              </a:rPr>
              <a:t>1</a:t>
            </a:r>
            <a:r>
              <a:rPr lang="en-US">
                <a:solidFill>
                  <a:schemeClr val="accent5">
                    <a:lumMod val="25000"/>
                  </a:schemeClr>
                </a:solidFill>
                <a:latin typeface="HelveticaNeueLT Std" panose="020B0604020202020204" pitchFamily="34" charset="0"/>
              </a:rPr>
              <a:t> Availability of qualified talent</a:t>
            </a:r>
          </a:p>
          <a:p>
            <a:pPr algn="r"/>
            <a:r>
              <a:rPr lang="en-US">
                <a:solidFill>
                  <a:srgbClr val="4A00D0"/>
                </a:solidFill>
                <a:latin typeface="HelveticaNeueLT Std" panose="020B0604020202020204" pitchFamily="34" charset="0"/>
              </a:rPr>
              <a:t>Mentioned in </a:t>
            </a:r>
            <a:r>
              <a:rPr lang="en-US" b="1">
                <a:solidFill>
                  <a:srgbClr val="4A00D0"/>
                </a:solidFill>
                <a:latin typeface="HelveticaNeueLT Std" panose="020B0604020202020204" pitchFamily="34" charset="0"/>
              </a:rPr>
              <a:t>83.3%</a:t>
            </a:r>
            <a:r>
              <a:rPr lang="en-US">
                <a:solidFill>
                  <a:srgbClr val="4A00D0"/>
                </a:solidFill>
                <a:latin typeface="HelveticaNeueLT Std" panose="020B0604020202020204" pitchFamily="34" charset="0"/>
              </a:rPr>
              <a:t> of the projects</a:t>
            </a:r>
          </a:p>
        </p:txBody>
      </p:sp>
      <p:sp>
        <p:nvSpPr>
          <p:cNvPr id="31" name="Contenidor de text 2">
            <a:extLst>
              <a:ext uri="{FF2B5EF4-FFF2-40B4-BE49-F238E27FC236}">
                <a16:creationId xmlns:a16="http://schemas.microsoft.com/office/drawing/2014/main" id="{5B79C9D0-87A0-4B41-EE5E-CB4125E9D43D}"/>
              </a:ext>
            </a:extLst>
          </p:cNvPr>
          <p:cNvSpPr txBox="1">
            <a:spLocks/>
          </p:cNvSpPr>
          <p:nvPr/>
        </p:nvSpPr>
        <p:spPr>
          <a:xfrm>
            <a:off x="331862" y="3289517"/>
            <a:ext cx="2700000" cy="504000"/>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b="1">
                <a:solidFill>
                  <a:schemeClr val="tx2"/>
                </a:solidFill>
                <a:latin typeface="HelveticaNeueLT Std" panose="020B0604020202020204" pitchFamily="34" charset="0"/>
              </a:rPr>
              <a:t>2</a:t>
            </a:r>
            <a:r>
              <a:rPr lang="en-US">
                <a:solidFill>
                  <a:schemeClr val="accent5">
                    <a:lumMod val="25000"/>
                  </a:schemeClr>
                </a:solidFill>
                <a:latin typeface="HelveticaNeueLT Std" panose="020B0604020202020204" pitchFamily="34" charset="0"/>
              </a:rPr>
              <a:t> Industrial cluster</a:t>
            </a:r>
          </a:p>
          <a:p>
            <a:pPr algn="r"/>
            <a:r>
              <a:rPr lang="en-US">
                <a:solidFill>
                  <a:srgbClr val="4A00D0"/>
                </a:solidFill>
                <a:latin typeface="HelveticaNeueLT Std" panose="020B0604020202020204" pitchFamily="34" charset="0"/>
              </a:rPr>
              <a:t>Mentioned in </a:t>
            </a:r>
            <a:r>
              <a:rPr lang="en-US" b="1">
                <a:solidFill>
                  <a:srgbClr val="4A00D0"/>
                </a:solidFill>
                <a:latin typeface="HelveticaNeueLT Std" panose="020B0604020202020204" pitchFamily="34" charset="0"/>
              </a:rPr>
              <a:t>41.6%</a:t>
            </a:r>
            <a:r>
              <a:rPr lang="en-US">
                <a:solidFill>
                  <a:srgbClr val="4A00D0"/>
                </a:solidFill>
                <a:latin typeface="HelveticaNeueLT Std" panose="020B0604020202020204" pitchFamily="34" charset="0"/>
              </a:rPr>
              <a:t> of the projects</a:t>
            </a:r>
          </a:p>
        </p:txBody>
      </p:sp>
      <p:sp>
        <p:nvSpPr>
          <p:cNvPr id="34" name="Contenidor de text 2">
            <a:extLst>
              <a:ext uri="{FF2B5EF4-FFF2-40B4-BE49-F238E27FC236}">
                <a16:creationId xmlns:a16="http://schemas.microsoft.com/office/drawing/2014/main" id="{B68A691E-A01E-0C39-D92B-6D1234A7E30D}"/>
              </a:ext>
            </a:extLst>
          </p:cNvPr>
          <p:cNvSpPr txBox="1">
            <a:spLocks/>
          </p:cNvSpPr>
          <p:nvPr/>
        </p:nvSpPr>
        <p:spPr>
          <a:xfrm>
            <a:off x="665072" y="4539197"/>
            <a:ext cx="2700000" cy="504000"/>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b="1">
                <a:solidFill>
                  <a:schemeClr val="tx2"/>
                </a:solidFill>
                <a:latin typeface="HelveticaNeueLT Std" panose="020B0604020202020204" pitchFamily="34" charset="0"/>
              </a:rPr>
              <a:t>3</a:t>
            </a:r>
            <a:r>
              <a:rPr lang="en-US">
                <a:solidFill>
                  <a:schemeClr val="accent5">
                    <a:lumMod val="25000"/>
                  </a:schemeClr>
                </a:solidFill>
                <a:latin typeface="HelveticaNeueLT Std" panose="020B0604020202020204" pitchFamily="34" charset="0"/>
              </a:rPr>
              <a:t> Quality of life</a:t>
            </a:r>
          </a:p>
          <a:p>
            <a:pPr algn="r"/>
            <a:r>
              <a:rPr lang="en-US">
                <a:solidFill>
                  <a:srgbClr val="4A00D0"/>
                </a:solidFill>
                <a:latin typeface="HelveticaNeueLT Std" panose="020B0604020202020204" pitchFamily="34" charset="0"/>
              </a:rPr>
              <a:t>Mentioned in </a:t>
            </a:r>
            <a:r>
              <a:rPr lang="en-US" b="1">
                <a:solidFill>
                  <a:srgbClr val="4A00D0"/>
                </a:solidFill>
                <a:latin typeface="HelveticaNeueLT Std" panose="020B0604020202020204" pitchFamily="34" charset="0"/>
              </a:rPr>
              <a:t>25.0%</a:t>
            </a:r>
            <a:r>
              <a:rPr lang="en-US">
                <a:solidFill>
                  <a:srgbClr val="4A00D0"/>
                </a:solidFill>
                <a:latin typeface="HelveticaNeueLT Std" panose="020B0604020202020204" pitchFamily="34" charset="0"/>
              </a:rPr>
              <a:t> of the projects</a:t>
            </a:r>
          </a:p>
        </p:txBody>
      </p:sp>
      <p:sp>
        <p:nvSpPr>
          <p:cNvPr id="67" name="Contenidor de text 2">
            <a:extLst>
              <a:ext uri="{FF2B5EF4-FFF2-40B4-BE49-F238E27FC236}">
                <a16:creationId xmlns:a16="http://schemas.microsoft.com/office/drawing/2014/main" id="{D7161896-E82D-9103-0A34-EB938A37ADFA}"/>
              </a:ext>
            </a:extLst>
          </p:cNvPr>
          <p:cNvSpPr txBox="1">
            <a:spLocks/>
          </p:cNvSpPr>
          <p:nvPr/>
        </p:nvSpPr>
        <p:spPr>
          <a:xfrm>
            <a:off x="8828348" y="2038097"/>
            <a:ext cx="2700000" cy="504000"/>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chemeClr val="tx2"/>
                </a:solidFill>
                <a:latin typeface="HelveticaNeueLT Std" panose="020B0604020202020204" pitchFamily="34" charset="0"/>
              </a:rPr>
              <a:t>4</a:t>
            </a:r>
            <a:r>
              <a:rPr lang="en-US">
                <a:solidFill>
                  <a:schemeClr val="accent5">
                    <a:lumMod val="25000"/>
                  </a:schemeClr>
                </a:solidFill>
                <a:latin typeface="HelveticaNeueLT Std" panose="020B0604020202020204" pitchFamily="34" charset="0"/>
              </a:rPr>
              <a:t> Technology and innovation</a:t>
            </a:r>
          </a:p>
          <a:p>
            <a:r>
              <a:rPr lang="en-US">
                <a:solidFill>
                  <a:srgbClr val="4A00D0"/>
                </a:solidFill>
                <a:latin typeface="HelveticaNeueLT Std" panose="020B0604020202020204" pitchFamily="34" charset="0"/>
              </a:rPr>
              <a:t>Mentioned in the </a:t>
            </a:r>
            <a:r>
              <a:rPr lang="en-US" b="1">
                <a:solidFill>
                  <a:srgbClr val="4A00D0"/>
                </a:solidFill>
                <a:latin typeface="HelveticaNeueLT Std" panose="020B0604020202020204" pitchFamily="34" charset="0"/>
              </a:rPr>
              <a:t>16.6%</a:t>
            </a:r>
            <a:r>
              <a:rPr lang="en-US">
                <a:solidFill>
                  <a:srgbClr val="4A00D0"/>
                </a:solidFill>
                <a:latin typeface="HelveticaNeueLT Std" panose="020B0604020202020204" pitchFamily="34" charset="0"/>
              </a:rPr>
              <a:t> of the projects</a:t>
            </a:r>
          </a:p>
        </p:txBody>
      </p:sp>
      <p:sp>
        <p:nvSpPr>
          <p:cNvPr id="68" name="Contenidor de text 2">
            <a:extLst>
              <a:ext uri="{FF2B5EF4-FFF2-40B4-BE49-F238E27FC236}">
                <a16:creationId xmlns:a16="http://schemas.microsoft.com/office/drawing/2014/main" id="{4763F282-073A-1536-3E50-E6B1E511AC49}"/>
              </a:ext>
            </a:extLst>
          </p:cNvPr>
          <p:cNvSpPr txBox="1">
            <a:spLocks/>
          </p:cNvSpPr>
          <p:nvPr/>
        </p:nvSpPr>
        <p:spPr>
          <a:xfrm>
            <a:off x="9161558" y="3284482"/>
            <a:ext cx="2700000" cy="504000"/>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chemeClr val="tx2"/>
                </a:solidFill>
                <a:latin typeface="HelveticaNeueLT Std" panose="020B0604020202020204" pitchFamily="34" charset="0"/>
              </a:rPr>
              <a:t>5</a:t>
            </a:r>
            <a:r>
              <a:rPr lang="en-US">
                <a:solidFill>
                  <a:schemeClr val="accent5">
                    <a:lumMod val="25000"/>
                  </a:schemeClr>
                </a:solidFill>
                <a:latin typeface="HelveticaNeueLT Std" panose="020B0604020202020204" pitchFamily="34" charset="0"/>
              </a:rPr>
              <a:t> Transport infrastructure</a:t>
            </a:r>
          </a:p>
          <a:p>
            <a:r>
              <a:rPr lang="en-US">
                <a:solidFill>
                  <a:srgbClr val="4A00D0"/>
                </a:solidFill>
                <a:latin typeface="HelveticaNeueLT Std" panose="020B0604020202020204" pitchFamily="34" charset="0"/>
              </a:rPr>
              <a:t>Mentioned in </a:t>
            </a:r>
            <a:r>
              <a:rPr lang="en-US" b="1">
                <a:solidFill>
                  <a:srgbClr val="4A00D0"/>
                </a:solidFill>
                <a:latin typeface="HelveticaNeueLT Std" panose="020B0604020202020204" pitchFamily="34" charset="0"/>
              </a:rPr>
              <a:t>8.3%</a:t>
            </a:r>
            <a:r>
              <a:rPr lang="en-US">
                <a:solidFill>
                  <a:srgbClr val="4A00D0"/>
                </a:solidFill>
                <a:latin typeface="HelveticaNeueLT Std" panose="020B0604020202020204" pitchFamily="34" charset="0"/>
              </a:rPr>
              <a:t> of the projects</a:t>
            </a:r>
          </a:p>
        </p:txBody>
      </p:sp>
      <p:sp>
        <p:nvSpPr>
          <p:cNvPr id="69" name="Contenidor de text 2">
            <a:extLst>
              <a:ext uri="{FF2B5EF4-FFF2-40B4-BE49-F238E27FC236}">
                <a16:creationId xmlns:a16="http://schemas.microsoft.com/office/drawing/2014/main" id="{CEB11CC2-3F1F-7313-2629-95B0C12F4D1D}"/>
              </a:ext>
            </a:extLst>
          </p:cNvPr>
          <p:cNvSpPr txBox="1">
            <a:spLocks/>
          </p:cNvSpPr>
          <p:nvPr/>
        </p:nvSpPr>
        <p:spPr>
          <a:xfrm>
            <a:off x="8828346" y="4539197"/>
            <a:ext cx="3033211" cy="504000"/>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chemeClr val="tx2"/>
                </a:solidFill>
                <a:latin typeface="HelveticaNeueLT Std" panose="020B0604020202020204" pitchFamily="34" charset="0"/>
              </a:rPr>
              <a:t>6</a:t>
            </a:r>
            <a:r>
              <a:rPr lang="en-US">
                <a:solidFill>
                  <a:schemeClr val="accent5">
                    <a:lumMod val="25000"/>
                  </a:schemeClr>
                </a:solidFill>
                <a:latin typeface="HelveticaNeueLT Std" panose="020B0604020202020204" pitchFamily="34" charset="0"/>
              </a:rPr>
              <a:t> Domestic market growth</a:t>
            </a:r>
          </a:p>
          <a:p>
            <a:r>
              <a:rPr lang="en-US">
                <a:solidFill>
                  <a:srgbClr val="4A00D0"/>
                </a:solidFill>
                <a:latin typeface="HelveticaNeueLT Std" panose="020B0604020202020204" pitchFamily="34" charset="0"/>
              </a:rPr>
              <a:t>Mentioned in </a:t>
            </a:r>
            <a:r>
              <a:rPr lang="en-US" b="1">
                <a:solidFill>
                  <a:srgbClr val="4A00D0"/>
                </a:solidFill>
                <a:latin typeface="HelveticaNeueLT Std" panose="020B0604020202020204" pitchFamily="34" charset="0"/>
              </a:rPr>
              <a:t>8.3%</a:t>
            </a:r>
            <a:r>
              <a:rPr lang="en-US">
                <a:solidFill>
                  <a:srgbClr val="4A00D0"/>
                </a:solidFill>
                <a:latin typeface="HelveticaNeueLT Std" panose="020B0604020202020204" pitchFamily="34" charset="0"/>
              </a:rPr>
              <a:t> of the projects</a:t>
            </a:r>
          </a:p>
        </p:txBody>
      </p:sp>
      <p:sp>
        <p:nvSpPr>
          <p:cNvPr id="4" name="CuadroTexto 32">
            <a:extLst>
              <a:ext uri="{FF2B5EF4-FFF2-40B4-BE49-F238E27FC236}">
                <a16:creationId xmlns:a16="http://schemas.microsoft.com/office/drawing/2014/main" id="{F2A93D9A-82B5-3D2D-2DDD-FB6D4945BDAC}"/>
              </a:ext>
            </a:extLst>
          </p:cNvPr>
          <p:cNvSpPr txBox="1"/>
          <p:nvPr/>
        </p:nvSpPr>
        <p:spPr>
          <a:xfrm>
            <a:off x="630236" y="5610662"/>
            <a:ext cx="11009093" cy="461665"/>
          </a:xfrm>
          <a:prstGeom prst="rect">
            <a:avLst/>
          </a:prstGeom>
        </p:spPr>
        <p:txBody>
          <a:bodyPr wrap="square">
            <a:spAutoFit/>
          </a:bodyPr>
          <a:lstStyle>
            <a:defPPr>
              <a:defRPr lang="es-ES"/>
            </a:defPPr>
            <a:lvl1pPr algn="r">
              <a:defRPr sz="1200" b="1" i="1">
                <a:solidFill>
                  <a:srgbClr val="424242"/>
                </a:solidFill>
                <a:latin typeface="HelveticaNeueLT Std" panose="020B0604020202020204" pitchFamily="34" charset="0"/>
              </a:defRPr>
            </a:lvl1pPr>
          </a:lstStyle>
          <a:p>
            <a:r>
              <a:rPr lang="en-US">
                <a:solidFill>
                  <a:schemeClr val="accent5">
                    <a:lumMod val="25000"/>
                  </a:schemeClr>
                </a:solidFill>
              </a:rPr>
              <a:t>Note: </a:t>
            </a:r>
            <a:r>
              <a:rPr lang="en-US" b="0">
                <a:solidFill>
                  <a:schemeClr val="accent5">
                    <a:lumMod val="25000"/>
                  </a:schemeClr>
                </a:solidFill>
              </a:rPr>
              <a:t>Investments made in video games, applications and digital content activities have been taken into account </a:t>
            </a:r>
          </a:p>
          <a:p>
            <a:r>
              <a:rPr lang="en-US">
                <a:solidFill>
                  <a:schemeClr val="accent5">
                    <a:lumMod val="25000"/>
                  </a:schemeClr>
                </a:solidFill>
              </a:rPr>
              <a:t>Source: </a:t>
            </a:r>
            <a:r>
              <a:rPr lang="en-US" b="0">
                <a:solidFill>
                  <a:schemeClr val="accent5">
                    <a:lumMod val="25000"/>
                  </a:schemeClr>
                </a:solidFill>
              </a:rPr>
              <a:t>ACCIÓ, based on fDi Markets</a:t>
            </a:r>
          </a:p>
        </p:txBody>
      </p:sp>
    </p:spTree>
    <p:extLst>
      <p:ext uri="{BB962C8B-B14F-4D97-AF65-F5344CB8AC3E}">
        <p14:creationId xmlns:p14="http://schemas.microsoft.com/office/powerpoint/2010/main" val="10609456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5C674747-4AD9-B9C0-D83F-A2CEC511083F}"/>
              </a:ext>
            </a:extLst>
          </p:cNvPr>
          <p:cNvSpPr>
            <a:spLocks noGrp="1"/>
          </p:cNvSpPr>
          <p:nvPr>
            <p:ph type="title"/>
          </p:nvPr>
        </p:nvSpPr>
        <p:spPr/>
        <p:txBody>
          <a:bodyPr/>
          <a:lstStyle/>
          <a:p>
            <a:r>
              <a:rPr lang="en-US" sz="2000"/>
              <a:t>Catalonia is the third-ranked destination region for FDI in video games in the world</a:t>
            </a:r>
          </a:p>
        </p:txBody>
      </p:sp>
      <p:sp>
        <p:nvSpPr>
          <p:cNvPr id="3" name="Contenidor de text 2">
            <a:extLst>
              <a:ext uri="{FF2B5EF4-FFF2-40B4-BE49-F238E27FC236}">
                <a16:creationId xmlns:a16="http://schemas.microsoft.com/office/drawing/2014/main" id="{FE976B38-987C-184F-4882-51FFC35F021D}"/>
              </a:ext>
            </a:extLst>
          </p:cNvPr>
          <p:cNvSpPr>
            <a:spLocks noGrp="1"/>
          </p:cNvSpPr>
          <p:nvPr>
            <p:ph type="body" sz="quarter" idx="12"/>
          </p:nvPr>
        </p:nvSpPr>
        <p:spPr>
          <a:xfrm>
            <a:off x="622299" y="968375"/>
            <a:ext cx="11009093" cy="504000"/>
          </a:xfrm>
        </p:spPr>
        <p:txBody>
          <a:bodyPr numCol="1"/>
          <a:lstStyle/>
          <a:p>
            <a:r>
              <a:rPr lang="en-US" sz="1300" b="1" dirty="0">
                <a:solidFill>
                  <a:schemeClr val="tx1"/>
                </a:solidFill>
                <a:latin typeface="HelveticaNeueLT Std" panose="020B0604020202020204" pitchFamily="34" charset="0"/>
              </a:rPr>
              <a:t>Catalonia occupies a very high position in the world in terms of FDI in video games. </a:t>
            </a:r>
            <a:r>
              <a:rPr lang="en-US" sz="1300" dirty="0">
                <a:solidFill>
                  <a:schemeClr val="accent5">
                    <a:lumMod val="25000"/>
                  </a:schemeClr>
                </a:solidFill>
                <a:latin typeface="HelveticaNeueLT Std" panose="020B0604020202020204" pitchFamily="34" charset="0"/>
              </a:rPr>
              <a:t>In the 2018-2022 five-year period it was the third-ranked destination region for projects, the twelfth-ranked destination region for capex and the seventh-ranked destination region for jobs generated by FDI.</a:t>
            </a:r>
          </a:p>
        </p:txBody>
      </p:sp>
      <p:sp>
        <p:nvSpPr>
          <p:cNvPr id="199" name="Redondear rectángulo de esquina del mismo lado 17">
            <a:extLst>
              <a:ext uri="{FF2B5EF4-FFF2-40B4-BE49-F238E27FC236}">
                <a16:creationId xmlns:a16="http://schemas.microsoft.com/office/drawing/2014/main" id="{E863FF4E-2076-33E2-9E9D-41595BEE1D6E}"/>
              </a:ext>
              <a:ext uri="{C183D7F6-B498-43B3-948B-1728B52AA6E4}">
                <adec:decorative xmlns:adec="http://schemas.microsoft.com/office/drawing/2017/decorative" xmlns="" val="1"/>
              </a:ext>
            </a:extLst>
          </p:cNvPr>
          <p:cNvSpPr/>
          <p:nvPr/>
        </p:nvSpPr>
        <p:spPr>
          <a:xfrm rot="16200000">
            <a:off x="2996928" y="-781751"/>
            <a:ext cx="406000" cy="5152779"/>
          </a:xfrm>
          <a:prstGeom prst="round2SameRect">
            <a:avLst>
              <a:gd name="adj1" fmla="val 50000"/>
              <a:gd name="adj2" fmla="val 0"/>
            </a:avLst>
          </a:prstGeom>
          <a:gradFill>
            <a:gsLst>
              <a:gs pos="0">
                <a:srgbClr val="78003A"/>
              </a:gs>
              <a:gs pos="73000">
                <a:srgbClr val="78003A"/>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00" name="Marcador de texto 14">
            <a:extLst>
              <a:ext uri="{FF2B5EF4-FFF2-40B4-BE49-F238E27FC236}">
                <a16:creationId xmlns:a16="http://schemas.microsoft.com/office/drawing/2014/main" id="{0E0A13EB-16B9-4A5C-7C21-DA2DCEF8E9BC}"/>
              </a:ext>
            </a:extLst>
          </p:cNvPr>
          <p:cNvSpPr txBox="1">
            <a:spLocks/>
          </p:cNvSpPr>
          <p:nvPr/>
        </p:nvSpPr>
        <p:spPr>
          <a:xfrm>
            <a:off x="741696" y="1690320"/>
            <a:ext cx="5034621" cy="215444"/>
          </a:xfrm>
          <a:prstGeom prst="rect">
            <a:avLst/>
          </a:prstGeom>
        </p:spPr>
        <p:txBody>
          <a:bodyPr wrap="square" lIns="0" tIns="0" rIns="0" bIns="0" numCol="1" spcCol="180000">
            <a:sp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a:solidFill>
                  <a:schemeClr val="bg1"/>
                </a:solidFill>
                <a:effectLst/>
                <a:latin typeface="HelveticaNeueLT Std" panose="020B0604020202020204" pitchFamily="34" charset="77"/>
                <a:ea typeface="+mn-ea"/>
                <a:cs typeface="+mn-cs"/>
              </a:defRPr>
            </a:lvl1pPr>
            <a:lvl2pPr marL="0" marR="0" indent="0" algn="l" defTabSz="914400" rtl="0" eaLnBrk="1" fontAlgn="auto" latinLnBrk="0" hangingPunct="1">
              <a:lnSpc>
                <a:spcPct val="100000"/>
              </a:lnSpc>
              <a:spcBef>
                <a:spcPts val="500"/>
              </a:spcBef>
              <a:spcAft>
                <a:spcPts val="500"/>
              </a:spcAft>
              <a:buClrTx/>
              <a:buSzTx/>
              <a:buFontTx/>
              <a:buNone/>
              <a:tabLst/>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Main regions of origin in the world</a:t>
            </a:r>
          </a:p>
        </p:txBody>
      </p:sp>
      <p:sp>
        <p:nvSpPr>
          <p:cNvPr id="24" name="Redondear rectángulo de esquina del mismo lado 17">
            <a:extLst>
              <a:ext uri="{FF2B5EF4-FFF2-40B4-BE49-F238E27FC236}">
                <a16:creationId xmlns:a16="http://schemas.microsoft.com/office/drawing/2014/main" id="{9C4E46F5-5344-61D4-3F2F-630A4C0F5EA7}"/>
              </a:ext>
              <a:ext uri="{C183D7F6-B498-43B3-948B-1728B52AA6E4}">
                <adec:decorative xmlns:adec="http://schemas.microsoft.com/office/drawing/2017/decorative" xmlns="" val="1"/>
              </a:ext>
            </a:extLst>
          </p:cNvPr>
          <p:cNvSpPr/>
          <p:nvPr/>
        </p:nvSpPr>
        <p:spPr>
          <a:xfrm rot="16200000">
            <a:off x="1710464" y="990389"/>
            <a:ext cx="406800" cy="2592000"/>
          </a:xfrm>
          <a:prstGeom prst="round2SameRect">
            <a:avLst>
              <a:gd name="adj1" fmla="val 50000"/>
              <a:gd name="adj2" fmla="val 0"/>
            </a:avLst>
          </a:prstGeom>
          <a:gradFill>
            <a:gsLst>
              <a:gs pos="0">
                <a:srgbClr val="D6D6D6"/>
              </a:gs>
              <a:gs pos="73000">
                <a:srgbClr val="D6D6D6"/>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5" name="Marcador de texto 14">
            <a:extLst>
              <a:ext uri="{FF2B5EF4-FFF2-40B4-BE49-F238E27FC236}">
                <a16:creationId xmlns:a16="http://schemas.microsoft.com/office/drawing/2014/main" id="{095C6D0A-50E3-14FF-128B-43A679ADB5A3}"/>
              </a:ext>
            </a:extLst>
          </p:cNvPr>
          <p:cNvSpPr txBox="1">
            <a:spLocks/>
          </p:cNvSpPr>
          <p:nvPr/>
        </p:nvSpPr>
        <p:spPr>
          <a:xfrm>
            <a:off x="736023" y="2182470"/>
            <a:ext cx="2052000" cy="215444"/>
          </a:xfrm>
          <a:prstGeom prst="rect">
            <a:avLst/>
          </a:prstGeom>
        </p:spPr>
        <p:txBody>
          <a:bodyPr wrap="square" lIns="0" tIns="0" rIns="0" bIns="0" numCol="1" spcCol="180000">
            <a:sp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a:solidFill>
                  <a:schemeClr val="bg1"/>
                </a:solidFill>
                <a:effectLst/>
                <a:latin typeface="HelveticaNeueLT Std" panose="020B0604020202020204" pitchFamily="34" charset="77"/>
                <a:ea typeface="+mn-ea"/>
                <a:cs typeface="+mn-cs"/>
              </a:defRPr>
            </a:lvl1pPr>
            <a:lvl2pPr marL="0" marR="0" indent="0" algn="l" defTabSz="914400" rtl="0" eaLnBrk="1" fontAlgn="auto" latinLnBrk="0" hangingPunct="1">
              <a:lnSpc>
                <a:spcPct val="100000"/>
              </a:lnSpc>
              <a:spcBef>
                <a:spcPts val="500"/>
              </a:spcBef>
              <a:spcAft>
                <a:spcPts val="500"/>
              </a:spcAft>
              <a:buClrTx/>
              <a:buSzTx/>
              <a:buFontTx/>
              <a:buNone/>
              <a:tabLst/>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24242"/>
                </a:solidFill>
              </a:rPr>
              <a:t>2018-2022 (by projects)</a:t>
            </a:r>
          </a:p>
        </p:txBody>
      </p:sp>
      <p:sp>
        <p:nvSpPr>
          <p:cNvPr id="26" name="QuadreDeText 25">
            <a:extLst>
              <a:ext uri="{FF2B5EF4-FFF2-40B4-BE49-F238E27FC236}">
                <a16:creationId xmlns:a16="http://schemas.microsoft.com/office/drawing/2014/main" id="{FAEC242E-7F74-FB63-518B-05F936B50D28}"/>
              </a:ext>
            </a:extLst>
          </p:cNvPr>
          <p:cNvSpPr txBox="1"/>
          <p:nvPr/>
        </p:nvSpPr>
        <p:spPr>
          <a:xfrm>
            <a:off x="983630" y="2619815"/>
            <a:ext cx="2196000"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1</a:t>
            </a:r>
            <a:r>
              <a:rPr lang="en-US" sz="1200">
                <a:solidFill>
                  <a:schemeClr val="accent5">
                    <a:lumMod val="25000"/>
                  </a:schemeClr>
                </a:solidFill>
                <a:latin typeface="HelveticaNeueLT Std" panose="020B0604020202020204" pitchFamily="34" charset="0"/>
              </a:rPr>
              <a:t> California | 77 projects</a:t>
            </a:r>
          </a:p>
        </p:txBody>
      </p:sp>
      <p:sp>
        <p:nvSpPr>
          <p:cNvPr id="27" name="QuadreDeText 26">
            <a:extLst>
              <a:ext uri="{FF2B5EF4-FFF2-40B4-BE49-F238E27FC236}">
                <a16:creationId xmlns:a16="http://schemas.microsoft.com/office/drawing/2014/main" id="{1B4C436E-0419-7ECB-862D-05023ED9FECF}"/>
              </a:ext>
            </a:extLst>
          </p:cNvPr>
          <p:cNvSpPr txBox="1"/>
          <p:nvPr/>
        </p:nvSpPr>
        <p:spPr>
          <a:xfrm>
            <a:off x="985893" y="3028972"/>
            <a:ext cx="2196000"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2</a:t>
            </a:r>
            <a:r>
              <a:rPr lang="en-US" sz="1200">
                <a:solidFill>
                  <a:schemeClr val="accent5">
                    <a:lumMod val="25000"/>
                  </a:schemeClr>
                </a:solidFill>
                <a:latin typeface="HelveticaNeueLT Std" panose="020B0604020202020204" pitchFamily="34" charset="0"/>
              </a:rPr>
              <a:t> Île-de-France | 37 projects</a:t>
            </a:r>
          </a:p>
        </p:txBody>
      </p:sp>
      <p:sp>
        <p:nvSpPr>
          <p:cNvPr id="28" name="QuadreDeText 27">
            <a:extLst>
              <a:ext uri="{FF2B5EF4-FFF2-40B4-BE49-F238E27FC236}">
                <a16:creationId xmlns:a16="http://schemas.microsoft.com/office/drawing/2014/main" id="{5B33086C-36FC-7C28-1702-1AA0589D4EFF}"/>
              </a:ext>
            </a:extLst>
          </p:cNvPr>
          <p:cNvSpPr txBox="1"/>
          <p:nvPr/>
        </p:nvSpPr>
        <p:spPr>
          <a:xfrm>
            <a:off x="989014" y="3441652"/>
            <a:ext cx="2196000"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3</a:t>
            </a:r>
            <a:r>
              <a:rPr lang="en-US" sz="1200">
                <a:solidFill>
                  <a:schemeClr val="accent5">
                    <a:lumMod val="25000"/>
                  </a:schemeClr>
                </a:solidFill>
                <a:latin typeface="HelveticaNeueLT Std" panose="020B0604020202020204" pitchFamily="34" charset="0"/>
              </a:rPr>
              <a:t> Sweden | 35 projects</a:t>
            </a:r>
          </a:p>
        </p:txBody>
      </p:sp>
      <p:sp>
        <p:nvSpPr>
          <p:cNvPr id="29" name="QuadreDeText 28">
            <a:extLst>
              <a:ext uri="{FF2B5EF4-FFF2-40B4-BE49-F238E27FC236}">
                <a16:creationId xmlns:a16="http://schemas.microsoft.com/office/drawing/2014/main" id="{61096AB1-E091-3A22-60F5-57D9DB90C7F6}"/>
              </a:ext>
            </a:extLst>
          </p:cNvPr>
          <p:cNvSpPr txBox="1"/>
          <p:nvPr/>
        </p:nvSpPr>
        <p:spPr>
          <a:xfrm>
            <a:off x="985550" y="3857408"/>
            <a:ext cx="2196000"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4</a:t>
            </a:r>
            <a:r>
              <a:rPr lang="en-US" sz="1200">
                <a:solidFill>
                  <a:schemeClr val="accent5">
                    <a:lumMod val="25000"/>
                  </a:schemeClr>
                </a:solidFill>
                <a:latin typeface="HelveticaNeueLT Std" panose="020B0604020202020204" pitchFamily="34" charset="0"/>
              </a:rPr>
              <a:t> Guangdong | 24 projects</a:t>
            </a:r>
          </a:p>
        </p:txBody>
      </p:sp>
      <p:sp>
        <p:nvSpPr>
          <p:cNvPr id="30" name="QuadreDeText 29">
            <a:extLst>
              <a:ext uri="{FF2B5EF4-FFF2-40B4-BE49-F238E27FC236}">
                <a16:creationId xmlns:a16="http://schemas.microsoft.com/office/drawing/2014/main" id="{66A92D44-11F9-8E29-2918-D0B13D5D86AF}"/>
              </a:ext>
            </a:extLst>
          </p:cNvPr>
          <p:cNvSpPr txBox="1"/>
          <p:nvPr/>
        </p:nvSpPr>
        <p:spPr>
          <a:xfrm>
            <a:off x="985550" y="4259540"/>
            <a:ext cx="2196000"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5</a:t>
            </a:r>
            <a:r>
              <a:rPr lang="en-US" sz="1200">
                <a:solidFill>
                  <a:schemeClr val="accent5">
                    <a:lumMod val="25000"/>
                  </a:schemeClr>
                </a:solidFill>
                <a:latin typeface="HelveticaNeueLT Std" panose="020B0604020202020204" pitchFamily="34" charset="0"/>
              </a:rPr>
              <a:t> Kanto | 19 projects</a:t>
            </a:r>
          </a:p>
        </p:txBody>
      </p:sp>
      <p:sp>
        <p:nvSpPr>
          <p:cNvPr id="31" name="QuadreDeText 30">
            <a:extLst>
              <a:ext uri="{FF2B5EF4-FFF2-40B4-BE49-F238E27FC236}">
                <a16:creationId xmlns:a16="http://schemas.microsoft.com/office/drawing/2014/main" id="{387C155C-44B3-F433-0E90-8279E3347D0D}"/>
              </a:ext>
            </a:extLst>
          </p:cNvPr>
          <p:cNvSpPr txBox="1"/>
          <p:nvPr/>
        </p:nvSpPr>
        <p:spPr>
          <a:xfrm>
            <a:off x="984145" y="5077428"/>
            <a:ext cx="2196000"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15 </a:t>
            </a:r>
            <a:r>
              <a:rPr lang="en-US" sz="1200" b="1">
                <a:latin typeface="HelveticaNeueLT Std" panose="020B0604020202020204" pitchFamily="34" charset="0"/>
              </a:rPr>
              <a:t>Catalonia | 7 projects</a:t>
            </a:r>
          </a:p>
        </p:txBody>
      </p:sp>
      <p:grpSp>
        <p:nvGrpSpPr>
          <p:cNvPr id="32" name="Agrupa 31">
            <a:extLst>
              <a:ext uri="{FF2B5EF4-FFF2-40B4-BE49-F238E27FC236}">
                <a16:creationId xmlns:a16="http://schemas.microsoft.com/office/drawing/2014/main" id="{3293B901-6A35-4B74-2831-6530CD55C2FA}"/>
              </a:ext>
              <a:ext uri="{C183D7F6-B498-43B3-948B-1728B52AA6E4}">
                <adec:decorative xmlns:adec="http://schemas.microsoft.com/office/drawing/2017/decorative" xmlns="" val="1"/>
              </a:ext>
            </a:extLst>
          </p:cNvPr>
          <p:cNvGrpSpPr/>
          <p:nvPr/>
        </p:nvGrpSpPr>
        <p:grpSpPr>
          <a:xfrm>
            <a:off x="621369" y="2578315"/>
            <a:ext cx="365384" cy="2814909"/>
            <a:chOff x="3220357" y="2577975"/>
            <a:chExt cx="365384" cy="2814909"/>
          </a:xfrm>
        </p:grpSpPr>
        <p:pic>
          <p:nvPicPr>
            <p:cNvPr id="33" name="Imatge 32">
              <a:extLst>
                <a:ext uri="{FF2B5EF4-FFF2-40B4-BE49-F238E27FC236}">
                  <a16:creationId xmlns:a16="http://schemas.microsoft.com/office/drawing/2014/main" id="{84F7EB3A-C7EE-8657-6749-CA53134D4830}"/>
                </a:ext>
                <a:ext uri="{C183D7F6-B498-43B3-948B-1728B52AA6E4}">
                  <adec:decorative xmlns:adec="http://schemas.microsoft.com/office/drawing/2017/decorative" xmlns="" val="1"/>
                </a:ext>
              </a:extLst>
            </p:cNvPr>
            <p:cNvPicPr>
              <a:picLocks noChangeAspect="1"/>
            </p:cNvPicPr>
            <p:nvPr/>
          </p:nvPicPr>
          <p:blipFill>
            <a:blip r:embed="rId2"/>
            <a:srcRect/>
            <a:stretch/>
          </p:blipFill>
          <p:spPr>
            <a:xfrm>
              <a:off x="3225741" y="3399812"/>
              <a:ext cx="360000" cy="360000"/>
            </a:xfrm>
            <a:prstGeom prst="rect">
              <a:avLst/>
            </a:prstGeom>
          </p:spPr>
        </p:pic>
        <p:pic>
          <p:nvPicPr>
            <p:cNvPr id="34" name="Imatge 33">
              <a:extLst>
                <a:ext uri="{FF2B5EF4-FFF2-40B4-BE49-F238E27FC236}">
                  <a16:creationId xmlns:a16="http://schemas.microsoft.com/office/drawing/2014/main" id="{B6B94C0D-0487-2BF8-B185-F6FD43F2F08B}"/>
                </a:ext>
                <a:ext uri="{C183D7F6-B498-43B3-948B-1728B52AA6E4}">
                  <adec:decorative xmlns:adec="http://schemas.microsoft.com/office/drawing/2017/decorative" xmlns="" val="1"/>
                </a:ext>
              </a:extLst>
            </p:cNvPr>
            <p:cNvPicPr>
              <a:picLocks noChangeAspect="1"/>
            </p:cNvPicPr>
            <p:nvPr/>
          </p:nvPicPr>
          <p:blipFill>
            <a:blip r:embed="rId3"/>
            <a:srcRect/>
            <a:stretch/>
          </p:blipFill>
          <p:spPr>
            <a:xfrm>
              <a:off x="3222688" y="3809884"/>
              <a:ext cx="360000" cy="360000"/>
            </a:xfrm>
            <a:prstGeom prst="rect">
              <a:avLst/>
            </a:prstGeom>
          </p:spPr>
        </p:pic>
        <p:pic>
          <p:nvPicPr>
            <p:cNvPr id="35" name="Imatge 34">
              <a:extLst>
                <a:ext uri="{FF2B5EF4-FFF2-40B4-BE49-F238E27FC236}">
                  <a16:creationId xmlns:a16="http://schemas.microsoft.com/office/drawing/2014/main" id="{94EFDB20-053F-DE6C-719F-A57D151DC796}"/>
                </a:ext>
                <a:ext uri="{C183D7F6-B498-43B3-948B-1728B52AA6E4}">
                  <adec:decorative xmlns:adec="http://schemas.microsoft.com/office/drawing/2017/decorative" xmlns="" val="1"/>
                </a:ext>
              </a:extLst>
            </p:cNvPr>
            <p:cNvPicPr>
              <a:picLocks noChangeAspect="1"/>
            </p:cNvPicPr>
            <p:nvPr/>
          </p:nvPicPr>
          <p:blipFill>
            <a:blip r:embed="rId4"/>
            <a:srcRect/>
            <a:stretch/>
          </p:blipFill>
          <p:spPr>
            <a:xfrm>
              <a:off x="3222687" y="4217700"/>
              <a:ext cx="360000" cy="360000"/>
            </a:xfrm>
            <a:prstGeom prst="rect">
              <a:avLst/>
            </a:prstGeom>
          </p:spPr>
        </p:pic>
        <p:pic>
          <p:nvPicPr>
            <p:cNvPr id="36" name="Imatge 35">
              <a:extLst>
                <a:ext uri="{FF2B5EF4-FFF2-40B4-BE49-F238E27FC236}">
                  <a16:creationId xmlns:a16="http://schemas.microsoft.com/office/drawing/2014/main" id="{FD3F68C3-76A0-F596-11FD-0565D4F1A593}"/>
                </a:ext>
                <a:ext uri="{C183D7F6-B498-43B3-948B-1728B52AA6E4}">
                  <adec:decorative xmlns:adec="http://schemas.microsoft.com/office/drawing/2017/decorative" xmlns="" val="1"/>
                </a:ext>
              </a:extLst>
            </p:cNvPr>
            <p:cNvPicPr>
              <a:picLocks noChangeAspect="1"/>
            </p:cNvPicPr>
            <p:nvPr/>
          </p:nvPicPr>
          <p:blipFill>
            <a:blip r:embed="rId5"/>
            <a:srcRect/>
            <a:stretch/>
          </p:blipFill>
          <p:spPr>
            <a:xfrm>
              <a:off x="3222685" y="5033780"/>
              <a:ext cx="360000" cy="359104"/>
            </a:xfrm>
            <a:prstGeom prst="rect">
              <a:avLst/>
            </a:prstGeom>
          </p:spPr>
        </p:pic>
        <p:sp>
          <p:nvSpPr>
            <p:cNvPr id="37" name="QuadreDeText 36">
              <a:extLst>
                <a:ext uri="{FF2B5EF4-FFF2-40B4-BE49-F238E27FC236}">
                  <a16:creationId xmlns:a16="http://schemas.microsoft.com/office/drawing/2014/main" id="{58C9E858-85E6-4E5E-7176-82C3B044BAA1}"/>
                </a:ext>
              </a:extLst>
            </p:cNvPr>
            <p:cNvSpPr txBox="1"/>
            <p:nvPr/>
          </p:nvSpPr>
          <p:spPr>
            <a:xfrm>
              <a:off x="3240620" y="4660790"/>
              <a:ext cx="324000"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a:t>
              </a:r>
            </a:p>
          </p:txBody>
        </p:sp>
        <p:pic>
          <p:nvPicPr>
            <p:cNvPr id="38" name="Imatge 37">
              <a:extLst>
                <a:ext uri="{FF2B5EF4-FFF2-40B4-BE49-F238E27FC236}">
                  <a16:creationId xmlns:a16="http://schemas.microsoft.com/office/drawing/2014/main" id="{A188AEB1-2AC9-7A2F-D8DA-F1502B3AE61C}"/>
                </a:ext>
                <a:ext uri="{C183D7F6-B498-43B3-948B-1728B52AA6E4}">
                  <adec:decorative xmlns:adec="http://schemas.microsoft.com/office/drawing/2017/decorative" xmlns="" val="1"/>
                </a:ext>
              </a:extLst>
            </p:cNvPr>
            <p:cNvPicPr>
              <a:picLocks noChangeAspect="1"/>
            </p:cNvPicPr>
            <p:nvPr/>
          </p:nvPicPr>
          <p:blipFill>
            <a:blip r:embed="rId6"/>
            <a:srcRect/>
            <a:stretch/>
          </p:blipFill>
          <p:spPr>
            <a:xfrm>
              <a:off x="3222620" y="2987132"/>
              <a:ext cx="360000" cy="360000"/>
            </a:xfrm>
            <a:prstGeom prst="rect">
              <a:avLst/>
            </a:prstGeom>
          </p:spPr>
        </p:pic>
        <p:pic>
          <p:nvPicPr>
            <p:cNvPr id="39" name="Imatge 38">
              <a:extLst>
                <a:ext uri="{FF2B5EF4-FFF2-40B4-BE49-F238E27FC236}">
                  <a16:creationId xmlns:a16="http://schemas.microsoft.com/office/drawing/2014/main" id="{A9449837-30EC-8867-8B78-63BAABE4EF3F}"/>
                </a:ext>
                <a:ext uri="{C183D7F6-B498-43B3-948B-1728B52AA6E4}">
                  <adec:decorative xmlns:adec="http://schemas.microsoft.com/office/drawing/2017/decorative" xmlns="" val="1"/>
                </a:ext>
              </a:extLst>
            </p:cNvPr>
            <p:cNvPicPr>
              <a:picLocks noChangeAspect="1"/>
            </p:cNvPicPr>
            <p:nvPr/>
          </p:nvPicPr>
          <p:blipFill>
            <a:blip r:embed="rId7"/>
            <a:srcRect/>
            <a:stretch/>
          </p:blipFill>
          <p:spPr>
            <a:xfrm>
              <a:off x="3220357" y="2577975"/>
              <a:ext cx="360000" cy="360000"/>
            </a:xfrm>
            <a:prstGeom prst="rect">
              <a:avLst/>
            </a:prstGeom>
          </p:spPr>
        </p:pic>
      </p:grpSp>
      <p:sp>
        <p:nvSpPr>
          <p:cNvPr id="41" name="Rectangle: cantonades superiors arrodonides 40">
            <a:extLst>
              <a:ext uri="{FF2B5EF4-FFF2-40B4-BE49-F238E27FC236}">
                <a16:creationId xmlns:a16="http://schemas.microsoft.com/office/drawing/2014/main" id="{163BE4DA-F35C-1B0E-DBA2-0091E45AB857}"/>
              </a:ext>
              <a:ext uri="{C183D7F6-B498-43B3-948B-1728B52AA6E4}">
                <adec:decorative xmlns:adec="http://schemas.microsoft.com/office/drawing/2017/decorative" xmlns="" val="1"/>
              </a:ext>
            </a:extLst>
          </p:cNvPr>
          <p:cNvSpPr/>
          <p:nvPr/>
        </p:nvSpPr>
        <p:spPr>
          <a:xfrm>
            <a:off x="3220356" y="2084859"/>
            <a:ext cx="2555961" cy="3308025"/>
          </a:xfrm>
          <a:prstGeom prst="round2SameRect">
            <a:avLst>
              <a:gd name="adj1" fmla="val 0"/>
              <a:gd name="adj2"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60" name="QuadreDeText 59">
            <a:extLst>
              <a:ext uri="{FF2B5EF4-FFF2-40B4-BE49-F238E27FC236}">
                <a16:creationId xmlns:a16="http://schemas.microsoft.com/office/drawing/2014/main" id="{BF2339FF-F419-DB90-8C92-6C2A4A236618}"/>
              </a:ext>
            </a:extLst>
          </p:cNvPr>
          <p:cNvSpPr txBox="1"/>
          <p:nvPr/>
        </p:nvSpPr>
        <p:spPr>
          <a:xfrm>
            <a:off x="3400336" y="2259414"/>
            <a:ext cx="2196000" cy="1769715"/>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500"/>
              </a:spcAft>
              <a:buClrTx/>
              <a:buSzTx/>
              <a:buFontTx/>
              <a:buNone/>
              <a:tabLst/>
              <a:defRPr/>
            </a:pPr>
            <a:r>
              <a:rPr lang="en-US" sz="1200" b="1">
                <a:solidFill>
                  <a:srgbClr val="4A00D0"/>
                </a:solidFill>
                <a:latin typeface="HelveticaNeueLT Std" panose="020B0604020202020204" pitchFamily="34" charset="0"/>
              </a:rPr>
              <a:t>2013-2017 five-year period</a:t>
            </a:r>
          </a:p>
          <a:p>
            <a:pPr marL="0" lvl="1" algn="ctr">
              <a:spcAft>
                <a:spcPts val="500"/>
              </a:spcAft>
              <a:defRPr/>
            </a:pPr>
            <a:r>
              <a:rPr lang="en-US" sz="1200" b="1">
                <a:solidFill>
                  <a:schemeClr val="accent5">
                    <a:lumMod val="25000"/>
                  </a:schemeClr>
                </a:solidFill>
                <a:latin typeface="HelveticaNeueLT Std" panose="020B0604020202020204" pitchFamily="34" charset="0"/>
              </a:rPr>
              <a:t>Catalonia | Position 51</a:t>
            </a:r>
          </a:p>
          <a:p>
            <a:pPr marL="0" marR="0" lvl="1" indent="0" algn="ctr" defTabSz="914400" rtl="0" eaLnBrk="1" fontAlgn="auto" latinLnBrk="0" hangingPunct="1">
              <a:lnSpc>
                <a:spcPct val="100000"/>
              </a:lnSpc>
              <a:spcBef>
                <a:spcPts val="0"/>
              </a:spcBef>
              <a:spcAft>
                <a:spcPts val="500"/>
              </a:spcAft>
              <a:buClrTx/>
              <a:buSzTx/>
              <a:buFontTx/>
              <a:buNone/>
              <a:tabLst/>
              <a:defRPr/>
            </a:pPr>
            <a:r>
              <a:rPr lang="en-US" sz="1200">
                <a:solidFill>
                  <a:schemeClr val="accent5">
                    <a:lumMod val="25000"/>
                  </a:schemeClr>
                </a:solidFill>
                <a:latin typeface="HelveticaNeueLT Std" panose="020B0604020202020204" pitchFamily="34" charset="0"/>
              </a:rPr>
              <a:t>1 project</a:t>
            </a:r>
          </a:p>
          <a:p>
            <a:pPr marL="0" marR="0" lvl="1" indent="0" algn="ctr" defTabSz="914400" rtl="0" eaLnBrk="1" fontAlgn="auto" latinLnBrk="0" hangingPunct="1">
              <a:lnSpc>
                <a:spcPct val="100000"/>
              </a:lnSpc>
              <a:spcBef>
                <a:spcPts val="0"/>
              </a:spcBef>
              <a:spcAft>
                <a:spcPts val="500"/>
              </a:spcAft>
              <a:buClrTx/>
              <a:buSzTx/>
              <a:buFontTx/>
              <a:buNone/>
              <a:tabLst/>
              <a:defRPr/>
            </a:pPr>
            <a:endParaRPr lang="ca-ES" sz="1200" b="1" dirty="0">
              <a:solidFill>
                <a:schemeClr val="accent5">
                  <a:lumMod val="25000"/>
                </a:schemeClr>
              </a:solidFill>
              <a:latin typeface="HelveticaNeueLT Std" panose="020B0604020202020204" pitchFamily="34" charset="0"/>
            </a:endParaRPr>
          </a:p>
          <a:p>
            <a:pPr marL="0" marR="0" lvl="1" indent="0" algn="ctr" defTabSz="914400" rtl="0" eaLnBrk="1" fontAlgn="auto" latinLnBrk="0" hangingPunct="1">
              <a:lnSpc>
                <a:spcPct val="100000"/>
              </a:lnSpc>
              <a:spcBef>
                <a:spcPts val="0"/>
              </a:spcBef>
              <a:spcAft>
                <a:spcPts val="500"/>
              </a:spcAft>
              <a:buClrTx/>
              <a:buSzTx/>
              <a:buFontTx/>
              <a:buNone/>
              <a:tabLst/>
              <a:defRPr/>
            </a:pPr>
            <a:r>
              <a:rPr lang="en-US" sz="1200" b="1">
                <a:solidFill>
                  <a:srgbClr val="4A00D0"/>
                </a:solidFill>
                <a:latin typeface="HelveticaNeueLT Std" panose="020B0604020202020204" pitchFamily="34" charset="0"/>
              </a:rPr>
              <a:t>2018-2022 five-year period</a:t>
            </a:r>
          </a:p>
          <a:p>
            <a:pPr marL="0" lvl="1" algn="ctr">
              <a:spcAft>
                <a:spcPts val="500"/>
              </a:spcAft>
              <a:defRPr/>
            </a:pPr>
            <a:r>
              <a:rPr lang="en-US" sz="1200" b="1">
                <a:solidFill>
                  <a:schemeClr val="accent5">
                    <a:lumMod val="25000"/>
                  </a:schemeClr>
                </a:solidFill>
                <a:latin typeface="HelveticaNeueLT Std" panose="020B0604020202020204" pitchFamily="34" charset="0"/>
              </a:rPr>
              <a:t>Catalonia | Position 15</a:t>
            </a:r>
          </a:p>
          <a:p>
            <a:pPr marL="0" marR="0" lvl="1" indent="0" algn="ctr" defTabSz="914400" rtl="0" eaLnBrk="1" fontAlgn="auto" latinLnBrk="0" hangingPunct="1">
              <a:lnSpc>
                <a:spcPct val="100000"/>
              </a:lnSpc>
              <a:spcBef>
                <a:spcPts val="0"/>
              </a:spcBef>
              <a:spcAft>
                <a:spcPts val="500"/>
              </a:spcAft>
              <a:buClrTx/>
              <a:buSzTx/>
              <a:buFontTx/>
              <a:buNone/>
              <a:tabLst/>
              <a:defRPr/>
            </a:pPr>
            <a:r>
              <a:rPr lang="en-US" sz="1200">
                <a:solidFill>
                  <a:schemeClr val="accent5">
                    <a:lumMod val="25000"/>
                  </a:schemeClr>
                </a:solidFill>
                <a:latin typeface="HelveticaNeueLT Std" panose="020B0604020202020204" pitchFamily="34" charset="0"/>
              </a:rPr>
              <a:t>7 projects</a:t>
            </a:r>
          </a:p>
        </p:txBody>
      </p:sp>
      <p:sp>
        <p:nvSpPr>
          <p:cNvPr id="62" name="QuadreDeText 61">
            <a:extLst>
              <a:ext uri="{FF2B5EF4-FFF2-40B4-BE49-F238E27FC236}">
                <a16:creationId xmlns:a16="http://schemas.microsoft.com/office/drawing/2014/main" id="{5858B65A-FE7F-76D4-80FF-C4FD876C58A7}"/>
              </a:ext>
            </a:extLst>
          </p:cNvPr>
          <p:cNvSpPr txBox="1"/>
          <p:nvPr/>
        </p:nvSpPr>
        <p:spPr>
          <a:xfrm>
            <a:off x="3722643" y="4391891"/>
            <a:ext cx="1551386" cy="307777"/>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500"/>
              </a:spcAft>
              <a:buClrTx/>
              <a:buSzTx/>
              <a:buFontTx/>
              <a:buNone/>
              <a:tabLst/>
              <a:defRPr/>
            </a:pPr>
            <a:r>
              <a:rPr lang="en-US" sz="1400" b="1">
                <a:solidFill>
                  <a:srgbClr val="4A00D0"/>
                </a:solidFill>
                <a:latin typeface="HelveticaNeueLT Std" panose="020B0604020202020204" pitchFamily="34" charset="0"/>
              </a:rPr>
              <a:t>▲36 positions</a:t>
            </a:r>
          </a:p>
        </p:txBody>
      </p:sp>
      <p:sp>
        <p:nvSpPr>
          <p:cNvPr id="43" name="Redondear rectángulo de esquina del mismo lado 17">
            <a:extLst>
              <a:ext uri="{FF2B5EF4-FFF2-40B4-BE49-F238E27FC236}">
                <a16:creationId xmlns:a16="http://schemas.microsoft.com/office/drawing/2014/main" id="{75D51AD8-0E96-68F2-B824-71C269EC5BD2}"/>
              </a:ext>
              <a:ext uri="{C183D7F6-B498-43B3-948B-1728B52AA6E4}">
                <adec:decorative xmlns:adec="http://schemas.microsoft.com/office/drawing/2017/decorative" xmlns="" val="1"/>
              </a:ext>
            </a:extLst>
          </p:cNvPr>
          <p:cNvSpPr/>
          <p:nvPr/>
        </p:nvSpPr>
        <p:spPr>
          <a:xfrm rot="16200000">
            <a:off x="7177136" y="990388"/>
            <a:ext cx="406800" cy="2592000"/>
          </a:xfrm>
          <a:prstGeom prst="round2SameRect">
            <a:avLst>
              <a:gd name="adj1" fmla="val 50000"/>
              <a:gd name="adj2" fmla="val 0"/>
            </a:avLst>
          </a:prstGeom>
          <a:gradFill>
            <a:gsLst>
              <a:gs pos="0">
                <a:srgbClr val="D6D6D6"/>
              </a:gs>
              <a:gs pos="73000">
                <a:srgbClr val="D6D6D6"/>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01" name="Redondear rectángulo de esquina del mismo lado 17">
            <a:extLst>
              <a:ext uri="{FF2B5EF4-FFF2-40B4-BE49-F238E27FC236}">
                <a16:creationId xmlns:a16="http://schemas.microsoft.com/office/drawing/2014/main" id="{F715E13B-0B7E-FFEB-990E-07F274585432}"/>
              </a:ext>
              <a:ext uri="{C183D7F6-B498-43B3-948B-1728B52AA6E4}">
                <adec:decorative xmlns:adec="http://schemas.microsoft.com/office/drawing/2017/decorative" xmlns="" val="1"/>
              </a:ext>
            </a:extLst>
          </p:cNvPr>
          <p:cNvSpPr/>
          <p:nvPr/>
        </p:nvSpPr>
        <p:spPr>
          <a:xfrm rot="16200000">
            <a:off x="8462811" y="-780044"/>
            <a:ext cx="406000" cy="5153024"/>
          </a:xfrm>
          <a:prstGeom prst="round2SameRect">
            <a:avLst>
              <a:gd name="adj1" fmla="val 50000"/>
              <a:gd name="adj2" fmla="val 0"/>
            </a:avLst>
          </a:prstGeom>
          <a:gradFill>
            <a:gsLst>
              <a:gs pos="0">
                <a:srgbClr val="78003A"/>
              </a:gs>
              <a:gs pos="73000">
                <a:srgbClr val="78003A"/>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02" name="Marcador de texto 14">
            <a:extLst>
              <a:ext uri="{FF2B5EF4-FFF2-40B4-BE49-F238E27FC236}">
                <a16:creationId xmlns:a16="http://schemas.microsoft.com/office/drawing/2014/main" id="{05264053-E795-3AAA-251A-A602E3F0AD43}"/>
              </a:ext>
            </a:extLst>
          </p:cNvPr>
          <p:cNvSpPr txBox="1">
            <a:spLocks/>
          </p:cNvSpPr>
          <p:nvPr/>
        </p:nvSpPr>
        <p:spPr>
          <a:xfrm>
            <a:off x="6207457" y="1692149"/>
            <a:ext cx="5034621" cy="215444"/>
          </a:xfrm>
          <a:prstGeom prst="rect">
            <a:avLst/>
          </a:prstGeom>
        </p:spPr>
        <p:txBody>
          <a:bodyPr wrap="square" lIns="0" tIns="0" rIns="0" bIns="0" numCol="1" spcCol="180000">
            <a:sp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a:solidFill>
                  <a:schemeClr val="bg1"/>
                </a:solidFill>
                <a:effectLst/>
                <a:latin typeface="HelveticaNeueLT Std" panose="020B0604020202020204" pitchFamily="34" charset="77"/>
                <a:ea typeface="+mn-ea"/>
                <a:cs typeface="+mn-cs"/>
              </a:defRPr>
            </a:lvl1pPr>
            <a:lvl2pPr marL="0" marR="0" indent="0" algn="l" defTabSz="914400" rtl="0" eaLnBrk="1" fontAlgn="auto" latinLnBrk="0" hangingPunct="1">
              <a:lnSpc>
                <a:spcPct val="100000"/>
              </a:lnSpc>
              <a:spcBef>
                <a:spcPts val="500"/>
              </a:spcBef>
              <a:spcAft>
                <a:spcPts val="500"/>
              </a:spcAft>
              <a:buClrTx/>
              <a:buSzTx/>
              <a:buFontTx/>
              <a:buNone/>
              <a:tabLst/>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Main destination regions in the world</a:t>
            </a:r>
          </a:p>
        </p:txBody>
      </p:sp>
      <p:sp>
        <p:nvSpPr>
          <p:cNvPr id="44" name="Marcador de texto 14">
            <a:extLst>
              <a:ext uri="{FF2B5EF4-FFF2-40B4-BE49-F238E27FC236}">
                <a16:creationId xmlns:a16="http://schemas.microsoft.com/office/drawing/2014/main" id="{3BA61E4A-7723-D2E5-34B8-217A7C85D2B5}"/>
              </a:ext>
            </a:extLst>
          </p:cNvPr>
          <p:cNvSpPr txBox="1">
            <a:spLocks/>
          </p:cNvSpPr>
          <p:nvPr/>
        </p:nvSpPr>
        <p:spPr>
          <a:xfrm>
            <a:off x="6202695" y="2182469"/>
            <a:ext cx="2052000" cy="215444"/>
          </a:xfrm>
          <a:prstGeom prst="rect">
            <a:avLst/>
          </a:prstGeom>
        </p:spPr>
        <p:txBody>
          <a:bodyPr wrap="square" lIns="0" tIns="0" rIns="0" bIns="0" numCol="1" spcCol="180000">
            <a:sp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a:solidFill>
                  <a:schemeClr val="bg1"/>
                </a:solidFill>
                <a:effectLst/>
                <a:latin typeface="HelveticaNeueLT Std" panose="020B0604020202020204" pitchFamily="34" charset="77"/>
                <a:ea typeface="+mn-ea"/>
                <a:cs typeface="+mn-cs"/>
              </a:defRPr>
            </a:lvl1pPr>
            <a:lvl2pPr marL="0" marR="0" indent="0" algn="l" defTabSz="914400" rtl="0" eaLnBrk="1" fontAlgn="auto" latinLnBrk="0" hangingPunct="1">
              <a:lnSpc>
                <a:spcPct val="100000"/>
              </a:lnSpc>
              <a:spcBef>
                <a:spcPts val="500"/>
              </a:spcBef>
              <a:spcAft>
                <a:spcPts val="500"/>
              </a:spcAft>
              <a:buClrTx/>
              <a:buSzTx/>
              <a:buFontTx/>
              <a:buNone/>
              <a:tabLst/>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24242"/>
                </a:solidFill>
              </a:rPr>
              <a:t>2018-2022 (by projects)</a:t>
            </a:r>
          </a:p>
        </p:txBody>
      </p:sp>
      <p:sp>
        <p:nvSpPr>
          <p:cNvPr id="45" name="QuadreDeText 44">
            <a:extLst>
              <a:ext uri="{FF2B5EF4-FFF2-40B4-BE49-F238E27FC236}">
                <a16:creationId xmlns:a16="http://schemas.microsoft.com/office/drawing/2014/main" id="{D6787B82-D661-D5D2-0A6B-CDF763C0EBE6}"/>
              </a:ext>
            </a:extLst>
          </p:cNvPr>
          <p:cNvSpPr txBox="1"/>
          <p:nvPr/>
        </p:nvSpPr>
        <p:spPr>
          <a:xfrm>
            <a:off x="6450302" y="2619814"/>
            <a:ext cx="2196000"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1</a:t>
            </a:r>
            <a:r>
              <a:rPr lang="en-US" sz="1200">
                <a:solidFill>
                  <a:schemeClr val="accent5">
                    <a:lumMod val="25000"/>
                  </a:schemeClr>
                </a:solidFill>
                <a:latin typeface="HelveticaNeueLT Std" panose="020B0604020202020204" pitchFamily="34" charset="0"/>
              </a:rPr>
              <a:t> Quebec | 39 projects</a:t>
            </a:r>
          </a:p>
        </p:txBody>
      </p:sp>
      <p:sp>
        <p:nvSpPr>
          <p:cNvPr id="46" name="QuadreDeText 45">
            <a:extLst>
              <a:ext uri="{FF2B5EF4-FFF2-40B4-BE49-F238E27FC236}">
                <a16:creationId xmlns:a16="http://schemas.microsoft.com/office/drawing/2014/main" id="{82F8D7A6-536E-FB75-5363-3F5636AE7BF6}"/>
              </a:ext>
            </a:extLst>
          </p:cNvPr>
          <p:cNvSpPr txBox="1"/>
          <p:nvPr/>
        </p:nvSpPr>
        <p:spPr>
          <a:xfrm>
            <a:off x="6452565" y="3028971"/>
            <a:ext cx="2196000"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2</a:t>
            </a:r>
            <a:r>
              <a:rPr lang="en-US" sz="1200">
                <a:solidFill>
                  <a:schemeClr val="accent5">
                    <a:lumMod val="25000"/>
                  </a:schemeClr>
                </a:solidFill>
                <a:latin typeface="HelveticaNeueLT Std" panose="020B0604020202020204" pitchFamily="34" charset="0"/>
              </a:rPr>
              <a:t> South-east | 27 projects</a:t>
            </a:r>
          </a:p>
        </p:txBody>
      </p:sp>
      <p:sp>
        <p:nvSpPr>
          <p:cNvPr id="47" name="QuadreDeText 46">
            <a:extLst>
              <a:ext uri="{FF2B5EF4-FFF2-40B4-BE49-F238E27FC236}">
                <a16:creationId xmlns:a16="http://schemas.microsoft.com/office/drawing/2014/main" id="{8421E358-CCD5-DD00-525E-B957EFFFF898}"/>
              </a:ext>
            </a:extLst>
          </p:cNvPr>
          <p:cNvSpPr txBox="1"/>
          <p:nvPr/>
        </p:nvSpPr>
        <p:spPr>
          <a:xfrm>
            <a:off x="6455686" y="3441651"/>
            <a:ext cx="2196000"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3</a:t>
            </a:r>
            <a:r>
              <a:rPr lang="en-US" sz="1200">
                <a:solidFill>
                  <a:schemeClr val="accent5">
                    <a:lumMod val="25000"/>
                  </a:schemeClr>
                </a:solidFill>
                <a:latin typeface="HelveticaNeueLT Std" panose="020B0604020202020204" pitchFamily="34" charset="0"/>
              </a:rPr>
              <a:t> </a:t>
            </a:r>
            <a:r>
              <a:rPr lang="en-US" sz="1200" b="1">
                <a:latin typeface="HelveticaNeueLT Std" panose="020B0604020202020204" pitchFamily="34" charset="0"/>
              </a:rPr>
              <a:t>Catalonia | 22 projects</a:t>
            </a:r>
          </a:p>
        </p:txBody>
      </p:sp>
      <p:sp>
        <p:nvSpPr>
          <p:cNvPr id="48" name="QuadreDeText 47">
            <a:extLst>
              <a:ext uri="{FF2B5EF4-FFF2-40B4-BE49-F238E27FC236}">
                <a16:creationId xmlns:a16="http://schemas.microsoft.com/office/drawing/2014/main" id="{7120166B-71EA-8C44-C91F-989EC88FEE8E}"/>
              </a:ext>
            </a:extLst>
          </p:cNvPr>
          <p:cNvSpPr txBox="1"/>
          <p:nvPr/>
        </p:nvSpPr>
        <p:spPr>
          <a:xfrm>
            <a:off x="6452222" y="3857407"/>
            <a:ext cx="2196000"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4</a:t>
            </a:r>
            <a:r>
              <a:rPr lang="en-US" sz="1200">
                <a:solidFill>
                  <a:schemeClr val="accent5">
                    <a:lumMod val="25000"/>
                  </a:schemeClr>
                </a:solidFill>
                <a:latin typeface="HelveticaNeueLT Std" panose="020B0604020202020204" pitchFamily="34" charset="0"/>
              </a:rPr>
              <a:t> Berlin | 19 projects</a:t>
            </a:r>
          </a:p>
        </p:txBody>
      </p:sp>
      <p:sp>
        <p:nvSpPr>
          <p:cNvPr id="49" name="QuadreDeText 48">
            <a:extLst>
              <a:ext uri="{FF2B5EF4-FFF2-40B4-BE49-F238E27FC236}">
                <a16:creationId xmlns:a16="http://schemas.microsoft.com/office/drawing/2014/main" id="{8479C134-358B-6E85-2896-05396264DAB6}"/>
              </a:ext>
            </a:extLst>
          </p:cNvPr>
          <p:cNvSpPr txBox="1"/>
          <p:nvPr/>
        </p:nvSpPr>
        <p:spPr>
          <a:xfrm>
            <a:off x="6452222" y="4259539"/>
            <a:ext cx="2196000"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5</a:t>
            </a:r>
            <a:r>
              <a:rPr lang="en-US" sz="1200">
                <a:solidFill>
                  <a:schemeClr val="accent5">
                    <a:lumMod val="25000"/>
                  </a:schemeClr>
                </a:solidFill>
                <a:latin typeface="HelveticaNeueLT Std" panose="020B0604020202020204" pitchFamily="34" charset="0"/>
              </a:rPr>
              <a:t> California | 17 projects</a:t>
            </a:r>
          </a:p>
        </p:txBody>
      </p:sp>
      <p:grpSp>
        <p:nvGrpSpPr>
          <p:cNvPr id="50" name="Agrupa 49">
            <a:extLst>
              <a:ext uri="{FF2B5EF4-FFF2-40B4-BE49-F238E27FC236}">
                <a16:creationId xmlns:a16="http://schemas.microsoft.com/office/drawing/2014/main" id="{420D4CA7-6DF1-6A1D-721F-9500F48D6BBD}"/>
              </a:ext>
              <a:ext uri="{C183D7F6-B498-43B3-948B-1728B52AA6E4}">
                <adec:decorative xmlns:adec="http://schemas.microsoft.com/office/drawing/2017/decorative" xmlns="" val="1"/>
              </a:ext>
            </a:extLst>
          </p:cNvPr>
          <p:cNvGrpSpPr/>
          <p:nvPr/>
        </p:nvGrpSpPr>
        <p:grpSpPr>
          <a:xfrm>
            <a:off x="6088041" y="2578314"/>
            <a:ext cx="365384" cy="1999725"/>
            <a:chOff x="8689828" y="2580185"/>
            <a:chExt cx="365384" cy="1999725"/>
          </a:xfrm>
        </p:grpSpPr>
        <p:pic>
          <p:nvPicPr>
            <p:cNvPr id="51" name="Imatge 50">
              <a:extLst>
                <a:ext uri="{FF2B5EF4-FFF2-40B4-BE49-F238E27FC236}">
                  <a16:creationId xmlns:a16="http://schemas.microsoft.com/office/drawing/2014/main" id="{BB6C57F9-D102-C026-00F3-C8FF257B4DEC}"/>
                </a:ext>
                <a:ext uri="{C183D7F6-B498-43B3-948B-1728B52AA6E4}">
                  <adec:decorative xmlns:adec="http://schemas.microsoft.com/office/drawing/2017/decorative" xmlns="" val="1"/>
                </a:ext>
              </a:extLst>
            </p:cNvPr>
            <p:cNvPicPr>
              <a:picLocks noChangeAspect="1"/>
            </p:cNvPicPr>
            <p:nvPr/>
          </p:nvPicPr>
          <p:blipFill>
            <a:blip r:embed="rId5"/>
            <a:srcRect/>
            <a:stretch/>
          </p:blipFill>
          <p:spPr>
            <a:xfrm>
              <a:off x="8695212" y="3402470"/>
              <a:ext cx="360000" cy="359104"/>
            </a:xfrm>
            <a:prstGeom prst="rect">
              <a:avLst/>
            </a:prstGeom>
          </p:spPr>
        </p:pic>
        <p:pic>
          <p:nvPicPr>
            <p:cNvPr id="52" name="Imatge 51">
              <a:extLst>
                <a:ext uri="{FF2B5EF4-FFF2-40B4-BE49-F238E27FC236}">
                  <a16:creationId xmlns:a16="http://schemas.microsoft.com/office/drawing/2014/main" id="{C8EAFFC8-DEB1-73EF-93E3-E854E5FF17AD}"/>
                </a:ext>
                <a:ext uri="{C183D7F6-B498-43B3-948B-1728B52AA6E4}">
                  <adec:decorative xmlns:adec="http://schemas.microsoft.com/office/drawing/2017/decorative" xmlns="" val="1"/>
                </a:ext>
              </a:extLst>
            </p:cNvPr>
            <p:cNvPicPr>
              <a:picLocks noChangeAspect="1"/>
            </p:cNvPicPr>
            <p:nvPr/>
          </p:nvPicPr>
          <p:blipFill>
            <a:blip r:embed="rId8"/>
            <a:srcRect/>
            <a:stretch/>
          </p:blipFill>
          <p:spPr>
            <a:xfrm>
              <a:off x="8692159" y="3812094"/>
              <a:ext cx="360000" cy="360000"/>
            </a:xfrm>
            <a:prstGeom prst="rect">
              <a:avLst/>
            </a:prstGeom>
          </p:spPr>
        </p:pic>
        <p:pic>
          <p:nvPicPr>
            <p:cNvPr id="53" name="Imatge 52">
              <a:extLst>
                <a:ext uri="{FF2B5EF4-FFF2-40B4-BE49-F238E27FC236}">
                  <a16:creationId xmlns:a16="http://schemas.microsoft.com/office/drawing/2014/main" id="{071DC775-AC56-35CD-707F-4FFDC8471FD1}"/>
                </a:ext>
                <a:ext uri="{C183D7F6-B498-43B3-948B-1728B52AA6E4}">
                  <adec:decorative xmlns:adec="http://schemas.microsoft.com/office/drawing/2017/decorative" xmlns="" val="1"/>
                </a:ext>
              </a:extLst>
            </p:cNvPr>
            <p:cNvPicPr>
              <a:picLocks noChangeAspect="1"/>
            </p:cNvPicPr>
            <p:nvPr/>
          </p:nvPicPr>
          <p:blipFill>
            <a:blip r:embed="rId7"/>
            <a:srcRect/>
            <a:stretch/>
          </p:blipFill>
          <p:spPr>
            <a:xfrm>
              <a:off x="8692158" y="4219910"/>
              <a:ext cx="360000" cy="360000"/>
            </a:xfrm>
            <a:prstGeom prst="rect">
              <a:avLst/>
            </a:prstGeom>
          </p:spPr>
        </p:pic>
        <p:pic>
          <p:nvPicPr>
            <p:cNvPr id="54" name="Imatge 53">
              <a:extLst>
                <a:ext uri="{FF2B5EF4-FFF2-40B4-BE49-F238E27FC236}">
                  <a16:creationId xmlns:a16="http://schemas.microsoft.com/office/drawing/2014/main" id="{899924F1-6919-696E-67D4-9E1893D70125}"/>
                </a:ext>
                <a:ext uri="{C183D7F6-B498-43B3-948B-1728B52AA6E4}">
                  <adec:decorative xmlns:adec="http://schemas.microsoft.com/office/drawing/2017/decorative" xmlns="" val="1"/>
                </a:ext>
              </a:extLst>
            </p:cNvPr>
            <p:cNvPicPr>
              <a:picLocks noChangeAspect="1"/>
            </p:cNvPicPr>
            <p:nvPr/>
          </p:nvPicPr>
          <p:blipFill>
            <a:blip r:embed="rId9"/>
            <a:srcRect/>
            <a:stretch/>
          </p:blipFill>
          <p:spPr>
            <a:xfrm>
              <a:off x="8692091" y="2989342"/>
              <a:ext cx="360000" cy="360000"/>
            </a:xfrm>
            <a:prstGeom prst="rect">
              <a:avLst/>
            </a:prstGeom>
          </p:spPr>
        </p:pic>
        <p:pic>
          <p:nvPicPr>
            <p:cNvPr id="55" name="Imatge 54">
              <a:extLst>
                <a:ext uri="{FF2B5EF4-FFF2-40B4-BE49-F238E27FC236}">
                  <a16:creationId xmlns:a16="http://schemas.microsoft.com/office/drawing/2014/main" id="{4C7C600B-2035-1B03-7538-0FE0079FDDA3}"/>
                </a:ext>
                <a:ext uri="{C183D7F6-B498-43B3-948B-1728B52AA6E4}">
                  <adec:decorative xmlns:adec="http://schemas.microsoft.com/office/drawing/2017/decorative" xmlns="" val="1"/>
                </a:ext>
              </a:extLst>
            </p:cNvPr>
            <p:cNvPicPr>
              <a:picLocks noChangeAspect="1"/>
            </p:cNvPicPr>
            <p:nvPr/>
          </p:nvPicPr>
          <p:blipFill>
            <a:blip r:embed="rId10"/>
            <a:srcRect/>
            <a:stretch/>
          </p:blipFill>
          <p:spPr>
            <a:xfrm>
              <a:off x="8689828" y="2580185"/>
              <a:ext cx="360000" cy="360000"/>
            </a:xfrm>
            <a:prstGeom prst="rect">
              <a:avLst/>
            </a:prstGeom>
          </p:spPr>
        </p:pic>
      </p:grpSp>
      <p:pic>
        <p:nvPicPr>
          <p:cNvPr id="58" name="Imatge 57">
            <a:extLst>
              <a:ext uri="{FF2B5EF4-FFF2-40B4-BE49-F238E27FC236}">
                <a16:creationId xmlns:a16="http://schemas.microsoft.com/office/drawing/2014/main" id="{E199A28A-CEED-B119-A9DC-7E13559A8BCF}"/>
              </a:ext>
              <a:ext uri="{C183D7F6-B498-43B3-948B-1728B52AA6E4}">
                <adec:decorative xmlns:adec="http://schemas.microsoft.com/office/drawing/2017/decorative" xmlns="" val="1"/>
              </a:ext>
            </a:extLst>
          </p:cNvPr>
          <p:cNvPicPr>
            <a:picLocks noChangeAspect="1"/>
          </p:cNvPicPr>
          <p:nvPr/>
        </p:nvPicPr>
        <p:blipFill>
          <a:blip r:embed="rId11"/>
          <a:srcRect/>
          <a:stretch/>
        </p:blipFill>
        <p:spPr>
          <a:xfrm>
            <a:off x="4284771" y="4735680"/>
            <a:ext cx="432000" cy="432000"/>
          </a:xfrm>
          <a:prstGeom prst="rect">
            <a:avLst/>
          </a:prstGeom>
        </p:spPr>
      </p:pic>
      <p:pic>
        <p:nvPicPr>
          <p:cNvPr id="59" name="Imatge 58">
            <a:extLst>
              <a:ext uri="{FF2B5EF4-FFF2-40B4-BE49-F238E27FC236}">
                <a16:creationId xmlns:a16="http://schemas.microsoft.com/office/drawing/2014/main" id="{28B627A8-7E18-2854-4C26-C16172F47681}"/>
              </a:ext>
              <a:ext uri="{C183D7F6-B498-43B3-948B-1728B52AA6E4}">
                <adec:decorative xmlns:adec="http://schemas.microsoft.com/office/drawing/2017/decorative" xmlns="" val="1"/>
              </a:ext>
            </a:extLst>
          </p:cNvPr>
          <p:cNvPicPr>
            <a:picLocks noChangeAspect="1"/>
          </p:cNvPicPr>
          <p:nvPr/>
        </p:nvPicPr>
        <p:blipFill>
          <a:blip r:embed="rId5"/>
          <a:srcRect/>
          <a:stretch/>
        </p:blipFill>
        <p:spPr>
          <a:xfrm>
            <a:off x="9784323" y="4907258"/>
            <a:ext cx="360000" cy="359104"/>
          </a:xfrm>
          <a:prstGeom prst="rect">
            <a:avLst/>
          </a:prstGeom>
        </p:spPr>
      </p:pic>
      <p:cxnSp>
        <p:nvCxnSpPr>
          <p:cNvPr id="63" name="Connector recte 62">
            <a:extLst>
              <a:ext uri="{FF2B5EF4-FFF2-40B4-BE49-F238E27FC236}">
                <a16:creationId xmlns:a16="http://schemas.microsoft.com/office/drawing/2014/main" id="{C7CF94A7-D1C6-005F-8ABA-910373F43E05}"/>
              </a:ext>
              <a:ext uri="{C183D7F6-B498-43B3-948B-1728B52AA6E4}">
                <adec:decorative xmlns:adec="http://schemas.microsoft.com/office/drawing/2017/decorative" xmlns="" val="1"/>
              </a:ext>
            </a:extLst>
          </p:cNvPr>
          <p:cNvCxnSpPr>
            <a:cxnSpLocks/>
          </p:cNvCxnSpPr>
          <p:nvPr/>
        </p:nvCxnSpPr>
        <p:spPr>
          <a:xfrm>
            <a:off x="3532190" y="4210627"/>
            <a:ext cx="1923769" cy="0"/>
          </a:xfrm>
          <a:prstGeom prst="line">
            <a:avLst/>
          </a:prstGeom>
          <a:ln w="19050">
            <a:solidFill>
              <a:srgbClr val="4A00D0"/>
            </a:solidFill>
            <a:prstDash val="sysDash"/>
          </a:ln>
        </p:spPr>
        <p:style>
          <a:lnRef idx="1">
            <a:schemeClr val="accent1"/>
          </a:lnRef>
          <a:fillRef idx="0">
            <a:schemeClr val="accent1"/>
          </a:fillRef>
          <a:effectRef idx="0">
            <a:schemeClr val="accent1"/>
          </a:effectRef>
          <a:fontRef idx="minor">
            <a:schemeClr val="tx1"/>
          </a:fontRef>
        </p:style>
      </p:cxnSp>
      <p:sp>
        <p:nvSpPr>
          <p:cNvPr id="146" name="Rectangle: cantonades superiors arrodonides 145">
            <a:extLst>
              <a:ext uri="{FF2B5EF4-FFF2-40B4-BE49-F238E27FC236}">
                <a16:creationId xmlns:a16="http://schemas.microsoft.com/office/drawing/2014/main" id="{18B5F015-8AF0-E5B9-6582-5E090DD12805}"/>
              </a:ext>
              <a:ext uri="{C183D7F6-B498-43B3-948B-1728B52AA6E4}">
                <adec:decorative xmlns:adec="http://schemas.microsoft.com/office/drawing/2017/decorative" xmlns="" val="1"/>
              </a:ext>
            </a:extLst>
          </p:cNvPr>
          <p:cNvSpPr/>
          <p:nvPr/>
        </p:nvSpPr>
        <p:spPr>
          <a:xfrm>
            <a:off x="8687113" y="2085607"/>
            <a:ext cx="2555961" cy="3308025"/>
          </a:xfrm>
          <a:prstGeom prst="round2SameRect">
            <a:avLst>
              <a:gd name="adj1" fmla="val 0"/>
              <a:gd name="adj2"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147" name="Imatge 146">
            <a:extLst>
              <a:ext uri="{FF2B5EF4-FFF2-40B4-BE49-F238E27FC236}">
                <a16:creationId xmlns:a16="http://schemas.microsoft.com/office/drawing/2014/main" id="{10DE6D8B-45FB-1499-B43F-1819F9E07B67}"/>
              </a:ext>
              <a:ext uri="{C183D7F6-B498-43B3-948B-1728B52AA6E4}">
                <adec:decorative xmlns:adec="http://schemas.microsoft.com/office/drawing/2017/decorative" xmlns="" val="1"/>
              </a:ext>
            </a:extLst>
          </p:cNvPr>
          <p:cNvPicPr>
            <a:picLocks noChangeAspect="1"/>
          </p:cNvPicPr>
          <p:nvPr/>
        </p:nvPicPr>
        <p:blipFill>
          <a:blip r:embed="rId11"/>
          <a:srcRect/>
          <a:stretch/>
        </p:blipFill>
        <p:spPr>
          <a:xfrm>
            <a:off x="9744831" y="4734840"/>
            <a:ext cx="432000" cy="432000"/>
          </a:xfrm>
          <a:prstGeom prst="rect">
            <a:avLst/>
          </a:prstGeom>
        </p:spPr>
      </p:pic>
      <p:sp>
        <p:nvSpPr>
          <p:cNvPr id="148" name="QuadreDeText 147">
            <a:extLst>
              <a:ext uri="{FF2B5EF4-FFF2-40B4-BE49-F238E27FC236}">
                <a16:creationId xmlns:a16="http://schemas.microsoft.com/office/drawing/2014/main" id="{B3BDCDEF-658D-FD73-0CC0-1D7E367626D5}"/>
              </a:ext>
            </a:extLst>
          </p:cNvPr>
          <p:cNvSpPr txBox="1"/>
          <p:nvPr/>
        </p:nvSpPr>
        <p:spPr>
          <a:xfrm>
            <a:off x="8867093" y="2260162"/>
            <a:ext cx="2196000" cy="1769715"/>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500"/>
              </a:spcAft>
              <a:buClrTx/>
              <a:buSzTx/>
              <a:buFontTx/>
              <a:buNone/>
              <a:tabLst/>
              <a:defRPr/>
            </a:pPr>
            <a:r>
              <a:rPr lang="en-US" sz="1200" b="1">
                <a:solidFill>
                  <a:srgbClr val="4A00D0"/>
                </a:solidFill>
                <a:latin typeface="HelveticaNeueLT Std" panose="020B0604020202020204" pitchFamily="34" charset="0"/>
              </a:rPr>
              <a:t>2013-2017 five-year period</a:t>
            </a:r>
          </a:p>
          <a:p>
            <a:pPr marL="0" lvl="1" algn="ctr">
              <a:spcAft>
                <a:spcPts val="500"/>
              </a:spcAft>
              <a:defRPr/>
            </a:pPr>
            <a:r>
              <a:rPr lang="en-US" sz="1200" b="1">
                <a:solidFill>
                  <a:schemeClr val="accent5">
                    <a:lumMod val="25000"/>
                  </a:schemeClr>
                </a:solidFill>
                <a:latin typeface="HelveticaNeueLT Std" panose="020B0604020202020204" pitchFamily="34" charset="0"/>
              </a:rPr>
              <a:t>Catalonia | Position 10</a:t>
            </a:r>
          </a:p>
          <a:p>
            <a:pPr marL="0" marR="0" lvl="1" indent="0" algn="ctr" defTabSz="914400" rtl="0" eaLnBrk="1" fontAlgn="auto" latinLnBrk="0" hangingPunct="1">
              <a:lnSpc>
                <a:spcPct val="100000"/>
              </a:lnSpc>
              <a:spcBef>
                <a:spcPts val="0"/>
              </a:spcBef>
              <a:spcAft>
                <a:spcPts val="500"/>
              </a:spcAft>
              <a:buClrTx/>
              <a:buSzTx/>
              <a:buFontTx/>
              <a:buNone/>
              <a:tabLst/>
              <a:defRPr/>
            </a:pPr>
            <a:r>
              <a:rPr lang="en-US" sz="1200">
                <a:solidFill>
                  <a:schemeClr val="accent5">
                    <a:lumMod val="25000"/>
                  </a:schemeClr>
                </a:solidFill>
                <a:latin typeface="HelveticaNeueLT Std" panose="020B0604020202020204" pitchFamily="34" charset="0"/>
              </a:rPr>
              <a:t>6 projects</a:t>
            </a:r>
          </a:p>
          <a:p>
            <a:pPr marL="0" marR="0" lvl="1" indent="0" algn="ctr" defTabSz="914400" rtl="0" eaLnBrk="1" fontAlgn="auto" latinLnBrk="0" hangingPunct="1">
              <a:lnSpc>
                <a:spcPct val="100000"/>
              </a:lnSpc>
              <a:spcBef>
                <a:spcPts val="0"/>
              </a:spcBef>
              <a:spcAft>
                <a:spcPts val="500"/>
              </a:spcAft>
              <a:buClrTx/>
              <a:buSzTx/>
              <a:buFontTx/>
              <a:buNone/>
              <a:tabLst/>
              <a:defRPr/>
            </a:pPr>
            <a:endParaRPr lang="ca-ES" sz="1200" b="1" dirty="0">
              <a:solidFill>
                <a:schemeClr val="accent5">
                  <a:lumMod val="25000"/>
                </a:schemeClr>
              </a:solidFill>
              <a:latin typeface="HelveticaNeueLT Std" panose="020B0604020202020204" pitchFamily="34" charset="0"/>
            </a:endParaRPr>
          </a:p>
          <a:p>
            <a:pPr marL="0" marR="0" lvl="1" indent="0" algn="ctr" defTabSz="914400" rtl="0" eaLnBrk="1" fontAlgn="auto" latinLnBrk="0" hangingPunct="1">
              <a:lnSpc>
                <a:spcPct val="100000"/>
              </a:lnSpc>
              <a:spcBef>
                <a:spcPts val="0"/>
              </a:spcBef>
              <a:spcAft>
                <a:spcPts val="500"/>
              </a:spcAft>
              <a:buClrTx/>
              <a:buSzTx/>
              <a:buFontTx/>
              <a:buNone/>
              <a:tabLst/>
              <a:defRPr/>
            </a:pPr>
            <a:r>
              <a:rPr lang="en-US" sz="1200" b="1">
                <a:solidFill>
                  <a:srgbClr val="4A00D0"/>
                </a:solidFill>
                <a:latin typeface="HelveticaNeueLT Std" panose="020B0604020202020204" pitchFamily="34" charset="0"/>
              </a:rPr>
              <a:t>2018-2022 five-year period</a:t>
            </a:r>
          </a:p>
          <a:p>
            <a:pPr marL="0" lvl="1" algn="ctr">
              <a:spcAft>
                <a:spcPts val="500"/>
              </a:spcAft>
              <a:defRPr/>
            </a:pPr>
            <a:r>
              <a:rPr lang="en-US" sz="1200" b="1">
                <a:solidFill>
                  <a:schemeClr val="accent5">
                    <a:lumMod val="25000"/>
                  </a:schemeClr>
                </a:solidFill>
                <a:latin typeface="HelveticaNeueLT Std" panose="020B0604020202020204" pitchFamily="34" charset="0"/>
              </a:rPr>
              <a:t>Catalonia | Position 3</a:t>
            </a:r>
          </a:p>
          <a:p>
            <a:pPr marL="0" marR="0" lvl="1" indent="0" algn="ctr" defTabSz="914400" rtl="0" eaLnBrk="1" fontAlgn="auto" latinLnBrk="0" hangingPunct="1">
              <a:lnSpc>
                <a:spcPct val="100000"/>
              </a:lnSpc>
              <a:spcBef>
                <a:spcPts val="0"/>
              </a:spcBef>
              <a:spcAft>
                <a:spcPts val="500"/>
              </a:spcAft>
              <a:buClrTx/>
              <a:buSzTx/>
              <a:buFontTx/>
              <a:buNone/>
              <a:tabLst/>
              <a:defRPr/>
            </a:pPr>
            <a:r>
              <a:rPr lang="en-US" sz="1200">
                <a:solidFill>
                  <a:schemeClr val="accent5">
                    <a:lumMod val="25000"/>
                  </a:schemeClr>
                </a:solidFill>
                <a:latin typeface="HelveticaNeueLT Std" panose="020B0604020202020204" pitchFamily="34" charset="0"/>
              </a:rPr>
              <a:t>22 projects</a:t>
            </a:r>
          </a:p>
        </p:txBody>
      </p:sp>
      <p:sp>
        <p:nvSpPr>
          <p:cNvPr id="149" name="QuadreDeText 148">
            <a:extLst>
              <a:ext uri="{FF2B5EF4-FFF2-40B4-BE49-F238E27FC236}">
                <a16:creationId xmlns:a16="http://schemas.microsoft.com/office/drawing/2014/main" id="{94895ECB-5DA0-9924-25BA-A4277CBDCFB8}"/>
              </a:ext>
            </a:extLst>
          </p:cNvPr>
          <p:cNvSpPr txBox="1"/>
          <p:nvPr/>
        </p:nvSpPr>
        <p:spPr>
          <a:xfrm>
            <a:off x="9189400" y="4392639"/>
            <a:ext cx="1551386" cy="307777"/>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500"/>
              </a:spcAft>
              <a:buClrTx/>
              <a:buSzTx/>
              <a:buFontTx/>
              <a:buNone/>
              <a:tabLst/>
              <a:defRPr/>
            </a:pPr>
            <a:r>
              <a:rPr lang="en-US" sz="1400" b="1">
                <a:solidFill>
                  <a:srgbClr val="4A00D0"/>
                </a:solidFill>
                <a:latin typeface="HelveticaNeueLT Std" panose="020B0604020202020204" pitchFamily="34" charset="0"/>
              </a:rPr>
              <a:t>▲7 positions</a:t>
            </a:r>
          </a:p>
        </p:txBody>
      </p:sp>
      <p:cxnSp>
        <p:nvCxnSpPr>
          <p:cNvPr id="150" name="Connector recte 149">
            <a:extLst>
              <a:ext uri="{FF2B5EF4-FFF2-40B4-BE49-F238E27FC236}">
                <a16:creationId xmlns:a16="http://schemas.microsoft.com/office/drawing/2014/main" id="{F64BC9CD-CE07-163D-7312-1853D985B6DA}"/>
              </a:ext>
              <a:ext uri="{C183D7F6-B498-43B3-948B-1728B52AA6E4}">
                <adec:decorative xmlns:adec="http://schemas.microsoft.com/office/drawing/2017/decorative" xmlns="" val="1"/>
              </a:ext>
            </a:extLst>
          </p:cNvPr>
          <p:cNvCxnSpPr>
            <a:cxnSpLocks/>
          </p:cNvCxnSpPr>
          <p:nvPr/>
        </p:nvCxnSpPr>
        <p:spPr>
          <a:xfrm>
            <a:off x="8998947" y="4211375"/>
            <a:ext cx="1923769" cy="0"/>
          </a:xfrm>
          <a:prstGeom prst="line">
            <a:avLst/>
          </a:prstGeom>
          <a:ln w="19050">
            <a:solidFill>
              <a:srgbClr val="4A00D0"/>
            </a:solidFill>
            <a:prstDash val="sysDash"/>
          </a:ln>
        </p:spPr>
        <p:style>
          <a:lnRef idx="1">
            <a:schemeClr val="accent1"/>
          </a:lnRef>
          <a:fillRef idx="0">
            <a:schemeClr val="accent1"/>
          </a:fillRef>
          <a:effectRef idx="0">
            <a:schemeClr val="accent1"/>
          </a:effectRef>
          <a:fontRef idx="minor">
            <a:schemeClr val="tx1"/>
          </a:fontRef>
        </p:style>
      </p:cxnSp>
      <p:sp>
        <p:nvSpPr>
          <p:cNvPr id="6" name="CuadroTexto 32">
            <a:extLst>
              <a:ext uri="{FF2B5EF4-FFF2-40B4-BE49-F238E27FC236}">
                <a16:creationId xmlns:a16="http://schemas.microsoft.com/office/drawing/2014/main" id="{E0EA9436-E97F-F558-A70A-5BF856856018}"/>
              </a:ext>
            </a:extLst>
          </p:cNvPr>
          <p:cNvSpPr txBox="1"/>
          <p:nvPr/>
        </p:nvSpPr>
        <p:spPr>
          <a:xfrm>
            <a:off x="630236" y="5610662"/>
            <a:ext cx="11009093" cy="461665"/>
          </a:xfrm>
          <a:prstGeom prst="rect">
            <a:avLst/>
          </a:prstGeom>
        </p:spPr>
        <p:txBody>
          <a:bodyPr wrap="square">
            <a:spAutoFit/>
          </a:bodyPr>
          <a:lstStyle>
            <a:defPPr>
              <a:defRPr lang="es-ES"/>
            </a:defPPr>
            <a:lvl1pPr algn="r">
              <a:defRPr sz="1200" b="1" i="1">
                <a:solidFill>
                  <a:srgbClr val="424242"/>
                </a:solidFill>
                <a:latin typeface="HelveticaNeueLT Std" panose="020B0604020202020204" pitchFamily="34" charset="0"/>
              </a:defRPr>
            </a:lvl1pPr>
          </a:lstStyle>
          <a:p>
            <a:r>
              <a:rPr lang="en-US">
                <a:solidFill>
                  <a:schemeClr val="accent5">
                    <a:lumMod val="25000"/>
                  </a:schemeClr>
                </a:solidFill>
              </a:rPr>
              <a:t>Note: </a:t>
            </a:r>
            <a:r>
              <a:rPr lang="en-US" b="0">
                <a:solidFill>
                  <a:schemeClr val="accent5">
                    <a:lumMod val="25000"/>
                  </a:schemeClr>
                </a:solidFill>
              </a:rPr>
              <a:t>Investments made in video games, applications and digital content activities have been taken into account </a:t>
            </a:r>
          </a:p>
          <a:p>
            <a:r>
              <a:rPr lang="en-US">
                <a:solidFill>
                  <a:schemeClr val="accent5">
                    <a:lumMod val="25000"/>
                  </a:schemeClr>
                </a:solidFill>
              </a:rPr>
              <a:t>Source: </a:t>
            </a:r>
            <a:r>
              <a:rPr lang="en-US" b="0">
                <a:solidFill>
                  <a:schemeClr val="accent5">
                    <a:lumMod val="25000"/>
                  </a:schemeClr>
                </a:solidFill>
              </a:rPr>
              <a:t>ACCIÓ, based on fDi Markets</a:t>
            </a:r>
          </a:p>
        </p:txBody>
      </p:sp>
    </p:spTree>
    <p:extLst>
      <p:ext uri="{BB962C8B-B14F-4D97-AF65-F5344CB8AC3E}">
        <p14:creationId xmlns:p14="http://schemas.microsoft.com/office/powerpoint/2010/main" val="38192572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7CDA5CAA-8E23-6577-4D96-82CA43BAE3E3}"/>
              </a:ext>
            </a:extLst>
          </p:cNvPr>
          <p:cNvSpPr>
            <a:spLocks noGrp="1"/>
          </p:cNvSpPr>
          <p:nvPr>
            <p:ph type="title"/>
          </p:nvPr>
        </p:nvSpPr>
        <p:spPr>
          <a:xfrm>
            <a:off x="630236" y="374116"/>
            <a:ext cx="10925504" cy="314072"/>
          </a:xfrm>
        </p:spPr>
        <p:txBody>
          <a:bodyPr/>
          <a:lstStyle/>
          <a:p>
            <a:r>
              <a:rPr lang="en-US" sz="2000" dirty="0"/>
              <a:t>Catalonia is the first region in the EU in terms of the number of FDI projects for video games</a:t>
            </a:r>
          </a:p>
        </p:txBody>
      </p:sp>
      <p:sp>
        <p:nvSpPr>
          <p:cNvPr id="3" name="Contenidor de text 2">
            <a:extLst>
              <a:ext uri="{FF2B5EF4-FFF2-40B4-BE49-F238E27FC236}">
                <a16:creationId xmlns:a16="http://schemas.microsoft.com/office/drawing/2014/main" id="{16D93C17-43F3-DEAC-5C83-FE8CBC551E2C}"/>
              </a:ext>
            </a:extLst>
          </p:cNvPr>
          <p:cNvSpPr>
            <a:spLocks noGrp="1"/>
          </p:cNvSpPr>
          <p:nvPr>
            <p:ph type="body" sz="quarter" idx="12"/>
          </p:nvPr>
        </p:nvSpPr>
        <p:spPr>
          <a:xfrm>
            <a:off x="622301" y="968375"/>
            <a:ext cx="4771738" cy="1143889"/>
          </a:xfrm>
        </p:spPr>
        <p:txBody>
          <a:bodyPr numCol="1"/>
          <a:lstStyle/>
          <a:p>
            <a:r>
              <a:rPr lang="en-US">
                <a:solidFill>
                  <a:schemeClr val="accent5">
                    <a:lumMod val="25000"/>
                  </a:schemeClr>
                </a:solidFill>
                <a:latin typeface="HelveticaNeueLT Std" panose="020B0604020202020204" pitchFamily="34" charset="0"/>
              </a:rPr>
              <a:t>In the 2018-2022 five-year period, Catalonia occupied an excellent position in the European Union for FDI in video games. It’s the </a:t>
            </a:r>
            <a:r>
              <a:rPr lang="en-US" b="1">
                <a:solidFill>
                  <a:schemeClr val="tx1"/>
                </a:solidFill>
                <a:latin typeface="HelveticaNeueLT Std" panose="020B0604020202020204" pitchFamily="34" charset="0"/>
              </a:rPr>
              <a:t>first region as regards the number of projects</a:t>
            </a:r>
            <a:r>
              <a:rPr lang="en-US">
                <a:solidFill>
                  <a:schemeClr val="accent5">
                    <a:lumMod val="25000"/>
                  </a:schemeClr>
                </a:solidFill>
                <a:latin typeface="HelveticaNeueLT Std" panose="020B0604020202020204" pitchFamily="34" charset="0"/>
              </a:rPr>
              <a:t>, the </a:t>
            </a:r>
            <a:r>
              <a:rPr lang="en-US" b="1">
                <a:solidFill>
                  <a:schemeClr val="tx1"/>
                </a:solidFill>
                <a:latin typeface="HelveticaNeueLT Std" panose="020B0604020202020204" pitchFamily="34" charset="0"/>
              </a:rPr>
              <a:t>third-ranked for invested capital </a:t>
            </a:r>
            <a:r>
              <a:rPr lang="en-US">
                <a:solidFill>
                  <a:schemeClr val="accent5">
                    <a:lumMod val="25000"/>
                  </a:schemeClr>
                </a:solidFill>
                <a:latin typeface="HelveticaNeueLT Std" panose="020B0604020202020204" pitchFamily="34" charset="0"/>
              </a:rPr>
              <a:t>and the </a:t>
            </a:r>
            <a:r>
              <a:rPr lang="en-US" b="1">
                <a:solidFill>
                  <a:schemeClr val="tx1"/>
                </a:solidFill>
                <a:latin typeface="HelveticaNeueLT Std" panose="020B0604020202020204" pitchFamily="34" charset="0"/>
              </a:rPr>
              <a:t>second-ranked for jobs created</a:t>
            </a:r>
            <a:r>
              <a:rPr lang="en-US">
                <a:solidFill>
                  <a:schemeClr val="accent5">
                    <a:lumMod val="25000"/>
                  </a:schemeClr>
                </a:solidFill>
                <a:latin typeface="HelveticaNeueLT Std" panose="020B0604020202020204" pitchFamily="34" charset="0"/>
              </a:rPr>
              <a:t>.</a:t>
            </a:r>
          </a:p>
        </p:txBody>
      </p:sp>
      <p:sp>
        <p:nvSpPr>
          <p:cNvPr id="4" name="Redondear rectángulo de esquina del mismo lado 17">
            <a:extLst>
              <a:ext uri="{FF2B5EF4-FFF2-40B4-BE49-F238E27FC236}">
                <a16:creationId xmlns:a16="http://schemas.microsoft.com/office/drawing/2014/main" id="{F0CA2937-827B-2AA6-E5DC-F621C01006DD}"/>
              </a:ext>
              <a:ext uri="{C183D7F6-B498-43B3-948B-1728B52AA6E4}">
                <adec:decorative xmlns:adec="http://schemas.microsoft.com/office/drawing/2017/decorative" xmlns="" val="1"/>
              </a:ext>
            </a:extLst>
          </p:cNvPr>
          <p:cNvSpPr/>
          <p:nvPr/>
        </p:nvSpPr>
        <p:spPr>
          <a:xfrm rot="16200000">
            <a:off x="8488970" y="-1417920"/>
            <a:ext cx="406000" cy="5176059"/>
          </a:xfrm>
          <a:prstGeom prst="round2SameRect">
            <a:avLst>
              <a:gd name="adj1" fmla="val 50000"/>
              <a:gd name="adj2" fmla="val 0"/>
            </a:avLst>
          </a:prstGeom>
          <a:gradFill>
            <a:gsLst>
              <a:gs pos="0">
                <a:srgbClr val="78003A"/>
              </a:gs>
              <a:gs pos="73000">
                <a:srgbClr val="78003A"/>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8" name="Redondear rectángulo de esquina del mismo lado 44">
            <a:extLst>
              <a:ext uri="{FF2B5EF4-FFF2-40B4-BE49-F238E27FC236}">
                <a16:creationId xmlns:a16="http://schemas.microsoft.com/office/drawing/2014/main" id="{0C3A101C-ACE3-AB08-4439-0A9F420CF6C6}"/>
              </a:ext>
              <a:ext uri="{C183D7F6-B498-43B3-948B-1728B52AA6E4}">
                <adec:decorative xmlns:adec="http://schemas.microsoft.com/office/drawing/2017/decorative" xmlns="" val="1"/>
              </a:ext>
            </a:extLst>
          </p:cNvPr>
          <p:cNvSpPr/>
          <p:nvPr/>
        </p:nvSpPr>
        <p:spPr>
          <a:xfrm rot="16200000">
            <a:off x="2678293" y="180210"/>
            <a:ext cx="696853" cy="4792966"/>
          </a:xfrm>
          <a:prstGeom prst="round2SameRect">
            <a:avLst>
              <a:gd name="adj1" fmla="val 50000"/>
              <a:gd name="adj2" fmla="val 0"/>
            </a:avLst>
          </a:prstGeom>
          <a:noFill/>
          <a:ln w="25400">
            <a:gradFill>
              <a:gsLst>
                <a:gs pos="43000">
                  <a:schemeClr val="tx2"/>
                </a:gs>
                <a:gs pos="0">
                  <a:schemeClr val="tx2"/>
                </a:gs>
                <a:gs pos="94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9" name="Marcador de texto 14">
            <a:extLst>
              <a:ext uri="{FF2B5EF4-FFF2-40B4-BE49-F238E27FC236}">
                <a16:creationId xmlns:a16="http://schemas.microsoft.com/office/drawing/2014/main" id="{536C2E20-4EE1-1D5B-3262-9FAEA34FA40E}"/>
              </a:ext>
            </a:extLst>
          </p:cNvPr>
          <p:cNvSpPr txBox="1">
            <a:spLocks/>
          </p:cNvSpPr>
          <p:nvPr/>
        </p:nvSpPr>
        <p:spPr>
          <a:xfrm>
            <a:off x="1285286" y="2318673"/>
            <a:ext cx="4137104" cy="516039"/>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Tx/>
              <a:buNone/>
              <a:defRPr sz="1400" b="0" i="0" kern="1200">
                <a:solidFill>
                  <a:srgbClr val="FF0000"/>
                </a:solidFill>
                <a:latin typeface="HelveticaNeueLT Std" panose="020B0604020202020204" pitchFamily="34" charset="77"/>
                <a:ea typeface="+mn-ea"/>
                <a:cs typeface="+mn-cs"/>
              </a:defRPr>
            </a:lvl1pPr>
            <a:lvl2pPr marL="0" indent="0" algn="l" defTabSz="914400" rtl="0" eaLnBrk="1" latinLnBrk="0" hangingPunct="1">
              <a:lnSpc>
                <a:spcPct val="90000"/>
              </a:lnSpc>
              <a:spcBef>
                <a:spcPts val="500"/>
              </a:spcBef>
              <a:buFontTx/>
              <a:buNone/>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tx2"/>
                </a:solidFill>
                <a:latin typeface="HelveticaNeueLT Std" panose="020B0604020202020204" pitchFamily="34" charset="0"/>
              </a:rPr>
              <a:t>1st-ranked region as regards number of projects</a:t>
            </a:r>
          </a:p>
          <a:p>
            <a:r>
              <a:rPr lang="en-US" b="1" dirty="0">
                <a:solidFill>
                  <a:schemeClr val="tx1"/>
                </a:solidFill>
                <a:latin typeface="HelveticaNeueLT Std" panose="020B0604020202020204" pitchFamily="34" charset="0"/>
              </a:rPr>
              <a:t>12.3%</a:t>
            </a:r>
            <a:r>
              <a:rPr lang="en-US" b="1" dirty="0">
                <a:solidFill>
                  <a:schemeClr val="accent5">
                    <a:lumMod val="25000"/>
                  </a:schemeClr>
                </a:solidFill>
                <a:latin typeface="HelveticaNeueLT Std" panose="020B0604020202020204" pitchFamily="34" charset="0"/>
              </a:rPr>
              <a:t> </a:t>
            </a:r>
            <a:r>
              <a:rPr lang="en-US" dirty="0">
                <a:solidFill>
                  <a:schemeClr val="accent5">
                    <a:lumMod val="25000"/>
                  </a:schemeClr>
                </a:solidFill>
                <a:latin typeface="HelveticaNeueLT Std" panose="020B0604020202020204" pitchFamily="34" charset="0"/>
              </a:rPr>
              <a:t> with respect to the EU total</a:t>
            </a:r>
          </a:p>
        </p:txBody>
      </p:sp>
      <p:sp>
        <p:nvSpPr>
          <p:cNvPr id="118" name="Redondear rectángulo de esquina del mismo lado 44">
            <a:extLst>
              <a:ext uri="{FF2B5EF4-FFF2-40B4-BE49-F238E27FC236}">
                <a16:creationId xmlns:a16="http://schemas.microsoft.com/office/drawing/2014/main" id="{F0FBF109-9461-2043-FEFB-79661DFA9551}"/>
              </a:ext>
              <a:ext uri="{C183D7F6-B498-43B3-948B-1728B52AA6E4}">
                <adec:decorative xmlns:adec="http://schemas.microsoft.com/office/drawing/2017/decorative" xmlns="" val="1"/>
              </a:ext>
            </a:extLst>
          </p:cNvPr>
          <p:cNvSpPr/>
          <p:nvPr/>
        </p:nvSpPr>
        <p:spPr>
          <a:xfrm rot="16200000">
            <a:off x="2677480" y="997057"/>
            <a:ext cx="696853" cy="4792966"/>
          </a:xfrm>
          <a:prstGeom prst="round2SameRect">
            <a:avLst>
              <a:gd name="adj1" fmla="val 50000"/>
              <a:gd name="adj2" fmla="val 0"/>
            </a:avLst>
          </a:prstGeom>
          <a:noFill/>
          <a:ln w="25400">
            <a:gradFill>
              <a:gsLst>
                <a:gs pos="43000">
                  <a:schemeClr val="tx2"/>
                </a:gs>
                <a:gs pos="0">
                  <a:schemeClr val="tx2"/>
                </a:gs>
                <a:gs pos="94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9" name="Marcador de texto 14">
            <a:extLst>
              <a:ext uri="{FF2B5EF4-FFF2-40B4-BE49-F238E27FC236}">
                <a16:creationId xmlns:a16="http://schemas.microsoft.com/office/drawing/2014/main" id="{91B6D763-C537-D54F-BDB8-7A4DDC5D4F37}"/>
              </a:ext>
            </a:extLst>
          </p:cNvPr>
          <p:cNvSpPr txBox="1">
            <a:spLocks/>
          </p:cNvSpPr>
          <p:nvPr/>
        </p:nvSpPr>
        <p:spPr>
          <a:xfrm>
            <a:off x="1284472" y="3135520"/>
            <a:ext cx="4016307" cy="516039"/>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Tx/>
              <a:buNone/>
              <a:defRPr sz="1400" b="0" i="0" kern="1200">
                <a:solidFill>
                  <a:srgbClr val="FF0000"/>
                </a:solidFill>
                <a:latin typeface="HelveticaNeueLT Std" panose="020B0604020202020204" pitchFamily="34" charset="77"/>
                <a:ea typeface="+mn-ea"/>
                <a:cs typeface="+mn-cs"/>
              </a:defRPr>
            </a:lvl1pPr>
            <a:lvl2pPr marL="0" indent="0" algn="l" defTabSz="914400" rtl="0" eaLnBrk="1" latinLnBrk="0" hangingPunct="1">
              <a:lnSpc>
                <a:spcPct val="90000"/>
              </a:lnSpc>
              <a:spcBef>
                <a:spcPts val="500"/>
              </a:spcBef>
              <a:buFontTx/>
              <a:buNone/>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tx2"/>
                </a:solidFill>
                <a:latin typeface="HelveticaNeueLT Std" panose="020B0604020202020204" pitchFamily="34" charset="0"/>
              </a:rPr>
              <a:t>3rd-ranked region as regards invested capital</a:t>
            </a:r>
          </a:p>
          <a:p>
            <a:r>
              <a:rPr lang="en-US" b="1" dirty="0">
                <a:solidFill>
                  <a:schemeClr val="tx1"/>
                </a:solidFill>
                <a:latin typeface="HelveticaNeueLT Std" panose="020B0604020202020204" pitchFamily="34" charset="0"/>
              </a:rPr>
              <a:t>9.2%</a:t>
            </a:r>
            <a:r>
              <a:rPr lang="en-US" dirty="0">
                <a:solidFill>
                  <a:schemeClr val="accent5">
                    <a:lumMod val="25000"/>
                  </a:schemeClr>
                </a:solidFill>
                <a:latin typeface="HelveticaNeueLT Std" panose="020B0604020202020204" pitchFamily="34" charset="0"/>
              </a:rPr>
              <a:t>  of the EU total</a:t>
            </a:r>
          </a:p>
        </p:txBody>
      </p:sp>
      <p:sp>
        <p:nvSpPr>
          <p:cNvPr id="122" name="Redondear rectángulo de esquina del mismo lado 44">
            <a:extLst>
              <a:ext uri="{FF2B5EF4-FFF2-40B4-BE49-F238E27FC236}">
                <a16:creationId xmlns:a16="http://schemas.microsoft.com/office/drawing/2014/main" id="{807D401E-8518-56B3-6ED4-BE432CD3E79A}"/>
              </a:ext>
              <a:ext uri="{C183D7F6-B498-43B3-948B-1728B52AA6E4}">
                <adec:decorative xmlns:adec="http://schemas.microsoft.com/office/drawing/2017/decorative" xmlns="" val="1"/>
              </a:ext>
            </a:extLst>
          </p:cNvPr>
          <p:cNvSpPr/>
          <p:nvPr/>
        </p:nvSpPr>
        <p:spPr>
          <a:xfrm rot="16200000">
            <a:off x="2684317" y="1819130"/>
            <a:ext cx="696853" cy="4792966"/>
          </a:xfrm>
          <a:prstGeom prst="round2SameRect">
            <a:avLst>
              <a:gd name="adj1" fmla="val 50000"/>
              <a:gd name="adj2" fmla="val 0"/>
            </a:avLst>
          </a:prstGeom>
          <a:noFill/>
          <a:ln w="25400">
            <a:gradFill>
              <a:gsLst>
                <a:gs pos="43000">
                  <a:schemeClr val="tx2"/>
                </a:gs>
                <a:gs pos="0">
                  <a:schemeClr val="tx2"/>
                </a:gs>
                <a:gs pos="94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3" name="Marcador de texto 14">
            <a:extLst>
              <a:ext uri="{FF2B5EF4-FFF2-40B4-BE49-F238E27FC236}">
                <a16:creationId xmlns:a16="http://schemas.microsoft.com/office/drawing/2014/main" id="{2DFDCBA7-7414-C685-5F9C-FD85DDCBC3D9}"/>
              </a:ext>
            </a:extLst>
          </p:cNvPr>
          <p:cNvSpPr txBox="1">
            <a:spLocks/>
          </p:cNvSpPr>
          <p:nvPr/>
        </p:nvSpPr>
        <p:spPr>
          <a:xfrm>
            <a:off x="1291310" y="3957593"/>
            <a:ext cx="3832909" cy="516039"/>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Tx/>
              <a:buNone/>
              <a:defRPr sz="1400" b="0" i="0" kern="1200">
                <a:solidFill>
                  <a:srgbClr val="FF0000"/>
                </a:solidFill>
                <a:latin typeface="HelveticaNeueLT Std" panose="020B0604020202020204" pitchFamily="34" charset="77"/>
                <a:ea typeface="+mn-ea"/>
                <a:cs typeface="+mn-cs"/>
              </a:defRPr>
            </a:lvl1pPr>
            <a:lvl2pPr marL="0" indent="0" algn="l" defTabSz="914400" rtl="0" eaLnBrk="1" latinLnBrk="0" hangingPunct="1">
              <a:lnSpc>
                <a:spcPct val="90000"/>
              </a:lnSpc>
              <a:spcBef>
                <a:spcPts val="500"/>
              </a:spcBef>
              <a:buFontTx/>
              <a:buNone/>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tx2"/>
                </a:solidFill>
                <a:latin typeface="HelveticaNeueLT Std" panose="020B0604020202020204" pitchFamily="34" charset="0"/>
              </a:rPr>
              <a:t>2nd-ranked region as regards jobs generated</a:t>
            </a:r>
          </a:p>
          <a:p>
            <a:r>
              <a:rPr lang="en-US" b="1" dirty="0">
                <a:solidFill>
                  <a:schemeClr val="tx1"/>
                </a:solidFill>
                <a:latin typeface="HelveticaNeueLT Std" panose="020B0604020202020204" pitchFamily="34" charset="0"/>
              </a:rPr>
              <a:t>10.7%</a:t>
            </a:r>
            <a:r>
              <a:rPr lang="en-US" dirty="0">
                <a:solidFill>
                  <a:schemeClr val="accent5">
                    <a:lumMod val="25000"/>
                  </a:schemeClr>
                </a:solidFill>
                <a:latin typeface="HelveticaNeueLT Std" panose="020B0604020202020204" pitchFamily="34" charset="0"/>
              </a:rPr>
              <a:t>  of the EU total</a:t>
            </a:r>
          </a:p>
        </p:txBody>
      </p:sp>
      <p:grpSp>
        <p:nvGrpSpPr>
          <p:cNvPr id="7" name="Agrupa 6">
            <a:extLst>
              <a:ext uri="{FF2B5EF4-FFF2-40B4-BE49-F238E27FC236}">
                <a16:creationId xmlns:a16="http://schemas.microsoft.com/office/drawing/2014/main" id="{099D9E9F-8F31-8635-D2C4-B52DD050BBD2}"/>
              </a:ext>
              <a:ext uri="{C183D7F6-B498-43B3-948B-1728B52AA6E4}">
                <adec:decorative xmlns:adec="http://schemas.microsoft.com/office/drawing/2017/decorative" xmlns="" val="1"/>
              </a:ext>
            </a:extLst>
          </p:cNvPr>
          <p:cNvGrpSpPr/>
          <p:nvPr/>
        </p:nvGrpSpPr>
        <p:grpSpPr>
          <a:xfrm>
            <a:off x="815603" y="2411614"/>
            <a:ext cx="337555" cy="1968718"/>
            <a:chOff x="815603" y="2411614"/>
            <a:chExt cx="337555" cy="1968718"/>
          </a:xfrm>
        </p:grpSpPr>
        <p:grpSp>
          <p:nvGrpSpPr>
            <p:cNvPr id="126" name="Agrupa 125">
              <a:extLst>
                <a:ext uri="{FF2B5EF4-FFF2-40B4-BE49-F238E27FC236}">
                  <a16:creationId xmlns:a16="http://schemas.microsoft.com/office/drawing/2014/main" id="{886C3035-B6D2-02C0-7F3C-968A2BD912A9}"/>
                </a:ext>
                <a:ext uri="{C183D7F6-B498-43B3-948B-1728B52AA6E4}">
                  <adec:decorative xmlns:adec="http://schemas.microsoft.com/office/drawing/2017/decorative" xmlns="" val="1"/>
                </a:ext>
              </a:extLst>
            </p:cNvPr>
            <p:cNvGrpSpPr/>
            <p:nvPr/>
          </p:nvGrpSpPr>
          <p:grpSpPr>
            <a:xfrm>
              <a:off x="816095" y="2411614"/>
              <a:ext cx="337063" cy="330822"/>
              <a:chOff x="832712" y="2401609"/>
              <a:chExt cx="337063" cy="330822"/>
            </a:xfrm>
          </p:grpSpPr>
          <p:pic>
            <p:nvPicPr>
              <p:cNvPr id="114" name="Imatge 113">
                <a:extLst>
                  <a:ext uri="{FF2B5EF4-FFF2-40B4-BE49-F238E27FC236}">
                    <a16:creationId xmlns:a16="http://schemas.microsoft.com/office/drawing/2014/main" id="{3D02BED4-D595-467B-7CB0-C9EC41BD8939}"/>
                  </a:ext>
                </a:extLst>
              </p:cNvPr>
              <p:cNvPicPr>
                <a:picLocks noChangeAspect="1"/>
              </p:cNvPicPr>
              <p:nvPr/>
            </p:nvPicPr>
            <p:blipFill>
              <a:blip r:embed="rId2"/>
              <a:stretch>
                <a:fillRect/>
              </a:stretch>
            </p:blipFill>
            <p:spPr>
              <a:xfrm>
                <a:off x="832712" y="2401609"/>
                <a:ext cx="288719" cy="288000"/>
              </a:xfrm>
              <a:prstGeom prst="rect">
                <a:avLst/>
              </a:prstGeom>
            </p:spPr>
          </p:pic>
          <p:pic>
            <p:nvPicPr>
              <p:cNvPr id="117" name="Imatge 116">
                <a:extLst>
                  <a:ext uri="{FF2B5EF4-FFF2-40B4-BE49-F238E27FC236}">
                    <a16:creationId xmlns:a16="http://schemas.microsoft.com/office/drawing/2014/main" id="{85E88F4C-87E9-5733-0ED4-CCB84807800A}"/>
                  </a:ext>
                </a:extLst>
              </p:cNvPr>
              <p:cNvPicPr>
                <a:picLocks noChangeAspect="1"/>
              </p:cNvPicPr>
              <p:nvPr/>
            </p:nvPicPr>
            <p:blipFill>
              <a:blip r:embed="rId3"/>
              <a:srcRect/>
              <a:stretch/>
            </p:blipFill>
            <p:spPr>
              <a:xfrm>
                <a:off x="989775" y="2552431"/>
                <a:ext cx="180000" cy="180000"/>
              </a:xfrm>
              <a:prstGeom prst="rect">
                <a:avLst/>
              </a:prstGeom>
            </p:spPr>
          </p:pic>
        </p:grpSp>
        <p:grpSp>
          <p:nvGrpSpPr>
            <p:cNvPr id="139" name="Agrupa 138">
              <a:extLst>
                <a:ext uri="{FF2B5EF4-FFF2-40B4-BE49-F238E27FC236}">
                  <a16:creationId xmlns:a16="http://schemas.microsoft.com/office/drawing/2014/main" id="{40156976-F7F2-59AA-9020-DB758FF4D61E}"/>
                </a:ext>
                <a:ext uri="{C183D7F6-B498-43B3-948B-1728B52AA6E4}">
                  <adec:decorative xmlns:adec="http://schemas.microsoft.com/office/drawing/2017/decorative" xmlns="" val="1"/>
                </a:ext>
              </a:extLst>
            </p:cNvPr>
            <p:cNvGrpSpPr/>
            <p:nvPr/>
          </p:nvGrpSpPr>
          <p:grpSpPr>
            <a:xfrm>
              <a:off x="815603" y="3226981"/>
              <a:ext cx="337063" cy="330822"/>
              <a:chOff x="832712" y="2401609"/>
              <a:chExt cx="337063" cy="330822"/>
            </a:xfrm>
          </p:grpSpPr>
          <p:pic>
            <p:nvPicPr>
              <p:cNvPr id="140" name="Imatge 139">
                <a:extLst>
                  <a:ext uri="{FF2B5EF4-FFF2-40B4-BE49-F238E27FC236}">
                    <a16:creationId xmlns:a16="http://schemas.microsoft.com/office/drawing/2014/main" id="{E142467E-2CBD-726D-C52D-A82816FC4B4F}"/>
                  </a:ext>
                </a:extLst>
              </p:cNvPr>
              <p:cNvPicPr>
                <a:picLocks noChangeAspect="1"/>
              </p:cNvPicPr>
              <p:nvPr/>
            </p:nvPicPr>
            <p:blipFill>
              <a:blip r:embed="rId2"/>
              <a:stretch>
                <a:fillRect/>
              </a:stretch>
            </p:blipFill>
            <p:spPr>
              <a:xfrm>
                <a:off x="832712" y="2401609"/>
                <a:ext cx="288719" cy="288000"/>
              </a:xfrm>
              <a:prstGeom prst="rect">
                <a:avLst/>
              </a:prstGeom>
            </p:spPr>
          </p:pic>
          <p:pic>
            <p:nvPicPr>
              <p:cNvPr id="141" name="Imatge 140">
                <a:extLst>
                  <a:ext uri="{FF2B5EF4-FFF2-40B4-BE49-F238E27FC236}">
                    <a16:creationId xmlns:a16="http://schemas.microsoft.com/office/drawing/2014/main" id="{BDCF97F0-6B95-A184-78E0-9E2D4DC5E8DD}"/>
                  </a:ext>
                </a:extLst>
              </p:cNvPr>
              <p:cNvPicPr>
                <a:picLocks noChangeAspect="1"/>
              </p:cNvPicPr>
              <p:nvPr/>
            </p:nvPicPr>
            <p:blipFill>
              <a:blip r:embed="rId3"/>
              <a:srcRect/>
              <a:stretch/>
            </p:blipFill>
            <p:spPr>
              <a:xfrm>
                <a:off x="989775" y="2552431"/>
                <a:ext cx="180000" cy="180000"/>
              </a:xfrm>
              <a:prstGeom prst="rect">
                <a:avLst/>
              </a:prstGeom>
            </p:spPr>
          </p:pic>
        </p:grpSp>
        <p:grpSp>
          <p:nvGrpSpPr>
            <p:cNvPr id="142" name="Agrupa 141">
              <a:extLst>
                <a:ext uri="{FF2B5EF4-FFF2-40B4-BE49-F238E27FC236}">
                  <a16:creationId xmlns:a16="http://schemas.microsoft.com/office/drawing/2014/main" id="{33B4C48E-7723-A354-CF2B-C45B5D96D9F3}"/>
                </a:ext>
                <a:ext uri="{C183D7F6-B498-43B3-948B-1728B52AA6E4}">
                  <adec:decorative xmlns:adec="http://schemas.microsoft.com/office/drawing/2017/decorative" xmlns="" val="1"/>
                </a:ext>
              </a:extLst>
            </p:cNvPr>
            <p:cNvGrpSpPr/>
            <p:nvPr/>
          </p:nvGrpSpPr>
          <p:grpSpPr>
            <a:xfrm>
              <a:off x="815603" y="4049510"/>
              <a:ext cx="337063" cy="330822"/>
              <a:chOff x="832712" y="2401609"/>
              <a:chExt cx="337063" cy="330822"/>
            </a:xfrm>
          </p:grpSpPr>
          <p:pic>
            <p:nvPicPr>
              <p:cNvPr id="143" name="Imatge 142">
                <a:extLst>
                  <a:ext uri="{FF2B5EF4-FFF2-40B4-BE49-F238E27FC236}">
                    <a16:creationId xmlns:a16="http://schemas.microsoft.com/office/drawing/2014/main" id="{4B0B8AB7-A762-8726-E43E-483D71A46C9B}"/>
                  </a:ext>
                </a:extLst>
              </p:cNvPr>
              <p:cNvPicPr>
                <a:picLocks noChangeAspect="1"/>
              </p:cNvPicPr>
              <p:nvPr/>
            </p:nvPicPr>
            <p:blipFill>
              <a:blip r:embed="rId2"/>
              <a:stretch>
                <a:fillRect/>
              </a:stretch>
            </p:blipFill>
            <p:spPr>
              <a:xfrm>
                <a:off x="832712" y="2401609"/>
                <a:ext cx="288719" cy="288000"/>
              </a:xfrm>
              <a:prstGeom prst="rect">
                <a:avLst/>
              </a:prstGeom>
            </p:spPr>
          </p:pic>
          <p:pic>
            <p:nvPicPr>
              <p:cNvPr id="144" name="Imatge 143">
                <a:extLst>
                  <a:ext uri="{FF2B5EF4-FFF2-40B4-BE49-F238E27FC236}">
                    <a16:creationId xmlns:a16="http://schemas.microsoft.com/office/drawing/2014/main" id="{2DCB1079-79D2-D054-46C2-D4C07B6FD47B}"/>
                  </a:ext>
                </a:extLst>
              </p:cNvPr>
              <p:cNvPicPr>
                <a:picLocks noChangeAspect="1"/>
              </p:cNvPicPr>
              <p:nvPr/>
            </p:nvPicPr>
            <p:blipFill>
              <a:blip r:embed="rId3"/>
              <a:srcRect/>
              <a:stretch/>
            </p:blipFill>
            <p:spPr>
              <a:xfrm>
                <a:off x="989775" y="2552431"/>
                <a:ext cx="180000" cy="180000"/>
              </a:xfrm>
              <a:prstGeom prst="rect">
                <a:avLst/>
              </a:prstGeom>
            </p:spPr>
          </p:pic>
        </p:grpSp>
      </p:grpSp>
      <p:sp>
        <p:nvSpPr>
          <p:cNvPr id="5" name="Marcador de texto 14">
            <a:extLst>
              <a:ext uri="{FF2B5EF4-FFF2-40B4-BE49-F238E27FC236}">
                <a16:creationId xmlns:a16="http://schemas.microsoft.com/office/drawing/2014/main" id="{C75FFA90-9F1A-BD92-DE22-C398E4A2632E}"/>
              </a:ext>
            </a:extLst>
          </p:cNvPr>
          <p:cNvSpPr txBox="1">
            <a:spLocks/>
          </p:cNvSpPr>
          <p:nvPr/>
        </p:nvSpPr>
        <p:spPr>
          <a:xfrm>
            <a:off x="6222102" y="1065790"/>
            <a:ext cx="4680967" cy="215444"/>
          </a:xfrm>
          <a:prstGeom prst="rect">
            <a:avLst/>
          </a:prstGeom>
        </p:spPr>
        <p:txBody>
          <a:bodyPr wrap="square" lIns="0" tIns="0" rIns="0" bIns="0" numCol="1" spcCol="180000">
            <a:sp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a:solidFill>
                  <a:schemeClr val="bg1"/>
                </a:solidFill>
                <a:effectLst/>
                <a:latin typeface="HelveticaNeueLT Std" panose="020B0604020202020204" pitchFamily="34" charset="77"/>
                <a:ea typeface="+mn-ea"/>
                <a:cs typeface="+mn-cs"/>
              </a:defRPr>
            </a:lvl1pPr>
            <a:lvl2pPr marL="0" marR="0" indent="0" algn="l" defTabSz="914400" rtl="0" eaLnBrk="1" fontAlgn="auto" latinLnBrk="0" hangingPunct="1">
              <a:lnSpc>
                <a:spcPct val="100000"/>
              </a:lnSpc>
              <a:spcBef>
                <a:spcPts val="500"/>
              </a:spcBef>
              <a:spcAft>
                <a:spcPts val="500"/>
              </a:spcAft>
              <a:buClrTx/>
              <a:buSzTx/>
              <a:buFontTx/>
              <a:buNone/>
              <a:tabLst/>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FDI in video games in the EU (by projects), 2018-2022</a:t>
            </a:r>
          </a:p>
        </p:txBody>
      </p:sp>
      <p:grpSp>
        <p:nvGrpSpPr>
          <p:cNvPr id="6" name="Agrupa 5" descr="Map of the EU with the 10 regions that received the most FDI in video games during the 2018-2022 period. ">
            <a:extLst>
              <a:ext uri="{FF2B5EF4-FFF2-40B4-BE49-F238E27FC236}">
                <a16:creationId xmlns:a16="http://schemas.microsoft.com/office/drawing/2014/main" id="{70D421E3-404D-39A0-4951-2F8731C40A20}"/>
              </a:ext>
              <a:ext uri="{C183D7F6-B498-43B3-948B-1728B52AA6E4}">
                <adec:decorative xmlns:adec="http://schemas.microsoft.com/office/drawing/2017/decorative" xmlns="" val="0"/>
              </a:ext>
            </a:extLst>
          </p:cNvPr>
          <p:cNvGrpSpPr/>
          <p:nvPr/>
        </p:nvGrpSpPr>
        <p:grpSpPr>
          <a:xfrm>
            <a:off x="5051423" y="1430696"/>
            <a:ext cx="6504317" cy="4514400"/>
            <a:chOff x="5051423" y="1430696"/>
            <a:chExt cx="6504317" cy="4514400"/>
          </a:xfrm>
        </p:grpSpPr>
        <p:pic>
          <p:nvPicPr>
            <p:cNvPr id="43" name="Imatge 42" descr="Image containing map, text  Auto-generated description">
              <a:extLst>
                <a:ext uri="{FF2B5EF4-FFF2-40B4-BE49-F238E27FC236}">
                  <a16:creationId xmlns:a16="http://schemas.microsoft.com/office/drawing/2014/main" id="{5EF0539A-C79B-A0EE-3457-9EBFF5A6995E}"/>
                </a:ext>
              </a:extLst>
            </p:cNvPr>
            <p:cNvPicPr>
              <a:picLocks noChangeAspect="1"/>
            </p:cNvPicPr>
            <p:nvPr/>
          </p:nvPicPr>
          <p:blipFill rotWithShape="1">
            <a:blip r:embed="rId4"/>
            <a:srcRect b="6233"/>
            <a:stretch/>
          </p:blipFill>
          <p:spPr>
            <a:xfrm>
              <a:off x="6480871" y="1430696"/>
              <a:ext cx="4422198" cy="4514400"/>
            </a:xfrm>
            <a:prstGeom prst="rect">
              <a:avLst/>
            </a:prstGeom>
          </p:spPr>
        </p:pic>
        <p:pic>
          <p:nvPicPr>
            <p:cNvPr id="44" name="Imatge 43" descr="Image containing shape  Auto-generated description">
              <a:extLst>
                <a:ext uri="{FF2B5EF4-FFF2-40B4-BE49-F238E27FC236}">
                  <a16:creationId xmlns:a16="http://schemas.microsoft.com/office/drawing/2014/main" id="{2451F413-DC7F-AB5E-080E-A8D0A8C22AE7}"/>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306070">
              <a:off x="7459640" y="4983113"/>
              <a:ext cx="392398" cy="360000"/>
            </a:xfrm>
            <a:prstGeom prst="rect">
              <a:avLst/>
            </a:prstGeom>
          </p:spPr>
        </p:pic>
        <p:sp>
          <p:nvSpPr>
            <p:cNvPr id="45" name="CuadroTexto 177">
              <a:extLst>
                <a:ext uri="{FF2B5EF4-FFF2-40B4-BE49-F238E27FC236}">
                  <a16:creationId xmlns:a16="http://schemas.microsoft.com/office/drawing/2014/main" id="{3835AA65-B1F9-5AC9-72D9-3F6F3B6A267C}"/>
                </a:ext>
              </a:extLst>
            </p:cNvPr>
            <p:cNvSpPr txBox="1"/>
            <p:nvPr/>
          </p:nvSpPr>
          <p:spPr>
            <a:xfrm>
              <a:off x="8158087" y="5615086"/>
              <a:ext cx="1152000" cy="277200"/>
            </a:xfrm>
            <a:prstGeom prst="rect">
              <a:avLst/>
            </a:prstGeom>
            <a:noFill/>
          </p:spPr>
          <p:txBody>
            <a:bodyPr wrap="square" rtlCol="0">
              <a:spAutoFit/>
            </a:bodyPr>
            <a:lstStyle/>
            <a:p>
              <a:pPr algn="ctr">
                <a:defRPr/>
              </a:pPr>
              <a:r>
                <a:rPr lang="en-US" sz="1200" b="1">
                  <a:latin typeface="HelveticaNeueLT Std" panose="020B0604020202020204" pitchFamily="34" charset="0"/>
                </a:rPr>
                <a:t>1st</a:t>
              </a:r>
              <a:r>
                <a:rPr lang="en-US" sz="1200" b="1">
                  <a:solidFill>
                    <a:srgbClr val="FF0000"/>
                  </a:solidFill>
                  <a:latin typeface="HelveticaNeueLT Std Lt" panose="020B0403020202020204" pitchFamily="34" charset="0"/>
                </a:rPr>
                <a:t> </a:t>
              </a:r>
              <a:r>
                <a:rPr lang="en-US" sz="1200" b="1">
                  <a:solidFill>
                    <a:schemeClr val="tx2"/>
                  </a:solidFill>
                  <a:latin typeface="HelveticaNeueLT Std" panose="020B0604020202020204" pitchFamily="34" charset="0"/>
                </a:rPr>
                <a:t>Catalonia</a:t>
              </a:r>
            </a:p>
          </p:txBody>
        </p:sp>
        <p:pic>
          <p:nvPicPr>
            <p:cNvPr id="46" name="Imatge 45">
              <a:extLst>
                <a:ext uri="{FF2B5EF4-FFF2-40B4-BE49-F238E27FC236}">
                  <a16:creationId xmlns:a16="http://schemas.microsoft.com/office/drawing/2014/main" id="{60B1C4F6-9E05-B259-43AC-5FD2F98679AC}"/>
                </a:ext>
                <a:ext uri="{C183D7F6-B498-43B3-948B-1728B52AA6E4}">
                  <adec:decorative xmlns:adec="http://schemas.microsoft.com/office/drawing/2017/decorative" xmlns="" val="1"/>
                </a:ext>
              </a:extLst>
            </p:cNvPr>
            <p:cNvPicPr>
              <a:picLocks noChangeAspect="1"/>
            </p:cNvPicPr>
            <p:nvPr/>
          </p:nvPicPr>
          <p:blipFill>
            <a:blip r:embed="rId2"/>
            <a:srcRect/>
            <a:stretch/>
          </p:blipFill>
          <p:spPr>
            <a:xfrm>
              <a:off x="7797190" y="5573686"/>
              <a:ext cx="360897" cy="360000"/>
            </a:xfrm>
            <a:prstGeom prst="rect">
              <a:avLst/>
            </a:prstGeom>
          </p:spPr>
        </p:pic>
        <p:cxnSp>
          <p:nvCxnSpPr>
            <p:cNvPr id="47" name="Connector: angular 46">
              <a:extLst>
                <a:ext uri="{FF2B5EF4-FFF2-40B4-BE49-F238E27FC236}">
                  <a16:creationId xmlns:a16="http://schemas.microsoft.com/office/drawing/2014/main" id="{C5A30BE1-CF33-7374-F931-5A689ED23AAD}"/>
                </a:ext>
              </a:extLst>
            </p:cNvPr>
            <p:cNvCxnSpPr>
              <a:cxnSpLocks/>
              <a:stCxn id="46" idx="0"/>
            </p:cNvCxnSpPr>
            <p:nvPr/>
          </p:nvCxnSpPr>
          <p:spPr>
            <a:xfrm rot="16200000" flipV="1">
              <a:off x="7594126" y="5190173"/>
              <a:ext cx="429651" cy="337376"/>
            </a:xfrm>
            <a:prstGeom prst="bentConnector3">
              <a:avLst/>
            </a:prstGeom>
            <a:ln w="19050">
              <a:tailEnd type="oval"/>
            </a:ln>
          </p:spPr>
          <p:style>
            <a:lnRef idx="1">
              <a:schemeClr val="accent1"/>
            </a:lnRef>
            <a:fillRef idx="0">
              <a:schemeClr val="accent1"/>
            </a:fillRef>
            <a:effectRef idx="0">
              <a:schemeClr val="accent1"/>
            </a:effectRef>
            <a:fontRef idx="minor">
              <a:schemeClr val="tx1"/>
            </a:fontRef>
          </p:style>
        </p:cxnSp>
        <p:sp>
          <p:nvSpPr>
            <p:cNvPr id="48" name="CuadroTexto 177">
              <a:extLst>
                <a:ext uri="{FF2B5EF4-FFF2-40B4-BE49-F238E27FC236}">
                  <a16:creationId xmlns:a16="http://schemas.microsoft.com/office/drawing/2014/main" id="{20C3ABC9-54BD-B51C-9E90-AB86A1FC8BC6}"/>
                </a:ext>
              </a:extLst>
            </p:cNvPr>
            <p:cNvSpPr txBox="1"/>
            <p:nvPr/>
          </p:nvSpPr>
          <p:spPr>
            <a:xfrm>
              <a:off x="9011088" y="4849085"/>
              <a:ext cx="792000" cy="277200"/>
            </a:xfrm>
            <a:prstGeom prst="rect">
              <a:avLst/>
            </a:prstGeom>
            <a:noFill/>
          </p:spPr>
          <p:txBody>
            <a:bodyPr wrap="square" rtlCol="0">
              <a:spAutoFit/>
            </a:bodyPr>
            <a:lstStyle/>
            <a:p>
              <a:pPr algn="ctr">
                <a:defRPr/>
              </a:pPr>
              <a:r>
                <a:rPr lang="en-US" sz="1200" b="1">
                  <a:latin typeface="HelveticaNeueLT Std" panose="020B0604020202020204" pitchFamily="34" charset="0"/>
                </a:rPr>
                <a:t>2nd</a:t>
              </a:r>
              <a:r>
                <a:rPr lang="en-US" sz="1200" b="1">
                  <a:solidFill>
                    <a:srgbClr val="FF0000"/>
                  </a:solidFill>
                  <a:latin typeface="HelveticaNeueLT Std Lt" panose="020B0403020202020204" pitchFamily="34" charset="0"/>
                </a:rPr>
                <a:t> </a:t>
              </a:r>
              <a:r>
                <a:rPr lang="en-US" sz="1200">
                  <a:solidFill>
                    <a:schemeClr val="accent5">
                      <a:lumMod val="25000"/>
                    </a:schemeClr>
                  </a:solidFill>
                  <a:latin typeface="HelveticaNeueLT Std" panose="020B0604020202020204" pitchFamily="34" charset="0"/>
                </a:rPr>
                <a:t>Berlin</a:t>
              </a:r>
            </a:p>
          </p:txBody>
        </p:sp>
        <p:pic>
          <p:nvPicPr>
            <p:cNvPr id="49" name="Imatge 48">
              <a:extLst>
                <a:ext uri="{FF2B5EF4-FFF2-40B4-BE49-F238E27FC236}">
                  <a16:creationId xmlns:a16="http://schemas.microsoft.com/office/drawing/2014/main" id="{0A76001C-A519-CEE4-FF97-23AF990F890A}"/>
                </a:ext>
                <a:ext uri="{C183D7F6-B498-43B3-948B-1728B52AA6E4}">
                  <adec:decorative xmlns:adec="http://schemas.microsoft.com/office/drawing/2017/decorative" xmlns="" val="1"/>
                </a:ext>
              </a:extLst>
            </p:cNvPr>
            <p:cNvPicPr>
              <a:picLocks noChangeAspect="1"/>
            </p:cNvPicPr>
            <p:nvPr/>
          </p:nvPicPr>
          <p:blipFill>
            <a:blip r:embed="rId7"/>
            <a:srcRect/>
            <a:stretch/>
          </p:blipFill>
          <p:spPr>
            <a:xfrm>
              <a:off x="8650639" y="4807685"/>
              <a:ext cx="360000" cy="360000"/>
            </a:xfrm>
            <a:prstGeom prst="rect">
              <a:avLst/>
            </a:prstGeom>
          </p:spPr>
        </p:pic>
        <p:cxnSp>
          <p:nvCxnSpPr>
            <p:cNvPr id="50" name="Connector: angular 49">
              <a:extLst>
                <a:ext uri="{FF2B5EF4-FFF2-40B4-BE49-F238E27FC236}">
                  <a16:creationId xmlns:a16="http://schemas.microsoft.com/office/drawing/2014/main" id="{AC895512-7E0B-11CE-9312-E0D828B73977}"/>
                </a:ext>
              </a:extLst>
            </p:cNvPr>
            <p:cNvCxnSpPr>
              <a:cxnSpLocks/>
              <a:stCxn id="49" idx="0"/>
            </p:cNvCxnSpPr>
            <p:nvPr/>
          </p:nvCxnSpPr>
          <p:spPr>
            <a:xfrm rot="16200000" flipV="1">
              <a:off x="8233755" y="4210800"/>
              <a:ext cx="968737" cy="225033"/>
            </a:xfrm>
            <a:prstGeom prst="bentConnector3">
              <a:avLst/>
            </a:prstGeom>
            <a:ln w="19050">
              <a:tailEnd type="oval"/>
            </a:ln>
          </p:spPr>
          <p:style>
            <a:lnRef idx="1">
              <a:schemeClr val="accent1"/>
            </a:lnRef>
            <a:fillRef idx="0">
              <a:schemeClr val="accent1"/>
            </a:fillRef>
            <a:effectRef idx="0">
              <a:schemeClr val="accent1"/>
            </a:effectRef>
            <a:fontRef idx="minor">
              <a:schemeClr val="tx1"/>
            </a:fontRef>
          </p:style>
        </p:cxnSp>
        <p:sp>
          <p:nvSpPr>
            <p:cNvPr id="51" name="CuadroTexto 177">
              <a:extLst>
                <a:ext uri="{FF2B5EF4-FFF2-40B4-BE49-F238E27FC236}">
                  <a16:creationId xmlns:a16="http://schemas.microsoft.com/office/drawing/2014/main" id="{C0F553E1-88BA-A589-43FF-ED4AF8F4A0C8}"/>
                </a:ext>
              </a:extLst>
            </p:cNvPr>
            <p:cNvSpPr txBox="1"/>
            <p:nvPr/>
          </p:nvSpPr>
          <p:spPr>
            <a:xfrm>
              <a:off x="9415314" y="3823323"/>
              <a:ext cx="936000" cy="277200"/>
            </a:xfrm>
            <a:prstGeom prst="rect">
              <a:avLst/>
            </a:prstGeom>
            <a:noFill/>
          </p:spPr>
          <p:txBody>
            <a:bodyPr wrap="square" rtlCol="0">
              <a:spAutoFit/>
            </a:bodyPr>
            <a:lstStyle/>
            <a:p>
              <a:pPr algn="ctr">
                <a:defRPr/>
              </a:pPr>
              <a:r>
                <a:rPr lang="en-US" sz="1200" b="1">
                  <a:latin typeface="HelveticaNeueLT Std" panose="020B0604020202020204" pitchFamily="34" charset="0"/>
                </a:rPr>
                <a:t>3rd</a:t>
              </a:r>
              <a:r>
                <a:rPr lang="en-US" sz="1200" b="1">
                  <a:solidFill>
                    <a:srgbClr val="FF0000"/>
                  </a:solidFill>
                  <a:latin typeface="HelveticaNeueLT Std Lt" panose="020B0403020202020204" pitchFamily="34" charset="0"/>
                </a:rPr>
                <a:t> </a:t>
              </a:r>
              <a:r>
                <a:rPr lang="en-US" sz="1200">
                  <a:solidFill>
                    <a:schemeClr val="accent5">
                      <a:lumMod val="25000"/>
                    </a:schemeClr>
                  </a:solidFill>
                  <a:latin typeface="HelveticaNeueLT Std" panose="020B0604020202020204" pitchFamily="34" charset="0"/>
                </a:rPr>
                <a:t>Poland</a:t>
              </a:r>
            </a:p>
          </p:txBody>
        </p:sp>
        <p:cxnSp>
          <p:nvCxnSpPr>
            <p:cNvPr id="52" name="Connector: angular 51">
              <a:extLst>
                <a:ext uri="{FF2B5EF4-FFF2-40B4-BE49-F238E27FC236}">
                  <a16:creationId xmlns:a16="http://schemas.microsoft.com/office/drawing/2014/main" id="{803FAF37-241E-77F1-CC70-8BAE6E8713D2}"/>
                </a:ext>
              </a:extLst>
            </p:cNvPr>
            <p:cNvCxnSpPr>
              <a:cxnSpLocks/>
              <a:stCxn id="53" idx="0"/>
            </p:cNvCxnSpPr>
            <p:nvPr/>
          </p:nvCxnSpPr>
          <p:spPr>
            <a:xfrm rot="16200000" flipV="1">
              <a:off x="9107569" y="3654177"/>
              <a:ext cx="47913" cy="207579"/>
            </a:xfrm>
            <a:prstGeom prst="bentConnector2">
              <a:avLst/>
            </a:prstGeom>
            <a:ln w="19050">
              <a:tailEnd type="oval"/>
            </a:ln>
          </p:spPr>
          <p:style>
            <a:lnRef idx="1">
              <a:schemeClr val="accent1"/>
            </a:lnRef>
            <a:fillRef idx="0">
              <a:schemeClr val="accent1"/>
            </a:fillRef>
            <a:effectRef idx="0">
              <a:schemeClr val="accent1"/>
            </a:effectRef>
            <a:fontRef idx="minor">
              <a:schemeClr val="tx1"/>
            </a:fontRef>
          </p:style>
        </p:cxnSp>
        <p:pic>
          <p:nvPicPr>
            <p:cNvPr id="53" name="Imatge 52">
              <a:extLst>
                <a:ext uri="{FF2B5EF4-FFF2-40B4-BE49-F238E27FC236}">
                  <a16:creationId xmlns:a16="http://schemas.microsoft.com/office/drawing/2014/main" id="{A30E48C8-8F53-4FAF-0E11-99C7BF48B3A1}"/>
                </a:ext>
                <a:ext uri="{C183D7F6-B498-43B3-948B-1728B52AA6E4}">
                  <adec:decorative xmlns:adec="http://schemas.microsoft.com/office/drawing/2017/decorative" xmlns="" val="1"/>
                </a:ext>
              </a:extLst>
            </p:cNvPr>
            <p:cNvPicPr>
              <a:picLocks noChangeAspect="1"/>
            </p:cNvPicPr>
            <p:nvPr/>
          </p:nvPicPr>
          <p:blipFill>
            <a:blip r:embed="rId8"/>
            <a:srcRect/>
            <a:stretch/>
          </p:blipFill>
          <p:spPr>
            <a:xfrm>
              <a:off x="9055314" y="3781923"/>
              <a:ext cx="360000" cy="360000"/>
            </a:xfrm>
            <a:prstGeom prst="rect">
              <a:avLst/>
            </a:prstGeom>
          </p:spPr>
        </p:pic>
        <p:sp>
          <p:nvSpPr>
            <p:cNvPr id="54" name="CuadroTexto 177">
              <a:extLst>
                <a:ext uri="{FF2B5EF4-FFF2-40B4-BE49-F238E27FC236}">
                  <a16:creationId xmlns:a16="http://schemas.microsoft.com/office/drawing/2014/main" id="{E16B4542-0A6E-9A0A-C212-406D00914432}"/>
                </a:ext>
              </a:extLst>
            </p:cNvPr>
            <p:cNvSpPr txBox="1"/>
            <p:nvPr/>
          </p:nvSpPr>
          <p:spPr>
            <a:xfrm>
              <a:off x="5051423" y="4366001"/>
              <a:ext cx="1512000" cy="276999"/>
            </a:xfrm>
            <a:prstGeom prst="rect">
              <a:avLst/>
            </a:prstGeom>
            <a:noFill/>
          </p:spPr>
          <p:txBody>
            <a:bodyPr wrap="square" rtlCol="0">
              <a:spAutoFit/>
            </a:bodyPr>
            <a:lstStyle/>
            <a:p>
              <a:pPr algn="ctr">
                <a:defRPr/>
              </a:pPr>
              <a:r>
                <a:rPr lang="en-US" sz="1200" b="1" dirty="0">
                  <a:latin typeface="HelveticaNeueLT Std" panose="020B0604020202020204" pitchFamily="34" charset="0"/>
                </a:rPr>
                <a:t>4th</a:t>
              </a:r>
              <a:r>
                <a:rPr lang="en-US" sz="1200" b="1" dirty="0">
                  <a:solidFill>
                    <a:srgbClr val="FF0000"/>
                  </a:solidFill>
                  <a:latin typeface="HelveticaNeueLT Std Lt" panose="020B0403020202020204" pitchFamily="34" charset="0"/>
                </a:rPr>
                <a:t> </a:t>
              </a:r>
              <a:r>
                <a:rPr lang="en-US" sz="1200" dirty="0">
                  <a:solidFill>
                    <a:schemeClr val="accent5">
                      <a:lumMod val="25000"/>
                    </a:schemeClr>
                  </a:solidFill>
                  <a:latin typeface="HelveticaNeueLT Std" panose="020B0604020202020204" pitchFamily="34" charset="0"/>
                </a:rPr>
                <a:t>Île-de-France</a:t>
              </a:r>
            </a:p>
          </p:txBody>
        </p:sp>
        <p:pic>
          <p:nvPicPr>
            <p:cNvPr id="55" name="Imatge 54">
              <a:extLst>
                <a:ext uri="{FF2B5EF4-FFF2-40B4-BE49-F238E27FC236}">
                  <a16:creationId xmlns:a16="http://schemas.microsoft.com/office/drawing/2014/main" id="{528ADACF-498C-C15A-EA64-317189BEBAEF}"/>
                </a:ext>
                <a:ext uri="{C183D7F6-B498-43B3-948B-1728B52AA6E4}">
                  <adec:decorative xmlns:adec="http://schemas.microsoft.com/office/drawing/2017/decorative" xmlns="" val="1"/>
                </a:ext>
              </a:extLst>
            </p:cNvPr>
            <p:cNvPicPr>
              <a:picLocks noChangeAspect="1"/>
            </p:cNvPicPr>
            <p:nvPr/>
          </p:nvPicPr>
          <p:blipFill>
            <a:blip r:embed="rId9"/>
            <a:srcRect/>
            <a:stretch/>
          </p:blipFill>
          <p:spPr>
            <a:xfrm>
              <a:off x="6564636" y="4324601"/>
              <a:ext cx="360000" cy="360000"/>
            </a:xfrm>
            <a:prstGeom prst="rect">
              <a:avLst/>
            </a:prstGeom>
          </p:spPr>
        </p:pic>
        <p:cxnSp>
          <p:nvCxnSpPr>
            <p:cNvPr id="56" name="Connector: angular 55">
              <a:extLst>
                <a:ext uri="{FF2B5EF4-FFF2-40B4-BE49-F238E27FC236}">
                  <a16:creationId xmlns:a16="http://schemas.microsoft.com/office/drawing/2014/main" id="{5458DCCC-3459-3BE5-72B3-6DF694F6625B}"/>
                </a:ext>
              </a:extLst>
            </p:cNvPr>
            <p:cNvCxnSpPr>
              <a:cxnSpLocks/>
              <a:stCxn id="55" idx="3"/>
            </p:cNvCxnSpPr>
            <p:nvPr/>
          </p:nvCxnSpPr>
          <p:spPr>
            <a:xfrm flipV="1">
              <a:off x="6924636" y="4265592"/>
              <a:ext cx="830500" cy="239009"/>
            </a:xfrm>
            <a:prstGeom prst="bentConnector3">
              <a:avLst>
                <a:gd name="adj1" fmla="val 50000"/>
              </a:avLst>
            </a:prstGeom>
            <a:ln w="19050">
              <a:tailEnd type="oval"/>
            </a:ln>
          </p:spPr>
          <p:style>
            <a:lnRef idx="1">
              <a:schemeClr val="accent1"/>
            </a:lnRef>
            <a:fillRef idx="0">
              <a:schemeClr val="accent1"/>
            </a:fillRef>
            <a:effectRef idx="0">
              <a:schemeClr val="accent1"/>
            </a:effectRef>
            <a:fontRef idx="minor">
              <a:schemeClr val="tx1"/>
            </a:fontRef>
          </p:style>
        </p:cxnSp>
        <p:sp>
          <p:nvSpPr>
            <p:cNvPr id="57" name="CuadroTexto 177">
              <a:extLst>
                <a:ext uri="{FF2B5EF4-FFF2-40B4-BE49-F238E27FC236}">
                  <a16:creationId xmlns:a16="http://schemas.microsoft.com/office/drawing/2014/main" id="{3450FBC2-972C-BB49-B48E-7E24881A6C6A}"/>
                </a:ext>
              </a:extLst>
            </p:cNvPr>
            <p:cNvSpPr txBox="1"/>
            <p:nvPr/>
          </p:nvSpPr>
          <p:spPr>
            <a:xfrm>
              <a:off x="10547740" y="4403991"/>
              <a:ext cx="1008000" cy="277200"/>
            </a:xfrm>
            <a:prstGeom prst="rect">
              <a:avLst/>
            </a:prstGeom>
            <a:noFill/>
          </p:spPr>
          <p:txBody>
            <a:bodyPr wrap="square" rtlCol="0">
              <a:spAutoFit/>
            </a:bodyPr>
            <a:lstStyle/>
            <a:p>
              <a:pPr algn="ctr">
                <a:defRPr/>
              </a:pPr>
              <a:r>
                <a:rPr lang="en-US" sz="1200" b="1">
                  <a:latin typeface="HelveticaNeueLT Std" panose="020B0604020202020204" pitchFamily="34" charset="0"/>
                </a:rPr>
                <a:t>5th</a:t>
              </a:r>
              <a:r>
                <a:rPr lang="en-US" sz="1200" b="1">
                  <a:solidFill>
                    <a:srgbClr val="FF0000"/>
                  </a:solidFill>
                  <a:latin typeface="HelveticaNeueLT Std Lt" panose="020B0403020202020204" pitchFamily="34" charset="0"/>
                </a:rPr>
                <a:t> </a:t>
              </a:r>
              <a:r>
                <a:rPr lang="en-US" sz="1200">
                  <a:solidFill>
                    <a:schemeClr val="accent5">
                      <a:lumMod val="25000"/>
                    </a:schemeClr>
                  </a:solidFill>
                  <a:latin typeface="HelveticaNeueLT Std" panose="020B0604020202020204" pitchFamily="34" charset="0"/>
                </a:rPr>
                <a:t>Romania</a:t>
              </a:r>
            </a:p>
          </p:txBody>
        </p:sp>
        <p:pic>
          <p:nvPicPr>
            <p:cNvPr id="58" name="Imatge 57">
              <a:extLst>
                <a:ext uri="{FF2B5EF4-FFF2-40B4-BE49-F238E27FC236}">
                  <a16:creationId xmlns:a16="http://schemas.microsoft.com/office/drawing/2014/main" id="{855A8439-72B6-D339-0FD2-E673B7DE1841}"/>
                </a:ext>
                <a:ext uri="{C183D7F6-B498-43B3-948B-1728B52AA6E4}">
                  <adec:decorative xmlns:adec="http://schemas.microsoft.com/office/drawing/2017/decorative" xmlns="" val="1"/>
                </a:ext>
              </a:extLst>
            </p:cNvPr>
            <p:cNvPicPr>
              <a:picLocks noChangeAspect="1"/>
            </p:cNvPicPr>
            <p:nvPr/>
          </p:nvPicPr>
          <p:blipFill>
            <a:blip r:embed="rId10"/>
            <a:srcRect/>
            <a:stretch/>
          </p:blipFill>
          <p:spPr>
            <a:xfrm>
              <a:off x="10187292" y="4362591"/>
              <a:ext cx="360000" cy="360000"/>
            </a:xfrm>
            <a:prstGeom prst="rect">
              <a:avLst/>
            </a:prstGeom>
          </p:spPr>
        </p:pic>
        <p:cxnSp>
          <p:nvCxnSpPr>
            <p:cNvPr id="59" name="Connector: angular 58">
              <a:extLst>
                <a:ext uri="{FF2B5EF4-FFF2-40B4-BE49-F238E27FC236}">
                  <a16:creationId xmlns:a16="http://schemas.microsoft.com/office/drawing/2014/main" id="{234DC146-9C1D-ECB9-AFB7-A6E13B65A9BD}"/>
                </a:ext>
              </a:extLst>
            </p:cNvPr>
            <p:cNvCxnSpPr>
              <a:cxnSpLocks/>
              <a:stCxn id="58" idx="1"/>
            </p:cNvCxnSpPr>
            <p:nvPr/>
          </p:nvCxnSpPr>
          <p:spPr>
            <a:xfrm rot="10800000" flipV="1">
              <a:off x="9657884" y="4542590"/>
              <a:ext cx="529409" cy="3"/>
            </a:xfrm>
            <a:prstGeom prst="bentConnector3">
              <a:avLst>
                <a:gd name="adj1" fmla="val 50000"/>
              </a:avLst>
            </a:prstGeom>
            <a:ln w="19050">
              <a:tailEnd type="oval"/>
            </a:ln>
          </p:spPr>
          <p:style>
            <a:lnRef idx="1">
              <a:schemeClr val="accent1"/>
            </a:lnRef>
            <a:fillRef idx="0">
              <a:schemeClr val="accent1"/>
            </a:fillRef>
            <a:effectRef idx="0">
              <a:schemeClr val="accent1"/>
            </a:effectRef>
            <a:fontRef idx="minor">
              <a:schemeClr val="tx1"/>
            </a:fontRef>
          </p:style>
        </p:cxnSp>
        <p:sp>
          <p:nvSpPr>
            <p:cNvPr id="60" name="CuadroTexto 177">
              <a:extLst>
                <a:ext uri="{FF2B5EF4-FFF2-40B4-BE49-F238E27FC236}">
                  <a16:creationId xmlns:a16="http://schemas.microsoft.com/office/drawing/2014/main" id="{A6813AC7-D3E0-8D64-3E21-C578CA7AE1E6}"/>
                </a:ext>
              </a:extLst>
            </p:cNvPr>
            <p:cNvSpPr txBox="1"/>
            <p:nvPr/>
          </p:nvSpPr>
          <p:spPr>
            <a:xfrm>
              <a:off x="5051423" y="3957593"/>
              <a:ext cx="1512000" cy="277200"/>
            </a:xfrm>
            <a:prstGeom prst="rect">
              <a:avLst/>
            </a:prstGeom>
            <a:noFill/>
          </p:spPr>
          <p:txBody>
            <a:bodyPr wrap="square" rtlCol="0">
              <a:spAutoFit/>
            </a:bodyPr>
            <a:lstStyle/>
            <a:p>
              <a:pPr algn="ctr">
                <a:defRPr/>
              </a:pPr>
              <a:r>
                <a:rPr lang="en-US" sz="1200" b="1" dirty="0">
                  <a:latin typeface="HelveticaNeueLT Std" panose="020B0604020202020204" pitchFamily="34" charset="0"/>
                </a:rPr>
                <a:t>6th</a:t>
              </a:r>
              <a:r>
                <a:rPr lang="en-US" sz="1200" b="1" dirty="0">
                  <a:solidFill>
                    <a:srgbClr val="FF0000"/>
                  </a:solidFill>
                  <a:latin typeface="HelveticaNeueLT Std Lt" panose="020B0403020202020204" pitchFamily="34" charset="0"/>
                </a:rPr>
                <a:t> </a:t>
              </a:r>
              <a:r>
                <a:rPr lang="en-US" sz="1200" dirty="0">
                  <a:solidFill>
                    <a:schemeClr val="accent5">
                      <a:lumMod val="25000"/>
                    </a:schemeClr>
                  </a:solidFill>
                  <a:latin typeface="HelveticaNeueLT Std" panose="020B0604020202020204" pitchFamily="34" charset="0"/>
                </a:rPr>
                <a:t>West Netherlands</a:t>
              </a:r>
            </a:p>
            <a:p>
              <a:pPr algn="ctr">
                <a:defRPr/>
              </a:pPr>
              <a:endParaRPr lang="ca-ES" sz="1200" dirty="0">
                <a:solidFill>
                  <a:schemeClr val="accent5">
                    <a:lumMod val="25000"/>
                  </a:schemeClr>
                </a:solidFill>
                <a:latin typeface="HelveticaNeueLT Std" panose="020B0604020202020204" pitchFamily="34" charset="0"/>
              </a:endParaRPr>
            </a:p>
          </p:txBody>
        </p:sp>
        <p:pic>
          <p:nvPicPr>
            <p:cNvPr id="61" name="Imatge 60">
              <a:extLst>
                <a:ext uri="{FF2B5EF4-FFF2-40B4-BE49-F238E27FC236}">
                  <a16:creationId xmlns:a16="http://schemas.microsoft.com/office/drawing/2014/main" id="{90732800-DB92-3BF8-EFB0-E59794172460}"/>
                </a:ext>
                <a:ext uri="{C183D7F6-B498-43B3-948B-1728B52AA6E4}">
                  <adec:decorative xmlns:adec="http://schemas.microsoft.com/office/drawing/2017/decorative" xmlns="" val="1"/>
                </a:ext>
              </a:extLst>
            </p:cNvPr>
            <p:cNvPicPr>
              <a:picLocks noChangeAspect="1"/>
            </p:cNvPicPr>
            <p:nvPr/>
          </p:nvPicPr>
          <p:blipFill>
            <a:blip r:embed="rId11"/>
            <a:srcRect/>
            <a:stretch/>
          </p:blipFill>
          <p:spPr>
            <a:xfrm>
              <a:off x="6563423" y="3911779"/>
              <a:ext cx="360000" cy="360000"/>
            </a:xfrm>
            <a:prstGeom prst="rect">
              <a:avLst/>
            </a:prstGeom>
          </p:spPr>
        </p:pic>
        <p:cxnSp>
          <p:nvCxnSpPr>
            <p:cNvPr id="62" name="Connector: angular 61">
              <a:extLst>
                <a:ext uri="{FF2B5EF4-FFF2-40B4-BE49-F238E27FC236}">
                  <a16:creationId xmlns:a16="http://schemas.microsoft.com/office/drawing/2014/main" id="{8EBB8FC5-AB2E-6C84-2969-F3986C29076A}"/>
                </a:ext>
              </a:extLst>
            </p:cNvPr>
            <p:cNvCxnSpPr>
              <a:cxnSpLocks/>
              <a:stCxn id="61" idx="3"/>
            </p:cNvCxnSpPr>
            <p:nvPr/>
          </p:nvCxnSpPr>
          <p:spPr>
            <a:xfrm flipV="1">
              <a:off x="6923423" y="3914790"/>
              <a:ext cx="1035246" cy="176989"/>
            </a:xfrm>
            <a:prstGeom prst="bentConnector3">
              <a:avLst>
                <a:gd name="adj1" fmla="val 50000"/>
              </a:avLst>
            </a:prstGeom>
            <a:ln w="19050">
              <a:tailEnd type="oval"/>
            </a:ln>
          </p:spPr>
          <p:style>
            <a:lnRef idx="1">
              <a:schemeClr val="accent1"/>
            </a:lnRef>
            <a:fillRef idx="0">
              <a:schemeClr val="accent1"/>
            </a:fillRef>
            <a:effectRef idx="0">
              <a:schemeClr val="accent1"/>
            </a:effectRef>
            <a:fontRef idx="minor">
              <a:schemeClr val="tx1"/>
            </a:fontRef>
          </p:style>
        </p:cxnSp>
        <p:sp>
          <p:nvSpPr>
            <p:cNvPr id="67" name="CuadroTexto 177">
              <a:extLst>
                <a:ext uri="{FF2B5EF4-FFF2-40B4-BE49-F238E27FC236}">
                  <a16:creationId xmlns:a16="http://schemas.microsoft.com/office/drawing/2014/main" id="{31814D4C-8BD2-2589-819F-F11B173B0985}"/>
                </a:ext>
              </a:extLst>
            </p:cNvPr>
            <p:cNvSpPr txBox="1"/>
            <p:nvPr/>
          </p:nvSpPr>
          <p:spPr>
            <a:xfrm>
              <a:off x="10356296" y="3287654"/>
              <a:ext cx="936000" cy="276999"/>
            </a:xfrm>
            <a:prstGeom prst="rect">
              <a:avLst/>
            </a:prstGeom>
            <a:noFill/>
          </p:spPr>
          <p:txBody>
            <a:bodyPr wrap="square" rtlCol="0">
              <a:spAutoFit/>
            </a:bodyPr>
            <a:lstStyle/>
            <a:p>
              <a:pPr algn="ctr">
                <a:defRPr/>
              </a:pPr>
              <a:r>
                <a:rPr lang="en-US" sz="1200" b="1">
                  <a:latin typeface="HelveticaNeueLT Std" panose="020B0604020202020204" pitchFamily="34" charset="0"/>
                </a:rPr>
                <a:t>7th</a:t>
              </a:r>
              <a:r>
                <a:rPr lang="en-US" sz="1200" b="1">
                  <a:solidFill>
                    <a:srgbClr val="FF0000"/>
                  </a:solidFill>
                  <a:latin typeface="HelveticaNeueLT Std Lt" panose="020B0403020202020204" pitchFamily="34" charset="0"/>
                </a:rPr>
                <a:t> </a:t>
              </a:r>
              <a:r>
                <a:rPr lang="en-US" sz="1200">
                  <a:solidFill>
                    <a:schemeClr val="accent5">
                      <a:lumMod val="25000"/>
                    </a:schemeClr>
                  </a:solidFill>
                  <a:latin typeface="HelveticaNeueLT Std" panose="020B0604020202020204" pitchFamily="34" charset="0"/>
                </a:rPr>
                <a:t>Lithuania</a:t>
              </a:r>
            </a:p>
          </p:txBody>
        </p:sp>
        <p:pic>
          <p:nvPicPr>
            <p:cNvPr id="68" name="Imatge 67">
              <a:extLst>
                <a:ext uri="{FF2B5EF4-FFF2-40B4-BE49-F238E27FC236}">
                  <a16:creationId xmlns:a16="http://schemas.microsoft.com/office/drawing/2014/main" id="{74EEB1F6-96F6-1BB7-CABC-9628127C1D42}"/>
                </a:ext>
                <a:ext uri="{C183D7F6-B498-43B3-948B-1728B52AA6E4}">
                  <adec:decorative xmlns:adec="http://schemas.microsoft.com/office/drawing/2017/decorative" xmlns="" val="1"/>
                </a:ext>
              </a:extLst>
            </p:cNvPr>
            <p:cNvPicPr>
              <a:picLocks noChangeAspect="1"/>
            </p:cNvPicPr>
            <p:nvPr/>
          </p:nvPicPr>
          <p:blipFill>
            <a:blip r:embed="rId12"/>
            <a:srcRect/>
            <a:stretch/>
          </p:blipFill>
          <p:spPr>
            <a:xfrm>
              <a:off x="9996296" y="3243733"/>
              <a:ext cx="360000" cy="360000"/>
            </a:xfrm>
            <a:prstGeom prst="rect">
              <a:avLst/>
            </a:prstGeom>
          </p:spPr>
        </p:pic>
        <p:cxnSp>
          <p:nvCxnSpPr>
            <p:cNvPr id="69" name="Connector: angular 68">
              <a:extLst>
                <a:ext uri="{FF2B5EF4-FFF2-40B4-BE49-F238E27FC236}">
                  <a16:creationId xmlns:a16="http://schemas.microsoft.com/office/drawing/2014/main" id="{F340E1BE-3606-B7B0-5FB2-20000A97C9BF}"/>
                </a:ext>
              </a:extLst>
            </p:cNvPr>
            <p:cNvCxnSpPr>
              <a:cxnSpLocks/>
              <a:stCxn id="68" idx="1"/>
            </p:cNvCxnSpPr>
            <p:nvPr/>
          </p:nvCxnSpPr>
          <p:spPr>
            <a:xfrm rot="10800000">
              <a:off x="9353730" y="3423577"/>
              <a:ext cx="642566" cy="156"/>
            </a:xfrm>
            <a:prstGeom prst="bentConnector3">
              <a:avLst>
                <a:gd name="adj1" fmla="val 50000"/>
              </a:avLst>
            </a:prstGeom>
            <a:ln w="19050">
              <a:tailEnd type="oval"/>
            </a:ln>
          </p:spPr>
          <p:style>
            <a:lnRef idx="1">
              <a:schemeClr val="accent1"/>
            </a:lnRef>
            <a:fillRef idx="0">
              <a:schemeClr val="accent1"/>
            </a:fillRef>
            <a:effectRef idx="0">
              <a:schemeClr val="accent1"/>
            </a:effectRef>
            <a:fontRef idx="minor">
              <a:schemeClr val="tx1"/>
            </a:fontRef>
          </p:style>
        </p:cxnSp>
        <p:sp>
          <p:nvSpPr>
            <p:cNvPr id="74" name="CuadroTexto 177">
              <a:extLst>
                <a:ext uri="{FF2B5EF4-FFF2-40B4-BE49-F238E27FC236}">
                  <a16:creationId xmlns:a16="http://schemas.microsoft.com/office/drawing/2014/main" id="{214F859B-04FC-5F82-382B-67C27AF3E55E}"/>
                </a:ext>
              </a:extLst>
            </p:cNvPr>
            <p:cNvSpPr txBox="1"/>
            <p:nvPr/>
          </p:nvSpPr>
          <p:spPr>
            <a:xfrm>
              <a:off x="10075453" y="2528245"/>
              <a:ext cx="864000" cy="277200"/>
            </a:xfrm>
            <a:prstGeom prst="rect">
              <a:avLst/>
            </a:prstGeom>
            <a:noFill/>
          </p:spPr>
          <p:txBody>
            <a:bodyPr wrap="square" rtlCol="0">
              <a:spAutoFit/>
            </a:bodyPr>
            <a:lstStyle/>
            <a:p>
              <a:pPr algn="ctr">
                <a:defRPr/>
              </a:pPr>
              <a:r>
                <a:rPr lang="en-US" sz="1200" b="1">
                  <a:latin typeface="HelveticaNeueLT Std" panose="020B0604020202020204" pitchFamily="34" charset="0"/>
                </a:rPr>
                <a:t>8th</a:t>
              </a:r>
              <a:r>
                <a:rPr lang="en-US" sz="1200" b="1">
                  <a:solidFill>
                    <a:srgbClr val="FF0000"/>
                  </a:solidFill>
                  <a:latin typeface="HelveticaNeueLT Std Lt" panose="020B0403020202020204" pitchFamily="34" charset="0"/>
                </a:rPr>
                <a:t> </a:t>
              </a:r>
              <a:r>
                <a:rPr lang="en-US" sz="1200">
                  <a:solidFill>
                    <a:schemeClr val="accent5">
                      <a:lumMod val="25000"/>
                    </a:schemeClr>
                  </a:solidFill>
                  <a:latin typeface="HelveticaNeueLT Std" panose="020B0604020202020204" pitchFamily="34" charset="0"/>
                </a:rPr>
                <a:t>Sweden</a:t>
              </a:r>
            </a:p>
          </p:txBody>
        </p:sp>
        <p:pic>
          <p:nvPicPr>
            <p:cNvPr id="75" name="Imatge 74">
              <a:extLst>
                <a:ext uri="{FF2B5EF4-FFF2-40B4-BE49-F238E27FC236}">
                  <a16:creationId xmlns:a16="http://schemas.microsoft.com/office/drawing/2014/main" id="{D982DC04-6CAF-0013-FA5F-ABDA82A71414}"/>
                </a:ext>
                <a:ext uri="{C183D7F6-B498-43B3-948B-1728B52AA6E4}">
                  <adec:decorative xmlns:adec="http://schemas.microsoft.com/office/drawing/2017/decorative" xmlns="" val="1"/>
                </a:ext>
              </a:extLst>
            </p:cNvPr>
            <p:cNvPicPr>
              <a:picLocks noChangeAspect="1"/>
            </p:cNvPicPr>
            <p:nvPr/>
          </p:nvPicPr>
          <p:blipFill>
            <a:blip r:embed="rId13"/>
            <a:srcRect/>
            <a:stretch/>
          </p:blipFill>
          <p:spPr>
            <a:xfrm>
              <a:off x="9715005" y="2486845"/>
              <a:ext cx="360000" cy="360000"/>
            </a:xfrm>
            <a:prstGeom prst="rect">
              <a:avLst/>
            </a:prstGeom>
          </p:spPr>
        </p:pic>
        <p:cxnSp>
          <p:nvCxnSpPr>
            <p:cNvPr id="76" name="Connector: angular 75">
              <a:extLst>
                <a:ext uri="{FF2B5EF4-FFF2-40B4-BE49-F238E27FC236}">
                  <a16:creationId xmlns:a16="http://schemas.microsoft.com/office/drawing/2014/main" id="{39639C31-2378-C6BF-7EA2-AF678BDBB8C9}"/>
                </a:ext>
              </a:extLst>
            </p:cNvPr>
            <p:cNvCxnSpPr>
              <a:cxnSpLocks/>
              <a:stCxn id="75" idx="1"/>
            </p:cNvCxnSpPr>
            <p:nvPr/>
          </p:nvCxnSpPr>
          <p:spPr>
            <a:xfrm rot="10800000" flipV="1">
              <a:off x="8675293" y="2666845"/>
              <a:ext cx="1039712" cy="2"/>
            </a:xfrm>
            <a:prstGeom prst="bentConnector3">
              <a:avLst>
                <a:gd name="adj1" fmla="val 50000"/>
              </a:avLst>
            </a:prstGeom>
            <a:ln w="19050">
              <a:tailEnd type="oval"/>
            </a:ln>
          </p:spPr>
          <p:style>
            <a:lnRef idx="1">
              <a:schemeClr val="accent1"/>
            </a:lnRef>
            <a:fillRef idx="0">
              <a:schemeClr val="accent1"/>
            </a:fillRef>
            <a:effectRef idx="0">
              <a:schemeClr val="accent1"/>
            </a:effectRef>
            <a:fontRef idx="minor">
              <a:schemeClr val="tx1"/>
            </a:fontRef>
          </p:style>
        </p:cxnSp>
        <p:sp>
          <p:nvSpPr>
            <p:cNvPr id="85" name="CuadroTexto 177">
              <a:extLst>
                <a:ext uri="{FF2B5EF4-FFF2-40B4-BE49-F238E27FC236}">
                  <a16:creationId xmlns:a16="http://schemas.microsoft.com/office/drawing/2014/main" id="{E4E5EA2C-C389-AE66-40E1-E25F6C90AF5E}"/>
                </a:ext>
              </a:extLst>
            </p:cNvPr>
            <p:cNvSpPr txBox="1"/>
            <p:nvPr/>
          </p:nvSpPr>
          <p:spPr>
            <a:xfrm>
              <a:off x="5179935" y="5519847"/>
              <a:ext cx="1404000" cy="276999"/>
            </a:xfrm>
            <a:prstGeom prst="rect">
              <a:avLst/>
            </a:prstGeom>
            <a:noFill/>
          </p:spPr>
          <p:txBody>
            <a:bodyPr wrap="square" rtlCol="0">
              <a:spAutoFit/>
            </a:bodyPr>
            <a:lstStyle/>
            <a:p>
              <a:pPr algn="ctr">
                <a:defRPr/>
              </a:pPr>
              <a:r>
                <a:rPr lang="en-US" sz="1200" b="1">
                  <a:latin typeface="HelveticaNeueLT Std" panose="020B0604020202020204" pitchFamily="34" charset="0"/>
                </a:rPr>
                <a:t>9th</a:t>
              </a:r>
              <a:r>
                <a:rPr lang="en-US" sz="1200" b="1">
                  <a:solidFill>
                    <a:srgbClr val="FF0000"/>
                  </a:solidFill>
                  <a:latin typeface="HelveticaNeueLT Std Lt" panose="020B0403020202020204" pitchFamily="34" charset="0"/>
                </a:rPr>
                <a:t> </a:t>
              </a:r>
              <a:r>
                <a:rPr lang="en-US" sz="1200">
                  <a:solidFill>
                    <a:schemeClr val="accent5">
                      <a:lumMod val="25000"/>
                    </a:schemeClr>
                  </a:solidFill>
                  <a:latin typeface="HelveticaNeueLT Std" panose="020B0604020202020204" pitchFamily="34" charset="0"/>
                </a:rPr>
                <a:t>C. of Madrid</a:t>
              </a:r>
            </a:p>
          </p:txBody>
        </p:sp>
        <p:pic>
          <p:nvPicPr>
            <p:cNvPr id="86" name="Imatge 85">
              <a:extLst>
                <a:ext uri="{FF2B5EF4-FFF2-40B4-BE49-F238E27FC236}">
                  <a16:creationId xmlns:a16="http://schemas.microsoft.com/office/drawing/2014/main" id="{BDDBDE90-A1AD-8029-E440-C8B3707D78EB}"/>
                </a:ext>
                <a:ext uri="{C183D7F6-B498-43B3-948B-1728B52AA6E4}">
                  <adec:decorative xmlns:adec="http://schemas.microsoft.com/office/drawing/2017/decorative" xmlns="" val="1"/>
                </a:ext>
              </a:extLst>
            </p:cNvPr>
            <p:cNvPicPr>
              <a:picLocks noChangeAspect="1"/>
            </p:cNvPicPr>
            <p:nvPr/>
          </p:nvPicPr>
          <p:blipFill>
            <a:blip r:embed="rId14"/>
            <a:srcRect/>
            <a:stretch/>
          </p:blipFill>
          <p:spPr>
            <a:xfrm>
              <a:off x="6585589" y="5478447"/>
              <a:ext cx="360000" cy="360000"/>
            </a:xfrm>
            <a:prstGeom prst="rect">
              <a:avLst/>
            </a:prstGeom>
          </p:spPr>
        </p:pic>
        <p:cxnSp>
          <p:nvCxnSpPr>
            <p:cNvPr id="87" name="Connector: angular 86">
              <a:extLst>
                <a:ext uri="{FF2B5EF4-FFF2-40B4-BE49-F238E27FC236}">
                  <a16:creationId xmlns:a16="http://schemas.microsoft.com/office/drawing/2014/main" id="{5AFAAA9D-2AC5-E5EA-27E0-4A22B263DA90}"/>
                </a:ext>
              </a:extLst>
            </p:cNvPr>
            <p:cNvCxnSpPr>
              <a:cxnSpLocks/>
              <a:stCxn id="86" idx="3"/>
            </p:cNvCxnSpPr>
            <p:nvPr/>
          </p:nvCxnSpPr>
          <p:spPr>
            <a:xfrm flipV="1">
              <a:off x="6945589" y="5298447"/>
              <a:ext cx="156927" cy="360000"/>
            </a:xfrm>
            <a:prstGeom prst="bentConnector2">
              <a:avLst/>
            </a:prstGeom>
            <a:ln w="19050">
              <a:tailEnd type="oval"/>
            </a:ln>
          </p:spPr>
          <p:style>
            <a:lnRef idx="1">
              <a:schemeClr val="accent1"/>
            </a:lnRef>
            <a:fillRef idx="0">
              <a:schemeClr val="accent1"/>
            </a:fillRef>
            <a:effectRef idx="0">
              <a:schemeClr val="accent1"/>
            </a:effectRef>
            <a:fontRef idx="minor">
              <a:schemeClr val="tx1"/>
            </a:fontRef>
          </p:style>
        </p:cxnSp>
        <p:sp>
          <p:nvSpPr>
            <p:cNvPr id="90" name="CuadroTexto 177">
              <a:extLst>
                <a:ext uri="{FF2B5EF4-FFF2-40B4-BE49-F238E27FC236}">
                  <a16:creationId xmlns:a16="http://schemas.microsoft.com/office/drawing/2014/main" id="{364038CD-2EF7-8375-27CD-213B65C16A6F}"/>
                </a:ext>
              </a:extLst>
            </p:cNvPr>
            <p:cNvSpPr txBox="1"/>
            <p:nvPr/>
          </p:nvSpPr>
          <p:spPr>
            <a:xfrm>
              <a:off x="5953450" y="2966734"/>
              <a:ext cx="956693" cy="276999"/>
            </a:xfrm>
            <a:prstGeom prst="rect">
              <a:avLst/>
            </a:prstGeom>
            <a:noFill/>
          </p:spPr>
          <p:txBody>
            <a:bodyPr wrap="square" rtlCol="0">
              <a:spAutoFit/>
            </a:bodyPr>
            <a:lstStyle/>
            <a:p>
              <a:pPr algn="ctr">
                <a:defRPr/>
              </a:pPr>
              <a:r>
                <a:rPr lang="en-US" sz="1200" b="1">
                  <a:latin typeface="HelveticaNeueLT Std" panose="020B0604020202020204" pitchFamily="34" charset="0"/>
                </a:rPr>
                <a:t>10th</a:t>
              </a:r>
              <a:r>
                <a:rPr lang="en-US" sz="1200" b="1">
                  <a:solidFill>
                    <a:srgbClr val="FF0000"/>
                  </a:solidFill>
                  <a:latin typeface="HelveticaNeueLT Std Lt" panose="020B0403020202020204" pitchFamily="34" charset="0"/>
                </a:rPr>
                <a:t> </a:t>
              </a:r>
              <a:r>
                <a:rPr lang="en-US" sz="1200">
                  <a:solidFill>
                    <a:schemeClr val="accent5">
                      <a:lumMod val="25000"/>
                    </a:schemeClr>
                  </a:solidFill>
                  <a:latin typeface="HelveticaNeueLT Std" panose="020B0604020202020204" pitchFamily="34" charset="0"/>
                </a:rPr>
                <a:t>Ireland</a:t>
              </a:r>
            </a:p>
          </p:txBody>
        </p:sp>
        <p:pic>
          <p:nvPicPr>
            <p:cNvPr id="91" name="Imatge 90">
              <a:extLst>
                <a:ext uri="{FF2B5EF4-FFF2-40B4-BE49-F238E27FC236}">
                  <a16:creationId xmlns:a16="http://schemas.microsoft.com/office/drawing/2014/main" id="{016BF0B9-6C76-601F-979D-5C977211C52B}"/>
                </a:ext>
                <a:ext uri="{C183D7F6-B498-43B3-948B-1728B52AA6E4}">
                  <adec:decorative xmlns:adec="http://schemas.microsoft.com/office/drawing/2017/decorative" xmlns="" val="1"/>
                </a:ext>
              </a:extLst>
            </p:cNvPr>
            <p:cNvPicPr>
              <a:picLocks noChangeAspect="1"/>
            </p:cNvPicPr>
            <p:nvPr/>
          </p:nvPicPr>
          <p:blipFill>
            <a:blip r:embed="rId15"/>
            <a:srcRect/>
            <a:stretch/>
          </p:blipFill>
          <p:spPr>
            <a:xfrm>
              <a:off x="6910143" y="2925120"/>
              <a:ext cx="360000" cy="360000"/>
            </a:xfrm>
            <a:prstGeom prst="rect">
              <a:avLst/>
            </a:prstGeom>
          </p:spPr>
        </p:pic>
        <p:cxnSp>
          <p:nvCxnSpPr>
            <p:cNvPr id="92" name="Connector: angular 91">
              <a:extLst>
                <a:ext uri="{FF2B5EF4-FFF2-40B4-BE49-F238E27FC236}">
                  <a16:creationId xmlns:a16="http://schemas.microsoft.com/office/drawing/2014/main" id="{5B4A91A7-ADB6-2393-1604-6273D0B95AF8}"/>
                </a:ext>
              </a:extLst>
            </p:cNvPr>
            <p:cNvCxnSpPr>
              <a:cxnSpLocks/>
              <a:stCxn id="91" idx="2"/>
            </p:cNvCxnSpPr>
            <p:nvPr/>
          </p:nvCxnSpPr>
          <p:spPr>
            <a:xfrm rot="16200000" flipH="1">
              <a:off x="6901344" y="3473919"/>
              <a:ext cx="377602" cy="4"/>
            </a:xfrm>
            <a:prstGeom prst="bentConnector3">
              <a:avLst>
                <a:gd name="adj1" fmla="val 50000"/>
              </a:avLst>
            </a:prstGeom>
            <a:ln w="19050">
              <a:tailEnd type="oval"/>
            </a:ln>
          </p:spPr>
          <p:style>
            <a:lnRef idx="1">
              <a:schemeClr val="accent1"/>
            </a:lnRef>
            <a:fillRef idx="0">
              <a:schemeClr val="accent1"/>
            </a:fillRef>
            <a:effectRef idx="0">
              <a:schemeClr val="accent1"/>
            </a:effectRef>
            <a:fontRef idx="minor">
              <a:schemeClr val="tx1"/>
            </a:fontRef>
          </p:style>
        </p:cxnSp>
      </p:grpSp>
      <p:sp>
        <p:nvSpPr>
          <p:cNvPr id="38" name="CuadroTexto 32">
            <a:extLst>
              <a:ext uri="{FF2B5EF4-FFF2-40B4-BE49-F238E27FC236}">
                <a16:creationId xmlns:a16="http://schemas.microsoft.com/office/drawing/2014/main" id="{198752C9-F46F-DB8C-B7D6-CD95B9895154}"/>
              </a:ext>
            </a:extLst>
          </p:cNvPr>
          <p:cNvSpPr txBox="1"/>
          <p:nvPr/>
        </p:nvSpPr>
        <p:spPr>
          <a:xfrm>
            <a:off x="630237" y="5340941"/>
            <a:ext cx="4392772" cy="646331"/>
          </a:xfrm>
          <a:prstGeom prst="rect">
            <a:avLst/>
          </a:prstGeom>
        </p:spPr>
        <p:txBody>
          <a:bodyPr wrap="square">
            <a:spAutoFit/>
          </a:bodyPr>
          <a:lstStyle>
            <a:defPPr>
              <a:defRPr lang="es-ES"/>
            </a:defPPr>
            <a:lvl1pPr algn="r">
              <a:defRPr sz="1200" b="1" i="1">
                <a:solidFill>
                  <a:srgbClr val="424242"/>
                </a:solidFill>
                <a:latin typeface="HelveticaNeueLT Std" panose="020B0604020202020204" pitchFamily="34" charset="0"/>
              </a:defRPr>
            </a:lvl1pPr>
          </a:lstStyle>
          <a:p>
            <a:pPr algn="l"/>
            <a:r>
              <a:rPr lang="en-US" dirty="0">
                <a:solidFill>
                  <a:schemeClr val="accent5">
                    <a:lumMod val="25000"/>
                  </a:schemeClr>
                </a:solidFill>
              </a:rPr>
              <a:t>Note: </a:t>
            </a:r>
            <a:r>
              <a:rPr lang="en-US" b="0" dirty="0">
                <a:solidFill>
                  <a:schemeClr val="accent5">
                    <a:lumMod val="25000"/>
                  </a:schemeClr>
                </a:solidFill>
              </a:rPr>
              <a:t>Investments made in video games, applications and digital content activities have been taken into account</a:t>
            </a:r>
          </a:p>
          <a:p>
            <a:pPr algn="l"/>
            <a:r>
              <a:rPr lang="en-US" dirty="0">
                <a:solidFill>
                  <a:schemeClr val="accent5">
                    <a:lumMod val="25000"/>
                  </a:schemeClr>
                </a:solidFill>
              </a:rPr>
              <a:t>Source: </a:t>
            </a:r>
            <a:r>
              <a:rPr lang="en-US" b="0" dirty="0">
                <a:solidFill>
                  <a:schemeClr val="accent5">
                    <a:lumMod val="25000"/>
                  </a:schemeClr>
                </a:solidFill>
              </a:rPr>
              <a:t>ACCIÓ, based on </a:t>
            </a:r>
            <a:r>
              <a:rPr lang="en-US" b="0" dirty="0" err="1">
                <a:solidFill>
                  <a:schemeClr val="accent5">
                    <a:lumMod val="25000"/>
                  </a:schemeClr>
                </a:solidFill>
              </a:rPr>
              <a:t>fDi</a:t>
            </a:r>
            <a:r>
              <a:rPr lang="en-US" b="0" dirty="0">
                <a:solidFill>
                  <a:schemeClr val="accent5">
                    <a:lumMod val="25000"/>
                  </a:schemeClr>
                </a:solidFill>
              </a:rPr>
              <a:t> Markets</a:t>
            </a:r>
          </a:p>
        </p:txBody>
      </p:sp>
    </p:spTree>
    <p:extLst>
      <p:ext uri="{BB962C8B-B14F-4D97-AF65-F5344CB8AC3E}">
        <p14:creationId xmlns:p14="http://schemas.microsoft.com/office/powerpoint/2010/main" val="33840941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Redondear rectángulo de esquina del mismo lado 71">
            <a:extLst>
              <a:ext uri="{FF2B5EF4-FFF2-40B4-BE49-F238E27FC236}">
                <a16:creationId xmlns:a16="http://schemas.microsoft.com/office/drawing/2014/main" id="{AB1397BF-8899-9126-AAEC-8FC2692E601F}"/>
              </a:ext>
              <a:ext uri="{C183D7F6-B498-43B3-948B-1728B52AA6E4}">
                <adec:decorative xmlns:adec="http://schemas.microsoft.com/office/drawing/2017/decorative" xmlns="" val="1"/>
              </a:ext>
            </a:extLst>
          </p:cNvPr>
          <p:cNvSpPr/>
          <p:nvPr/>
        </p:nvSpPr>
        <p:spPr>
          <a:xfrm rot="16200000" flipV="1">
            <a:off x="5095019" y="1500870"/>
            <a:ext cx="216000" cy="1611770"/>
          </a:xfrm>
          <a:prstGeom prst="round2SameRect">
            <a:avLst>
              <a:gd name="adj1" fmla="val 0"/>
              <a:gd name="adj2" fmla="val 50000"/>
            </a:avLst>
          </a:prstGeom>
          <a:solidFill>
            <a:srgbClr val="4A0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8" name="Rectangle 117">
            <a:extLst>
              <a:ext uri="{FF2B5EF4-FFF2-40B4-BE49-F238E27FC236}">
                <a16:creationId xmlns:a16="http://schemas.microsoft.com/office/drawing/2014/main" id="{1C57B5DE-F2EF-70C3-7015-2273C0681E2B}"/>
              </a:ext>
              <a:ext uri="{C183D7F6-B498-43B3-948B-1728B52AA6E4}">
                <adec:decorative xmlns:adec="http://schemas.microsoft.com/office/drawing/2017/decorative" xmlns="" val="1"/>
              </a:ext>
            </a:extLst>
          </p:cNvPr>
          <p:cNvSpPr/>
          <p:nvPr/>
        </p:nvSpPr>
        <p:spPr>
          <a:xfrm>
            <a:off x="622297" y="1442755"/>
            <a:ext cx="5386615"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19" name="Rectangle 118">
            <a:extLst>
              <a:ext uri="{FF2B5EF4-FFF2-40B4-BE49-F238E27FC236}">
                <a16:creationId xmlns:a16="http://schemas.microsoft.com/office/drawing/2014/main" id="{CAB8B60C-C6F5-1496-5585-944239149D39}"/>
              </a:ext>
              <a:ext uri="{C183D7F6-B498-43B3-948B-1728B52AA6E4}">
                <adec:decorative xmlns:adec="http://schemas.microsoft.com/office/drawing/2017/decorative" xmlns="" val="1"/>
              </a:ext>
            </a:extLst>
          </p:cNvPr>
          <p:cNvSpPr/>
          <p:nvPr/>
        </p:nvSpPr>
        <p:spPr>
          <a:xfrm>
            <a:off x="622299" y="1046755"/>
            <a:ext cx="5386615" cy="39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24" name="Redondear rectángulo de esquina del mismo lado 71">
            <a:extLst>
              <a:ext uri="{FF2B5EF4-FFF2-40B4-BE49-F238E27FC236}">
                <a16:creationId xmlns:a16="http://schemas.microsoft.com/office/drawing/2014/main" id="{261CDE19-8472-E93A-FE89-A100AF320797}"/>
              </a:ext>
              <a:ext uri="{C183D7F6-B498-43B3-948B-1728B52AA6E4}">
                <adec:decorative xmlns:adec="http://schemas.microsoft.com/office/drawing/2017/decorative" xmlns="" val="1"/>
              </a:ext>
            </a:extLst>
          </p:cNvPr>
          <p:cNvSpPr/>
          <p:nvPr/>
        </p:nvSpPr>
        <p:spPr>
          <a:xfrm rot="16200000" flipV="1">
            <a:off x="5095009" y="3122901"/>
            <a:ext cx="216000" cy="1611770"/>
          </a:xfrm>
          <a:prstGeom prst="round2SameRect">
            <a:avLst>
              <a:gd name="adj1" fmla="val 0"/>
              <a:gd name="adj2" fmla="val 50000"/>
            </a:avLst>
          </a:prstGeom>
          <a:solidFill>
            <a:srgbClr val="4A0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5" name="Rectangle 124">
            <a:extLst>
              <a:ext uri="{FF2B5EF4-FFF2-40B4-BE49-F238E27FC236}">
                <a16:creationId xmlns:a16="http://schemas.microsoft.com/office/drawing/2014/main" id="{CB0E1328-890C-0E87-84E9-09FA96ABC0B6}"/>
              </a:ext>
              <a:ext uri="{C183D7F6-B498-43B3-948B-1728B52AA6E4}">
                <adec:decorative xmlns:adec="http://schemas.microsoft.com/office/drawing/2017/decorative" xmlns="" val="1"/>
              </a:ext>
            </a:extLst>
          </p:cNvPr>
          <p:cNvSpPr/>
          <p:nvPr/>
        </p:nvSpPr>
        <p:spPr>
          <a:xfrm>
            <a:off x="622287" y="3064786"/>
            <a:ext cx="5386615"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26" name="Rectangle 125">
            <a:extLst>
              <a:ext uri="{FF2B5EF4-FFF2-40B4-BE49-F238E27FC236}">
                <a16:creationId xmlns:a16="http://schemas.microsoft.com/office/drawing/2014/main" id="{429A5826-8668-C975-7D40-A902D6862427}"/>
              </a:ext>
              <a:ext uri="{C183D7F6-B498-43B3-948B-1728B52AA6E4}">
                <adec:decorative xmlns:adec="http://schemas.microsoft.com/office/drawing/2017/decorative" xmlns="" val="1"/>
              </a:ext>
            </a:extLst>
          </p:cNvPr>
          <p:cNvSpPr/>
          <p:nvPr/>
        </p:nvSpPr>
        <p:spPr>
          <a:xfrm>
            <a:off x="622289" y="2668786"/>
            <a:ext cx="5386615" cy="39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30" name="Redondear rectángulo de esquina del mismo lado 71">
            <a:extLst>
              <a:ext uri="{FF2B5EF4-FFF2-40B4-BE49-F238E27FC236}">
                <a16:creationId xmlns:a16="http://schemas.microsoft.com/office/drawing/2014/main" id="{74384FD8-AD81-2C93-180D-E323B8D89154}"/>
              </a:ext>
              <a:ext uri="{C183D7F6-B498-43B3-948B-1728B52AA6E4}">
                <adec:decorative xmlns:adec="http://schemas.microsoft.com/office/drawing/2017/decorative" xmlns="" val="1"/>
              </a:ext>
            </a:extLst>
          </p:cNvPr>
          <p:cNvSpPr/>
          <p:nvPr/>
        </p:nvSpPr>
        <p:spPr>
          <a:xfrm rot="16200000" flipV="1">
            <a:off x="5094999" y="4745393"/>
            <a:ext cx="216000" cy="1611770"/>
          </a:xfrm>
          <a:prstGeom prst="round2SameRect">
            <a:avLst>
              <a:gd name="adj1" fmla="val 0"/>
              <a:gd name="adj2" fmla="val 50000"/>
            </a:avLst>
          </a:prstGeom>
          <a:solidFill>
            <a:srgbClr val="4A0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1" name="Rectangle 130">
            <a:extLst>
              <a:ext uri="{FF2B5EF4-FFF2-40B4-BE49-F238E27FC236}">
                <a16:creationId xmlns:a16="http://schemas.microsoft.com/office/drawing/2014/main" id="{A2C02CBC-5AF2-30EA-F39C-F6D7A0C6E588}"/>
              </a:ext>
              <a:ext uri="{C183D7F6-B498-43B3-948B-1728B52AA6E4}">
                <adec:decorative xmlns:adec="http://schemas.microsoft.com/office/drawing/2017/decorative" xmlns="" val="1"/>
              </a:ext>
            </a:extLst>
          </p:cNvPr>
          <p:cNvSpPr/>
          <p:nvPr/>
        </p:nvSpPr>
        <p:spPr>
          <a:xfrm>
            <a:off x="622277" y="4687278"/>
            <a:ext cx="5386615"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32" name="Rectangle 131">
            <a:extLst>
              <a:ext uri="{FF2B5EF4-FFF2-40B4-BE49-F238E27FC236}">
                <a16:creationId xmlns:a16="http://schemas.microsoft.com/office/drawing/2014/main" id="{6BC9C78C-EA24-BD0B-FF4A-D47B71604A1E}"/>
              </a:ext>
              <a:ext uri="{C183D7F6-B498-43B3-948B-1728B52AA6E4}">
                <adec:decorative xmlns:adec="http://schemas.microsoft.com/office/drawing/2017/decorative" xmlns="" val="1"/>
              </a:ext>
            </a:extLst>
          </p:cNvPr>
          <p:cNvSpPr/>
          <p:nvPr/>
        </p:nvSpPr>
        <p:spPr>
          <a:xfrm>
            <a:off x="622279" y="4291278"/>
            <a:ext cx="5386615" cy="39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36" name="Redondear rectángulo de esquina del mismo lado 71">
            <a:extLst>
              <a:ext uri="{FF2B5EF4-FFF2-40B4-BE49-F238E27FC236}">
                <a16:creationId xmlns:a16="http://schemas.microsoft.com/office/drawing/2014/main" id="{B8D7FA15-97F5-14C4-3C4E-0B2DB154729A}"/>
              </a:ext>
              <a:ext uri="{C183D7F6-B498-43B3-948B-1728B52AA6E4}">
                <adec:decorative xmlns:adec="http://schemas.microsoft.com/office/drawing/2017/decorative" xmlns="" val="1"/>
              </a:ext>
            </a:extLst>
          </p:cNvPr>
          <p:cNvSpPr/>
          <p:nvPr/>
        </p:nvSpPr>
        <p:spPr>
          <a:xfrm rot="16200000" flipV="1">
            <a:off x="10655806" y="1505198"/>
            <a:ext cx="216000" cy="1611770"/>
          </a:xfrm>
          <a:prstGeom prst="round2SameRect">
            <a:avLst>
              <a:gd name="adj1" fmla="val 0"/>
              <a:gd name="adj2" fmla="val 50000"/>
            </a:avLst>
          </a:prstGeom>
          <a:solidFill>
            <a:srgbClr val="4A0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7" name="Rectangle 136">
            <a:extLst>
              <a:ext uri="{FF2B5EF4-FFF2-40B4-BE49-F238E27FC236}">
                <a16:creationId xmlns:a16="http://schemas.microsoft.com/office/drawing/2014/main" id="{2D43F663-857F-8A2C-727B-F202C899E3DA}"/>
              </a:ext>
              <a:ext uri="{C183D7F6-B498-43B3-948B-1728B52AA6E4}">
                <adec:decorative xmlns:adec="http://schemas.microsoft.com/office/drawing/2017/decorative" xmlns="" val="1"/>
              </a:ext>
            </a:extLst>
          </p:cNvPr>
          <p:cNvSpPr/>
          <p:nvPr/>
        </p:nvSpPr>
        <p:spPr>
          <a:xfrm>
            <a:off x="6183084" y="1447083"/>
            <a:ext cx="5386615"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38" name="Rectangle 137">
            <a:extLst>
              <a:ext uri="{FF2B5EF4-FFF2-40B4-BE49-F238E27FC236}">
                <a16:creationId xmlns:a16="http://schemas.microsoft.com/office/drawing/2014/main" id="{7B2958EA-0CA0-A776-E6E6-8318B0382F42}"/>
              </a:ext>
              <a:ext uri="{C183D7F6-B498-43B3-948B-1728B52AA6E4}">
                <adec:decorative xmlns:adec="http://schemas.microsoft.com/office/drawing/2017/decorative" xmlns="" val="1"/>
              </a:ext>
            </a:extLst>
          </p:cNvPr>
          <p:cNvSpPr/>
          <p:nvPr/>
        </p:nvSpPr>
        <p:spPr>
          <a:xfrm>
            <a:off x="6183086" y="1051083"/>
            <a:ext cx="5386615" cy="39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42" name="Redondear rectángulo de esquina del mismo lado 71">
            <a:extLst>
              <a:ext uri="{FF2B5EF4-FFF2-40B4-BE49-F238E27FC236}">
                <a16:creationId xmlns:a16="http://schemas.microsoft.com/office/drawing/2014/main" id="{7953A47C-3F55-D656-CAA7-9C8BD90D4AF1}"/>
              </a:ext>
              <a:ext uri="{C183D7F6-B498-43B3-948B-1728B52AA6E4}">
                <adec:decorative xmlns:adec="http://schemas.microsoft.com/office/drawing/2017/decorative" xmlns="" val="1"/>
              </a:ext>
            </a:extLst>
          </p:cNvPr>
          <p:cNvSpPr/>
          <p:nvPr/>
        </p:nvSpPr>
        <p:spPr>
          <a:xfrm rot="16200000" flipV="1">
            <a:off x="10655796" y="3127229"/>
            <a:ext cx="216000" cy="1611770"/>
          </a:xfrm>
          <a:prstGeom prst="round2SameRect">
            <a:avLst>
              <a:gd name="adj1" fmla="val 0"/>
              <a:gd name="adj2" fmla="val 50000"/>
            </a:avLst>
          </a:prstGeom>
          <a:solidFill>
            <a:srgbClr val="4A0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3" name="Rectangle 142">
            <a:extLst>
              <a:ext uri="{FF2B5EF4-FFF2-40B4-BE49-F238E27FC236}">
                <a16:creationId xmlns:a16="http://schemas.microsoft.com/office/drawing/2014/main" id="{E1B2D9C6-6D7A-E8FD-AB74-E720B2AD8F03}"/>
              </a:ext>
              <a:ext uri="{C183D7F6-B498-43B3-948B-1728B52AA6E4}">
                <adec:decorative xmlns:adec="http://schemas.microsoft.com/office/drawing/2017/decorative" xmlns="" val="1"/>
              </a:ext>
            </a:extLst>
          </p:cNvPr>
          <p:cNvSpPr/>
          <p:nvPr/>
        </p:nvSpPr>
        <p:spPr>
          <a:xfrm>
            <a:off x="6183074" y="3069114"/>
            <a:ext cx="5386615"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44" name="Rectangle 143">
            <a:extLst>
              <a:ext uri="{FF2B5EF4-FFF2-40B4-BE49-F238E27FC236}">
                <a16:creationId xmlns:a16="http://schemas.microsoft.com/office/drawing/2014/main" id="{25B96188-6316-B71A-A9AF-979DE3A442D1}"/>
              </a:ext>
              <a:ext uri="{C183D7F6-B498-43B3-948B-1728B52AA6E4}">
                <adec:decorative xmlns:adec="http://schemas.microsoft.com/office/drawing/2017/decorative" xmlns="" val="1"/>
              </a:ext>
            </a:extLst>
          </p:cNvPr>
          <p:cNvSpPr/>
          <p:nvPr/>
        </p:nvSpPr>
        <p:spPr>
          <a:xfrm>
            <a:off x="6183076" y="2673114"/>
            <a:ext cx="5386615" cy="39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48" name="Redondear rectángulo de esquina del mismo lado 71">
            <a:extLst>
              <a:ext uri="{FF2B5EF4-FFF2-40B4-BE49-F238E27FC236}">
                <a16:creationId xmlns:a16="http://schemas.microsoft.com/office/drawing/2014/main" id="{B638EF4D-C0EC-8A0D-E15A-0892F6D73623}"/>
              </a:ext>
              <a:ext uri="{C183D7F6-B498-43B3-948B-1728B52AA6E4}">
                <adec:decorative xmlns:adec="http://schemas.microsoft.com/office/drawing/2017/decorative" xmlns="" val="1"/>
              </a:ext>
            </a:extLst>
          </p:cNvPr>
          <p:cNvSpPr/>
          <p:nvPr/>
        </p:nvSpPr>
        <p:spPr>
          <a:xfrm rot="16200000" flipV="1">
            <a:off x="10655786" y="4749721"/>
            <a:ext cx="216000" cy="1611770"/>
          </a:xfrm>
          <a:prstGeom prst="round2SameRect">
            <a:avLst>
              <a:gd name="adj1" fmla="val 0"/>
              <a:gd name="adj2" fmla="val 50000"/>
            </a:avLst>
          </a:prstGeom>
          <a:solidFill>
            <a:srgbClr val="4A0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9" name="Rectangle 148">
            <a:extLst>
              <a:ext uri="{FF2B5EF4-FFF2-40B4-BE49-F238E27FC236}">
                <a16:creationId xmlns:a16="http://schemas.microsoft.com/office/drawing/2014/main" id="{C5738C7C-ADC3-D2C9-D507-729A440B3A14}"/>
              </a:ext>
              <a:ext uri="{C183D7F6-B498-43B3-948B-1728B52AA6E4}">
                <adec:decorative xmlns:adec="http://schemas.microsoft.com/office/drawing/2017/decorative" xmlns="" val="1"/>
              </a:ext>
            </a:extLst>
          </p:cNvPr>
          <p:cNvSpPr/>
          <p:nvPr/>
        </p:nvSpPr>
        <p:spPr>
          <a:xfrm>
            <a:off x="6183064" y="4691606"/>
            <a:ext cx="5386615"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50" name="Rectangle 149">
            <a:extLst>
              <a:ext uri="{FF2B5EF4-FFF2-40B4-BE49-F238E27FC236}">
                <a16:creationId xmlns:a16="http://schemas.microsoft.com/office/drawing/2014/main" id="{7C9C21E1-72B0-2112-09FD-779986F87FAF}"/>
              </a:ext>
              <a:ext uri="{C183D7F6-B498-43B3-948B-1728B52AA6E4}">
                <adec:decorative xmlns:adec="http://schemas.microsoft.com/office/drawing/2017/decorative" xmlns="" val="1"/>
              </a:ext>
            </a:extLst>
          </p:cNvPr>
          <p:cNvSpPr/>
          <p:nvPr/>
        </p:nvSpPr>
        <p:spPr>
          <a:xfrm>
            <a:off x="6183066" y="4295606"/>
            <a:ext cx="5386615" cy="39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pic>
        <p:nvPicPr>
          <p:cNvPr id="1026" name="Picture 2">
            <a:extLst>
              <a:ext uri="{FF2B5EF4-FFF2-40B4-BE49-F238E27FC236}">
                <a16:creationId xmlns:a16="http://schemas.microsoft.com/office/drawing/2014/main" id="{17441679-A06F-296A-D708-B9EFDD433F8D}"/>
              </a:ext>
              <a:ext uri="{C183D7F6-B498-43B3-948B-1728B52AA6E4}">
                <adec:decorative xmlns:adec="http://schemas.microsoft.com/office/drawing/2017/decorative" xmlns=""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881" y="805837"/>
            <a:ext cx="830269" cy="21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00C06C4-2B78-CCC5-1F9E-4A140192F163}"/>
              </a:ext>
              <a:ext uri="{C183D7F6-B498-43B3-948B-1728B52AA6E4}">
                <adec:decorative xmlns:adec="http://schemas.microsoft.com/office/drawing/2017/decorative" xmlns=""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277" y="2427868"/>
            <a:ext cx="412739" cy="216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93938BE-226E-4689-D5B3-ED49EB57521D}"/>
              </a:ext>
              <a:ext uri="{C183D7F6-B498-43B3-948B-1728B52AA6E4}">
                <adec:decorative xmlns:adec="http://schemas.microsoft.com/office/drawing/2017/decorative" xmlns=""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277" y="4050712"/>
            <a:ext cx="604548" cy="216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59EF56C0-EF94-EFFF-3204-94B8849D77F2}"/>
              </a:ext>
              <a:ext uri="{C183D7F6-B498-43B3-948B-1728B52AA6E4}">
                <adec:decorative xmlns:adec="http://schemas.microsoft.com/office/drawing/2017/decorative" xmlns="" val="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57" t="8410" r="1053" b="8179"/>
          <a:stretch/>
        </p:blipFill>
        <p:spPr bwMode="auto">
          <a:xfrm>
            <a:off x="6183064" y="803201"/>
            <a:ext cx="866153" cy="216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CEF4ADA4-62C3-A98C-5115-65C7807BF01D}"/>
              </a:ext>
              <a:ext uri="{C183D7F6-B498-43B3-948B-1728B52AA6E4}">
                <adec:decorative xmlns:adec="http://schemas.microsoft.com/office/drawing/2017/decorative" xmlns=""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83086" y="2482526"/>
            <a:ext cx="656757" cy="162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415CFDC-CA9B-4D48-DDB4-4D27D1FC07E7}"/>
              </a:ext>
              <a:ext uri="{C183D7F6-B498-43B3-948B-1728B52AA6E4}">
                <adec:decorative xmlns:adec="http://schemas.microsoft.com/office/drawing/2017/decorative" xmlns="" val="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923" t="40624" r="10768" b="40941"/>
          <a:stretch/>
        </p:blipFill>
        <p:spPr bwMode="auto">
          <a:xfrm>
            <a:off x="6184005" y="4055040"/>
            <a:ext cx="1376362" cy="216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ol 1">
            <a:extLst>
              <a:ext uri="{FF2B5EF4-FFF2-40B4-BE49-F238E27FC236}">
                <a16:creationId xmlns:a16="http://schemas.microsoft.com/office/drawing/2014/main" id="{FA0D9619-06FC-4CDA-AF39-12020B23CFD2}"/>
              </a:ext>
            </a:extLst>
          </p:cNvPr>
          <p:cNvSpPr>
            <a:spLocks noGrp="1"/>
          </p:cNvSpPr>
          <p:nvPr>
            <p:ph type="title"/>
          </p:nvPr>
        </p:nvSpPr>
        <p:spPr/>
        <p:txBody>
          <a:bodyPr/>
          <a:lstStyle/>
          <a:p>
            <a:r>
              <a:rPr lang="en-US" sz="2000"/>
              <a:t>The large international companies are choosing Barcelona</a:t>
            </a:r>
          </a:p>
        </p:txBody>
      </p:sp>
      <p:sp>
        <p:nvSpPr>
          <p:cNvPr id="120" name="Contenidor de text 2">
            <a:extLst>
              <a:ext uri="{FF2B5EF4-FFF2-40B4-BE49-F238E27FC236}">
                <a16:creationId xmlns:a16="http://schemas.microsoft.com/office/drawing/2014/main" id="{274D1072-E8B6-C513-6025-A6DCDAD7BBE4}"/>
              </a:ext>
            </a:extLst>
          </p:cNvPr>
          <p:cNvSpPr txBox="1">
            <a:spLocks/>
          </p:cNvSpPr>
          <p:nvPr/>
        </p:nvSpPr>
        <p:spPr>
          <a:xfrm>
            <a:off x="708081" y="1060923"/>
            <a:ext cx="5215046" cy="359445"/>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a:solidFill>
                  <a:schemeClr val="bg1"/>
                </a:solidFill>
                <a:latin typeface="HelveticaNeueLT Std" panose="020B0604020202020204" pitchFamily="34" charset="0"/>
              </a:rPr>
              <a:t>Infinity Ward, the creator of Call of Duty, chooses Barcelona as a hub for its European expansion</a:t>
            </a:r>
          </a:p>
        </p:txBody>
      </p:sp>
      <p:sp>
        <p:nvSpPr>
          <p:cNvPr id="121" name="Contenidor de text 2">
            <a:extLst>
              <a:ext uri="{FF2B5EF4-FFF2-40B4-BE49-F238E27FC236}">
                <a16:creationId xmlns:a16="http://schemas.microsoft.com/office/drawing/2014/main" id="{AE8A0013-951C-1515-3871-D9CDCEB7276A}"/>
              </a:ext>
            </a:extLst>
          </p:cNvPr>
          <p:cNvSpPr txBox="1">
            <a:spLocks/>
          </p:cNvSpPr>
          <p:nvPr/>
        </p:nvSpPr>
        <p:spPr>
          <a:xfrm>
            <a:off x="708061" y="1532524"/>
            <a:ext cx="5215046" cy="576000"/>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solidFill>
                  <a:schemeClr val="accent5">
                    <a:lumMod val="25000"/>
                  </a:schemeClr>
                </a:solidFill>
                <a:latin typeface="HelveticaNeueLT Std" panose="020B0604020202020204" pitchFamily="34" charset="0"/>
              </a:rPr>
              <a:t>Infinity Ward, the American video game developer, will be based at the headquarters of Digital Legends in Barcelona, and the two companies will work together on the development of Call of Duty projects.</a:t>
            </a:r>
          </a:p>
        </p:txBody>
      </p:sp>
      <p:pic>
        <p:nvPicPr>
          <p:cNvPr id="7" name="Picture 2" descr="This project has received the support of ACCIÓ - Catalonia Trade &amp; Investment.">
            <a:extLst>
              <a:ext uri="{FF2B5EF4-FFF2-40B4-BE49-F238E27FC236}">
                <a16:creationId xmlns:a16="http://schemas.microsoft.com/office/drawing/2014/main" id="{64346E86-25F3-7969-78EB-E9F1BBEB0C3F}"/>
              </a:ext>
              <a:ext uri="{C183D7F6-B498-43B3-948B-1728B52AA6E4}">
                <adec:decorative xmlns:adec="http://schemas.microsoft.com/office/drawing/2017/decorative" xmlns="" val="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40000"/>
          <a:stretch/>
        </p:blipFill>
        <p:spPr bwMode="auto">
          <a:xfrm>
            <a:off x="1493830" y="803201"/>
            <a:ext cx="720000" cy="216000"/>
          </a:xfrm>
          <a:prstGeom prst="rect">
            <a:avLst/>
          </a:prstGeom>
          <a:noFill/>
          <a:extLst>
            <a:ext uri="{909E8E84-426E-40DD-AFC4-6F175D3DCCD1}">
              <a14:hiddenFill xmlns:a14="http://schemas.microsoft.com/office/drawing/2010/main">
                <a:solidFill>
                  <a:srgbClr val="FFFFFF"/>
                </a:solidFill>
              </a14:hiddenFill>
            </a:ext>
          </a:extLst>
        </p:spPr>
      </p:pic>
      <p:sp>
        <p:nvSpPr>
          <p:cNvPr id="122" name="Contenidor de text 2">
            <a:extLst>
              <a:ext uri="{FF2B5EF4-FFF2-40B4-BE49-F238E27FC236}">
                <a16:creationId xmlns:a16="http://schemas.microsoft.com/office/drawing/2014/main" id="{086812DE-22AC-BDF4-70BB-B230EFE64AF5}"/>
              </a:ext>
            </a:extLst>
          </p:cNvPr>
          <p:cNvSpPr txBox="1">
            <a:spLocks/>
          </p:cNvSpPr>
          <p:nvPr/>
        </p:nvSpPr>
        <p:spPr>
          <a:xfrm>
            <a:off x="4472940" y="2212811"/>
            <a:ext cx="1450187" cy="238266"/>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b="1" u="sng">
                <a:solidFill>
                  <a:schemeClr val="bg1"/>
                </a:solidFill>
                <a:latin typeface="HelveticaNeueLT Std" panose="020B0604020202020204" pitchFamily="34" charset="0"/>
                <a:hlinkClick r:id="rId10">
                  <a:extLst>
                    <a:ext uri="{A12FA001-AC4F-418D-AE19-62706E023703}">
                      <ahyp:hlinkClr xmlns:ahyp="http://schemas.microsoft.com/office/drawing/2018/hyperlinkcolor" xmlns="" val="tx"/>
                    </a:ext>
                  </a:extLst>
                </a:hlinkClick>
              </a:rPr>
              <a:t>Further information</a:t>
            </a:r>
          </a:p>
        </p:txBody>
      </p:sp>
      <p:sp>
        <p:nvSpPr>
          <p:cNvPr id="127" name="Contenidor de text 2">
            <a:extLst>
              <a:ext uri="{FF2B5EF4-FFF2-40B4-BE49-F238E27FC236}">
                <a16:creationId xmlns:a16="http://schemas.microsoft.com/office/drawing/2014/main" id="{0070EE6F-8951-2396-936D-C51C84F1C948}"/>
              </a:ext>
            </a:extLst>
          </p:cNvPr>
          <p:cNvSpPr txBox="1">
            <a:spLocks/>
          </p:cNvSpPr>
          <p:nvPr/>
        </p:nvSpPr>
        <p:spPr>
          <a:xfrm>
            <a:off x="708071" y="2682954"/>
            <a:ext cx="5215046" cy="359445"/>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a:solidFill>
                  <a:schemeClr val="bg1"/>
                </a:solidFill>
                <a:latin typeface="HelveticaNeueLT Std" panose="020B0604020202020204" pitchFamily="34" charset="0"/>
              </a:rPr>
              <a:t>BIG C will open the largest eSports center in southern Europe in Barcelona</a:t>
            </a:r>
          </a:p>
        </p:txBody>
      </p:sp>
      <p:sp>
        <p:nvSpPr>
          <p:cNvPr id="128" name="Contenidor de text 2">
            <a:extLst>
              <a:ext uri="{FF2B5EF4-FFF2-40B4-BE49-F238E27FC236}">
                <a16:creationId xmlns:a16="http://schemas.microsoft.com/office/drawing/2014/main" id="{6178D29C-A461-31F7-CE2D-759FAC0A5462}"/>
              </a:ext>
            </a:extLst>
          </p:cNvPr>
          <p:cNvSpPr txBox="1">
            <a:spLocks/>
          </p:cNvSpPr>
          <p:nvPr/>
        </p:nvSpPr>
        <p:spPr>
          <a:xfrm>
            <a:off x="708061" y="3101107"/>
            <a:ext cx="5215046" cy="576000"/>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solidFill>
                  <a:schemeClr val="accent5">
                    <a:lumMod val="25000"/>
                  </a:schemeClr>
                </a:solidFill>
                <a:latin typeface="HelveticaNeueLT Std" panose="020B0604020202020204" pitchFamily="34" charset="0"/>
              </a:rPr>
              <a:t>The new premises, which will seek to position themselves as the flagship high-performance center in the field of video games in Europe, will be located in Barcelona and they will be the largest center in southern Europe competing in video games and eSports.</a:t>
            </a:r>
          </a:p>
        </p:txBody>
      </p:sp>
      <p:pic>
        <p:nvPicPr>
          <p:cNvPr id="9" name="Picture 2" descr="This project has received the support of ACCIÓ - Catalonia Trade &amp; Investment.">
            <a:extLst>
              <a:ext uri="{FF2B5EF4-FFF2-40B4-BE49-F238E27FC236}">
                <a16:creationId xmlns:a16="http://schemas.microsoft.com/office/drawing/2014/main" id="{A90B440A-81F8-D1A2-5621-27FCA58BFC7E}"/>
              </a:ext>
              <a:ext uri="{C183D7F6-B498-43B3-948B-1728B52AA6E4}">
                <adec:decorative xmlns:adec="http://schemas.microsoft.com/office/drawing/2017/decorative" xmlns="" val="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40000"/>
          <a:stretch/>
        </p:blipFill>
        <p:spPr bwMode="auto">
          <a:xfrm>
            <a:off x="1078696" y="2429531"/>
            <a:ext cx="720000" cy="216000"/>
          </a:xfrm>
          <a:prstGeom prst="rect">
            <a:avLst/>
          </a:prstGeom>
          <a:noFill/>
          <a:extLst>
            <a:ext uri="{909E8E84-426E-40DD-AFC4-6F175D3DCCD1}">
              <a14:hiddenFill xmlns:a14="http://schemas.microsoft.com/office/drawing/2010/main">
                <a:solidFill>
                  <a:srgbClr val="FFFFFF"/>
                </a:solidFill>
              </a14:hiddenFill>
            </a:ext>
          </a:extLst>
        </p:spPr>
      </p:pic>
      <p:sp>
        <p:nvSpPr>
          <p:cNvPr id="129" name="Contenidor de text 2">
            <a:extLst>
              <a:ext uri="{FF2B5EF4-FFF2-40B4-BE49-F238E27FC236}">
                <a16:creationId xmlns:a16="http://schemas.microsoft.com/office/drawing/2014/main" id="{D9763F2C-63E8-8A90-F928-72DD5FB846C5}"/>
              </a:ext>
            </a:extLst>
          </p:cNvPr>
          <p:cNvSpPr txBox="1">
            <a:spLocks/>
          </p:cNvSpPr>
          <p:nvPr/>
        </p:nvSpPr>
        <p:spPr>
          <a:xfrm>
            <a:off x="4472940" y="3834842"/>
            <a:ext cx="1450187" cy="180000"/>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b="1" u="sng" dirty="0">
                <a:solidFill>
                  <a:schemeClr val="bg1"/>
                </a:solidFill>
                <a:latin typeface="HelveticaNeueLT Std" panose="020B0604020202020204" pitchFamily="34" charset="0"/>
                <a:hlinkClick r:id="rId11">
                  <a:extLst>
                    <a:ext uri="{A12FA001-AC4F-418D-AE19-62706E023703}">
                      <ahyp:hlinkClr xmlns:ahyp="http://schemas.microsoft.com/office/drawing/2018/hyperlinkcolor" xmlns="" val="tx"/>
                    </a:ext>
                  </a:extLst>
                </a:hlinkClick>
              </a:rPr>
              <a:t>Further information</a:t>
            </a:r>
          </a:p>
        </p:txBody>
      </p:sp>
      <p:sp>
        <p:nvSpPr>
          <p:cNvPr id="133" name="Contenidor de text 2">
            <a:extLst>
              <a:ext uri="{FF2B5EF4-FFF2-40B4-BE49-F238E27FC236}">
                <a16:creationId xmlns:a16="http://schemas.microsoft.com/office/drawing/2014/main" id="{619857FE-0BA4-57C8-CDEC-1F50800F2EDF}"/>
              </a:ext>
            </a:extLst>
          </p:cNvPr>
          <p:cNvSpPr txBox="1">
            <a:spLocks/>
          </p:cNvSpPr>
          <p:nvPr/>
        </p:nvSpPr>
        <p:spPr>
          <a:xfrm>
            <a:off x="708061" y="4305446"/>
            <a:ext cx="5215046" cy="359445"/>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a:solidFill>
                  <a:schemeClr val="bg1"/>
                </a:solidFill>
                <a:latin typeface="HelveticaNeueLT Std" panose="020B0604020202020204" pitchFamily="34" charset="0"/>
              </a:rPr>
              <a:t>NetEase Games, the Chinese video game company, opens a new studio in Barcelona </a:t>
            </a:r>
          </a:p>
        </p:txBody>
      </p:sp>
      <p:sp>
        <p:nvSpPr>
          <p:cNvPr id="134" name="Contenidor de text 2">
            <a:extLst>
              <a:ext uri="{FF2B5EF4-FFF2-40B4-BE49-F238E27FC236}">
                <a16:creationId xmlns:a16="http://schemas.microsoft.com/office/drawing/2014/main" id="{B9F55E4E-9CFC-F8A9-71F0-EADC7AD4C93B}"/>
              </a:ext>
            </a:extLst>
          </p:cNvPr>
          <p:cNvSpPr txBox="1">
            <a:spLocks/>
          </p:cNvSpPr>
          <p:nvPr/>
        </p:nvSpPr>
        <p:spPr>
          <a:xfrm>
            <a:off x="708061" y="4715979"/>
            <a:ext cx="5215046" cy="576000"/>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solidFill>
                  <a:schemeClr val="accent5">
                    <a:lumMod val="25000"/>
                  </a:schemeClr>
                </a:solidFill>
                <a:latin typeface="HelveticaNeueLT Std" panose="020B0604020202020204" pitchFamily="34" charset="0"/>
              </a:rPr>
              <a:t>NetEase Games, a leading provider of Internet services and games, has announced the creation of a new video game studio known as Anchor Point Studios. It will be devoted to developing action and adventure games for consoles and PCs.</a:t>
            </a:r>
          </a:p>
        </p:txBody>
      </p:sp>
      <p:sp>
        <p:nvSpPr>
          <p:cNvPr id="135" name="Contenidor de text 2">
            <a:extLst>
              <a:ext uri="{FF2B5EF4-FFF2-40B4-BE49-F238E27FC236}">
                <a16:creationId xmlns:a16="http://schemas.microsoft.com/office/drawing/2014/main" id="{31AF0CB2-FA09-3F02-9F3D-27A120ECA68C}"/>
              </a:ext>
            </a:extLst>
          </p:cNvPr>
          <p:cNvSpPr txBox="1">
            <a:spLocks/>
          </p:cNvSpPr>
          <p:nvPr/>
        </p:nvSpPr>
        <p:spPr>
          <a:xfrm>
            <a:off x="4472940" y="5457334"/>
            <a:ext cx="1450167" cy="144545"/>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b="1" u="sng" dirty="0">
                <a:solidFill>
                  <a:schemeClr val="bg1"/>
                </a:solidFill>
                <a:latin typeface="HelveticaNeueLT Std" panose="020B0604020202020204" pitchFamily="34" charset="0"/>
                <a:hlinkClick r:id="rId12">
                  <a:extLst>
                    <a:ext uri="{A12FA001-AC4F-418D-AE19-62706E023703}">
                      <ahyp:hlinkClr xmlns:ahyp="http://schemas.microsoft.com/office/drawing/2018/hyperlinkcolor" xmlns="" val="tx"/>
                    </a:ext>
                  </a:extLst>
                </a:hlinkClick>
              </a:rPr>
              <a:t>Further information</a:t>
            </a:r>
          </a:p>
        </p:txBody>
      </p:sp>
      <p:sp>
        <p:nvSpPr>
          <p:cNvPr id="139" name="Contenidor de text 2">
            <a:extLst>
              <a:ext uri="{FF2B5EF4-FFF2-40B4-BE49-F238E27FC236}">
                <a16:creationId xmlns:a16="http://schemas.microsoft.com/office/drawing/2014/main" id="{EDC0034B-9290-A3D8-8B7E-02814EA405C8}"/>
              </a:ext>
            </a:extLst>
          </p:cNvPr>
          <p:cNvSpPr txBox="1">
            <a:spLocks/>
          </p:cNvSpPr>
          <p:nvPr/>
        </p:nvSpPr>
        <p:spPr>
          <a:xfrm>
            <a:off x="6268868" y="1065251"/>
            <a:ext cx="5215046" cy="359445"/>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a:solidFill>
                  <a:schemeClr val="bg1"/>
                </a:solidFill>
                <a:latin typeface="HelveticaNeueLT Std" panose="020B0604020202020204" pitchFamily="34" charset="0"/>
              </a:rPr>
              <a:t>FunPlus, the Swiss video game company, is set to create 120 new jobs at its studio in Barcelona </a:t>
            </a:r>
          </a:p>
        </p:txBody>
      </p:sp>
      <p:sp>
        <p:nvSpPr>
          <p:cNvPr id="140" name="Contenidor de text 2">
            <a:extLst>
              <a:ext uri="{FF2B5EF4-FFF2-40B4-BE49-F238E27FC236}">
                <a16:creationId xmlns:a16="http://schemas.microsoft.com/office/drawing/2014/main" id="{BDB89EA5-8616-186E-C404-65D0DF0B3C83}"/>
              </a:ext>
            </a:extLst>
          </p:cNvPr>
          <p:cNvSpPr txBox="1">
            <a:spLocks/>
          </p:cNvSpPr>
          <p:nvPr/>
        </p:nvSpPr>
        <p:spPr>
          <a:xfrm>
            <a:off x="6268868" y="1536290"/>
            <a:ext cx="5215046" cy="576000"/>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solidFill>
                  <a:schemeClr val="accent5">
                    <a:lumMod val="25000"/>
                  </a:schemeClr>
                </a:solidFill>
                <a:latin typeface="HelveticaNeueLT Std" panose="020B0604020202020204" pitchFamily="34" charset="0"/>
              </a:rPr>
              <a:t>FunPlus, one of the global leaders in strategy video games, including State of Survival, Guns of Glory and King of Avalon, will create 120 new jobs at its Barcelona studio as part of its expansion plans.</a:t>
            </a:r>
          </a:p>
        </p:txBody>
      </p:sp>
      <p:pic>
        <p:nvPicPr>
          <p:cNvPr id="6" name="Picture 2" descr="This project has received the support of ACCIÓ - Catalonia Trade &amp; Investment.">
            <a:extLst>
              <a:ext uri="{FF2B5EF4-FFF2-40B4-BE49-F238E27FC236}">
                <a16:creationId xmlns:a16="http://schemas.microsoft.com/office/drawing/2014/main" id="{A0C49657-D548-5718-5D97-F3FB4136B314}"/>
              </a:ext>
              <a:ext uri="{C183D7F6-B498-43B3-948B-1728B52AA6E4}">
                <adec:decorative xmlns:adec="http://schemas.microsoft.com/office/drawing/2017/decorative" xmlns="" val="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40000"/>
          <a:stretch/>
        </p:blipFill>
        <p:spPr bwMode="auto">
          <a:xfrm>
            <a:off x="7103862" y="803201"/>
            <a:ext cx="720000" cy="216000"/>
          </a:xfrm>
          <a:prstGeom prst="rect">
            <a:avLst/>
          </a:prstGeom>
          <a:noFill/>
          <a:extLst>
            <a:ext uri="{909E8E84-426E-40DD-AFC4-6F175D3DCCD1}">
              <a14:hiddenFill xmlns:a14="http://schemas.microsoft.com/office/drawing/2010/main">
                <a:solidFill>
                  <a:srgbClr val="FFFFFF"/>
                </a:solidFill>
              </a14:hiddenFill>
            </a:ext>
          </a:extLst>
        </p:spPr>
      </p:pic>
      <p:sp>
        <p:nvSpPr>
          <p:cNvPr id="141" name="Contenidor de text 2">
            <a:extLst>
              <a:ext uri="{FF2B5EF4-FFF2-40B4-BE49-F238E27FC236}">
                <a16:creationId xmlns:a16="http://schemas.microsoft.com/office/drawing/2014/main" id="{ADF0A55F-37BD-F8A8-CB51-1DC08689B8D2}"/>
              </a:ext>
            </a:extLst>
          </p:cNvPr>
          <p:cNvSpPr txBox="1">
            <a:spLocks/>
          </p:cNvSpPr>
          <p:nvPr/>
        </p:nvSpPr>
        <p:spPr>
          <a:xfrm>
            <a:off x="10043698" y="2217139"/>
            <a:ext cx="1440216" cy="193975"/>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b="1" u="sng" dirty="0">
                <a:solidFill>
                  <a:schemeClr val="bg1"/>
                </a:solidFill>
                <a:latin typeface="HelveticaNeueLT Std" panose="020B0604020202020204" pitchFamily="34" charset="0"/>
                <a:hlinkClick r:id="rId13">
                  <a:extLst>
                    <a:ext uri="{A12FA001-AC4F-418D-AE19-62706E023703}">
                      <ahyp:hlinkClr xmlns:ahyp="http://schemas.microsoft.com/office/drawing/2018/hyperlinkcolor" xmlns="" val="tx"/>
                    </a:ext>
                  </a:extLst>
                </a:hlinkClick>
              </a:rPr>
              <a:t>Further information</a:t>
            </a:r>
          </a:p>
        </p:txBody>
      </p:sp>
      <p:sp>
        <p:nvSpPr>
          <p:cNvPr id="145" name="Contenidor de text 2">
            <a:extLst>
              <a:ext uri="{FF2B5EF4-FFF2-40B4-BE49-F238E27FC236}">
                <a16:creationId xmlns:a16="http://schemas.microsoft.com/office/drawing/2014/main" id="{FB971C68-7B09-F59D-F723-80F010591775}"/>
              </a:ext>
            </a:extLst>
          </p:cNvPr>
          <p:cNvSpPr txBox="1">
            <a:spLocks/>
          </p:cNvSpPr>
          <p:nvPr/>
        </p:nvSpPr>
        <p:spPr>
          <a:xfrm>
            <a:off x="6268858" y="2687282"/>
            <a:ext cx="5215046" cy="359445"/>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a:solidFill>
                  <a:schemeClr val="bg1"/>
                </a:solidFill>
                <a:latin typeface="HelveticaNeueLT Std" panose="020B0604020202020204" pitchFamily="34" charset="0"/>
              </a:rPr>
              <a:t>The developer of the Angry Birds video game chooses Barcelona to open its first studio in southern Europe</a:t>
            </a:r>
          </a:p>
        </p:txBody>
      </p:sp>
      <p:sp>
        <p:nvSpPr>
          <p:cNvPr id="146" name="Contenidor de text 2">
            <a:extLst>
              <a:ext uri="{FF2B5EF4-FFF2-40B4-BE49-F238E27FC236}">
                <a16:creationId xmlns:a16="http://schemas.microsoft.com/office/drawing/2014/main" id="{AAD0AF2D-BDD2-A2AF-5709-D84E641BCE0B}"/>
              </a:ext>
            </a:extLst>
          </p:cNvPr>
          <p:cNvSpPr txBox="1">
            <a:spLocks/>
          </p:cNvSpPr>
          <p:nvPr/>
        </p:nvSpPr>
        <p:spPr>
          <a:xfrm>
            <a:off x="6268848" y="3159114"/>
            <a:ext cx="5215046" cy="576000"/>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solidFill>
                  <a:schemeClr val="accent5">
                    <a:lumMod val="25000"/>
                  </a:schemeClr>
                </a:solidFill>
                <a:latin typeface="HelveticaNeueLT Std" panose="020B0604020202020204" pitchFamily="34" charset="0"/>
              </a:rPr>
              <a:t>Finnish company Rovio will create around 30 jobs with the opening of a new studio in Barcelona, which will become the company’s first premises in southern Europe.</a:t>
            </a:r>
          </a:p>
        </p:txBody>
      </p:sp>
      <p:pic>
        <p:nvPicPr>
          <p:cNvPr id="5" name="Picture 2" descr="This project has received the support of ACCIÓ - Catalonia Trade &amp; Investment.">
            <a:extLst>
              <a:ext uri="{FF2B5EF4-FFF2-40B4-BE49-F238E27FC236}">
                <a16:creationId xmlns:a16="http://schemas.microsoft.com/office/drawing/2014/main" id="{1524FFFA-CAF2-79C1-CE40-2672CFE7D808}"/>
              </a:ext>
              <a:ext uri="{C183D7F6-B498-43B3-948B-1728B52AA6E4}">
                <adec:decorative xmlns:adec="http://schemas.microsoft.com/office/drawing/2017/decorative" xmlns="" val="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40000"/>
          <a:stretch/>
        </p:blipFill>
        <p:spPr bwMode="auto">
          <a:xfrm>
            <a:off x="6895012" y="2426282"/>
            <a:ext cx="720000" cy="216000"/>
          </a:xfrm>
          <a:prstGeom prst="rect">
            <a:avLst/>
          </a:prstGeom>
          <a:noFill/>
          <a:extLst>
            <a:ext uri="{909E8E84-426E-40DD-AFC4-6F175D3DCCD1}">
              <a14:hiddenFill xmlns:a14="http://schemas.microsoft.com/office/drawing/2010/main">
                <a:solidFill>
                  <a:srgbClr val="FFFFFF"/>
                </a:solidFill>
              </a14:hiddenFill>
            </a:ext>
          </a:extLst>
        </p:spPr>
      </p:pic>
      <p:sp>
        <p:nvSpPr>
          <p:cNvPr id="147" name="Contenidor de text 2">
            <a:extLst>
              <a:ext uri="{FF2B5EF4-FFF2-40B4-BE49-F238E27FC236}">
                <a16:creationId xmlns:a16="http://schemas.microsoft.com/office/drawing/2014/main" id="{1770E54F-A0E4-131E-4E63-46A6204D2391}"/>
              </a:ext>
            </a:extLst>
          </p:cNvPr>
          <p:cNvSpPr txBox="1">
            <a:spLocks/>
          </p:cNvSpPr>
          <p:nvPr/>
        </p:nvSpPr>
        <p:spPr>
          <a:xfrm>
            <a:off x="10043698" y="3839170"/>
            <a:ext cx="1440196" cy="175672"/>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b="1" u="sng" dirty="0">
                <a:solidFill>
                  <a:schemeClr val="bg1"/>
                </a:solidFill>
                <a:latin typeface="HelveticaNeueLT Std" panose="020B0604020202020204" pitchFamily="34" charset="0"/>
                <a:hlinkClick r:id="rId14">
                  <a:extLst>
                    <a:ext uri="{A12FA001-AC4F-418D-AE19-62706E023703}">
                      <ahyp:hlinkClr xmlns:ahyp="http://schemas.microsoft.com/office/drawing/2018/hyperlinkcolor" xmlns="" val="tx"/>
                    </a:ext>
                  </a:extLst>
                </a:hlinkClick>
              </a:rPr>
              <a:t>Further information</a:t>
            </a:r>
          </a:p>
        </p:txBody>
      </p:sp>
      <p:sp>
        <p:nvSpPr>
          <p:cNvPr id="151" name="Contenidor de text 2">
            <a:extLst>
              <a:ext uri="{FF2B5EF4-FFF2-40B4-BE49-F238E27FC236}">
                <a16:creationId xmlns:a16="http://schemas.microsoft.com/office/drawing/2014/main" id="{58800857-94BE-546F-A689-08E83880B2BA}"/>
              </a:ext>
            </a:extLst>
          </p:cNvPr>
          <p:cNvSpPr txBox="1">
            <a:spLocks/>
          </p:cNvSpPr>
          <p:nvPr/>
        </p:nvSpPr>
        <p:spPr>
          <a:xfrm>
            <a:off x="6268848" y="4309774"/>
            <a:ext cx="5215046" cy="359445"/>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a:solidFill>
                  <a:schemeClr val="bg1"/>
                </a:solidFill>
                <a:latin typeface="HelveticaNeueLT Std" panose="020B0604020202020204" pitchFamily="34" charset="0"/>
              </a:rPr>
              <a:t>Video game company IO Interactive creates 150 new jobs in Barcelona</a:t>
            </a:r>
          </a:p>
        </p:txBody>
      </p:sp>
      <p:sp>
        <p:nvSpPr>
          <p:cNvPr id="152" name="Contenidor de text 2">
            <a:extLst>
              <a:ext uri="{FF2B5EF4-FFF2-40B4-BE49-F238E27FC236}">
                <a16:creationId xmlns:a16="http://schemas.microsoft.com/office/drawing/2014/main" id="{FF7EC569-F585-E16E-7BD4-58F69C7F9397}"/>
              </a:ext>
            </a:extLst>
          </p:cNvPr>
          <p:cNvSpPr txBox="1">
            <a:spLocks/>
          </p:cNvSpPr>
          <p:nvPr/>
        </p:nvSpPr>
        <p:spPr>
          <a:xfrm>
            <a:off x="6268868" y="4783706"/>
            <a:ext cx="5215046" cy="576000"/>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solidFill>
                  <a:schemeClr val="accent5">
                    <a:lumMod val="25000"/>
                  </a:schemeClr>
                </a:solidFill>
                <a:latin typeface="HelveticaNeueLT Std" panose="020B0604020202020204" pitchFamily="34" charset="0"/>
              </a:rPr>
              <a:t>IO Interactive, the Danish video game company, has announced the expansion of its studio in Barcelona. It currently has 30 employees and it plans to create 150 new jobs over the next four years.</a:t>
            </a:r>
          </a:p>
        </p:txBody>
      </p:sp>
      <p:pic>
        <p:nvPicPr>
          <p:cNvPr id="12" name="Picture 2" descr="This project has received the support of ACCIÓ - Catalonia Trade &amp; Investment.">
            <a:extLst>
              <a:ext uri="{FF2B5EF4-FFF2-40B4-BE49-F238E27FC236}">
                <a16:creationId xmlns:a16="http://schemas.microsoft.com/office/drawing/2014/main" id="{09974EB2-71DB-DFFC-F9CB-40D6FBA8753A}"/>
              </a:ext>
              <a:ext uri="{C183D7F6-B498-43B3-948B-1728B52AA6E4}">
                <adec:decorative xmlns:adec="http://schemas.microsoft.com/office/drawing/2017/decorative" xmlns="" val="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40000"/>
          <a:stretch/>
        </p:blipFill>
        <p:spPr bwMode="auto">
          <a:xfrm>
            <a:off x="7592868" y="4055040"/>
            <a:ext cx="720000" cy="216000"/>
          </a:xfrm>
          <a:prstGeom prst="rect">
            <a:avLst/>
          </a:prstGeom>
          <a:noFill/>
          <a:extLst>
            <a:ext uri="{909E8E84-426E-40DD-AFC4-6F175D3DCCD1}">
              <a14:hiddenFill xmlns:a14="http://schemas.microsoft.com/office/drawing/2010/main">
                <a:solidFill>
                  <a:srgbClr val="FFFFFF"/>
                </a:solidFill>
              </a14:hiddenFill>
            </a:ext>
          </a:extLst>
        </p:spPr>
      </p:pic>
      <p:sp>
        <p:nvSpPr>
          <p:cNvPr id="153" name="Contenidor de text 2">
            <a:extLst>
              <a:ext uri="{FF2B5EF4-FFF2-40B4-BE49-F238E27FC236}">
                <a16:creationId xmlns:a16="http://schemas.microsoft.com/office/drawing/2014/main" id="{E3C9E6C7-637C-D592-E8E8-E23D161057E4}"/>
              </a:ext>
            </a:extLst>
          </p:cNvPr>
          <p:cNvSpPr txBox="1">
            <a:spLocks/>
          </p:cNvSpPr>
          <p:nvPr/>
        </p:nvSpPr>
        <p:spPr>
          <a:xfrm>
            <a:off x="10043698" y="5461661"/>
            <a:ext cx="1440196" cy="225857"/>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b="1" u="sng" dirty="0">
                <a:solidFill>
                  <a:schemeClr val="bg1"/>
                </a:solidFill>
                <a:latin typeface="HelveticaNeueLT Std" panose="020B0604020202020204" pitchFamily="34" charset="0"/>
                <a:hlinkClick r:id="rId15">
                  <a:extLst>
                    <a:ext uri="{A12FA001-AC4F-418D-AE19-62706E023703}">
                      <ahyp:hlinkClr xmlns:ahyp="http://schemas.microsoft.com/office/drawing/2018/hyperlinkcolor" xmlns="" val="tx"/>
                    </a:ext>
                  </a:extLst>
                </a:hlinkClick>
              </a:rPr>
              <a:t>Further information</a:t>
            </a:r>
          </a:p>
        </p:txBody>
      </p:sp>
      <p:sp>
        <p:nvSpPr>
          <p:cNvPr id="4" name="CuadroTexto 32">
            <a:extLst>
              <a:ext uri="{FF2B5EF4-FFF2-40B4-BE49-F238E27FC236}">
                <a16:creationId xmlns:a16="http://schemas.microsoft.com/office/drawing/2014/main" id="{3FAB7902-A7AA-8177-A5D2-D80EEFC2B45E}"/>
              </a:ext>
            </a:extLst>
          </p:cNvPr>
          <p:cNvSpPr txBox="1"/>
          <p:nvPr/>
        </p:nvSpPr>
        <p:spPr>
          <a:xfrm>
            <a:off x="626599" y="5795328"/>
            <a:ext cx="11009093" cy="276999"/>
          </a:xfrm>
          <a:prstGeom prst="rect">
            <a:avLst/>
          </a:prstGeom>
        </p:spPr>
        <p:txBody>
          <a:bodyPr wrap="square">
            <a:spAutoFit/>
          </a:bodyPr>
          <a:lstStyle>
            <a:defPPr>
              <a:defRPr lang="es-ES"/>
            </a:defPPr>
            <a:lvl1pPr algn="r">
              <a:defRPr sz="1200" b="1" i="1">
                <a:solidFill>
                  <a:srgbClr val="424242"/>
                </a:solidFill>
                <a:latin typeface="HelveticaNeueLT Std" panose="020B0604020202020204" pitchFamily="34" charset="0"/>
              </a:defRPr>
            </a:lvl1pPr>
          </a:lstStyle>
          <a:p>
            <a:r>
              <a:rPr lang="en-US">
                <a:solidFill>
                  <a:schemeClr val="accent5">
                    <a:lumMod val="25000"/>
                  </a:schemeClr>
                </a:solidFill>
              </a:rPr>
              <a:t>Source: </a:t>
            </a:r>
            <a:r>
              <a:rPr lang="en-US" b="0">
                <a:solidFill>
                  <a:schemeClr val="accent5">
                    <a:lumMod val="25000"/>
                  </a:schemeClr>
                </a:solidFill>
              </a:rPr>
              <a:t>ACCIÓ</a:t>
            </a:r>
          </a:p>
        </p:txBody>
      </p:sp>
    </p:spTree>
    <p:extLst>
      <p:ext uri="{BB962C8B-B14F-4D97-AF65-F5344CB8AC3E}">
        <p14:creationId xmlns:p14="http://schemas.microsoft.com/office/powerpoint/2010/main" val="38323984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F892A99-1D0C-8F8D-1229-D0DE53191F97}"/>
              </a:ext>
              <a:ext uri="{C183D7F6-B498-43B3-948B-1728B52AA6E4}">
                <adec:decorative xmlns:adec="http://schemas.microsoft.com/office/drawing/2017/decorative" xmlns="" val="1"/>
              </a:ext>
            </a:extLst>
          </p:cNvPr>
          <p:cNvSpPr/>
          <p:nvPr/>
        </p:nvSpPr>
        <p:spPr>
          <a:xfrm>
            <a:off x="7250857" y="2097855"/>
            <a:ext cx="4310907" cy="120182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 name="Títol 1">
            <a:extLst>
              <a:ext uri="{FF2B5EF4-FFF2-40B4-BE49-F238E27FC236}">
                <a16:creationId xmlns:a16="http://schemas.microsoft.com/office/drawing/2014/main" id="{D7446F45-0EDD-E181-977F-D0DCAE68DFB8}"/>
              </a:ext>
            </a:extLst>
          </p:cNvPr>
          <p:cNvSpPr>
            <a:spLocks noGrp="1"/>
          </p:cNvSpPr>
          <p:nvPr>
            <p:ph type="title"/>
          </p:nvPr>
        </p:nvSpPr>
        <p:spPr/>
        <p:txBody>
          <a:bodyPr/>
          <a:lstStyle/>
          <a:p>
            <a:r>
              <a:rPr lang="en-US" sz="2000"/>
              <a:t>The recruitment of Catalan talent is set to undergo significant growth in 2022</a:t>
            </a:r>
          </a:p>
        </p:txBody>
      </p:sp>
      <p:sp>
        <p:nvSpPr>
          <p:cNvPr id="3" name="Contenidor de text 2">
            <a:extLst>
              <a:ext uri="{FF2B5EF4-FFF2-40B4-BE49-F238E27FC236}">
                <a16:creationId xmlns:a16="http://schemas.microsoft.com/office/drawing/2014/main" id="{B39DDF87-B242-92E6-5DB2-2E2983C563F8}"/>
              </a:ext>
            </a:extLst>
          </p:cNvPr>
          <p:cNvSpPr>
            <a:spLocks noGrp="1"/>
          </p:cNvSpPr>
          <p:nvPr>
            <p:ph type="body" sz="quarter" idx="12"/>
          </p:nvPr>
        </p:nvSpPr>
        <p:spPr>
          <a:xfrm>
            <a:off x="622300" y="968375"/>
            <a:ext cx="10939464" cy="727075"/>
          </a:xfrm>
        </p:spPr>
        <p:txBody>
          <a:bodyPr numCol="1"/>
          <a:lstStyle/>
          <a:p>
            <a:r>
              <a:rPr lang="en-US" b="1">
                <a:solidFill>
                  <a:schemeClr val="tx1"/>
                </a:solidFill>
                <a:latin typeface="HelveticaNeueLT Std" panose="020B0604020202020204" pitchFamily="34" charset="0"/>
              </a:rPr>
              <a:t>2022 has been a good year for FDI-based job creation in the video game industry.</a:t>
            </a:r>
            <a:r>
              <a:rPr lang="en-US">
                <a:solidFill>
                  <a:schemeClr val="tx1"/>
                </a:solidFill>
                <a:latin typeface="HelveticaNeueLT Std" panose="020B0604020202020204" pitchFamily="34" charset="0"/>
              </a:rPr>
              <a:t> </a:t>
            </a:r>
            <a:r>
              <a:rPr lang="en-US">
                <a:solidFill>
                  <a:schemeClr val="accent5">
                    <a:lumMod val="25000"/>
                  </a:schemeClr>
                </a:solidFill>
                <a:latin typeface="HelveticaNeueLT Std" panose="020B0604020202020204" pitchFamily="34" charset="0"/>
              </a:rPr>
              <a:t>In addition to year-on-year growth in terms of the number of jobs, both Catalonia and Barcelona have once again achieved leading positions in the international rankings. The appeal of Catalonia in seducing foreign markets is therefore evident.</a:t>
            </a:r>
          </a:p>
        </p:txBody>
      </p:sp>
      <p:sp>
        <p:nvSpPr>
          <p:cNvPr id="5" name="Redondear rectángulo de esquina del mismo lado 17">
            <a:extLst>
              <a:ext uri="{FF2B5EF4-FFF2-40B4-BE49-F238E27FC236}">
                <a16:creationId xmlns:a16="http://schemas.microsoft.com/office/drawing/2014/main" id="{33B04E86-E852-D22F-AA1E-4D044E2C2B16}"/>
              </a:ext>
              <a:ext uri="{C183D7F6-B498-43B3-948B-1728B52AA6E4}">
                <adec:decorative xmlns:adec="http://schemas.microsoft.com/office/drawing/2017/decorative" xmlns="" val="1"/>
              </a:ext>
            </a:extLst>
          </p:cNvPr>
          <p:cNvSpPr/>
          <p:nvPr/>
        </p:nvSpPr>
        <p:spPr>
          <a:xfrm rot="16200000">
            <a:off x="3510868" y="-1034776"/>
            <a:ext cx="406000" cy="6167263"/>
          </a:xfrm>
          <a:prstGeom prst="round2SameRect">
            <a:avLst>
              <a:gd name="adj1" fmla="val 50000"/>
              <a:gd name="adj2" fmla="val 0"/>
            </a:avLst>
          </a:prstGeom>
          <a:gradFill>
            <a:gsLst>
              <a:gs pos="0">
                <a:srgbClr val="78003A"/>
              </a:gs>
              <a:gs pos="73000">
                <a:srgbClr val="78003A"/>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Marcador de texto 14">
            <a:extLst>
              <a:ext uri="{FF2B5EF4-FFF2-40B4-BE49-F238E27FC236}">
                <a16:creationId xmlns:a16="http://schemas.microsoft.com/office/drawing/2014/main" id="{F46F6F13-C967-0E95-A07C-FF83D3511EB0}"/>
              </a:ext>
            </a:extLst>
          </p:cNvPr>
          <p:cNvSpPr txBox="1">
            <a:spLocks/>
          </p:cNvSpPr>
          <p:nvPr/>
        </p:nvSpPr>
        <p:spPr>
          <a:xfrm>
            <a:off x="748397" y="1944537"/>
            <a:ext cx="4973126" cy="215444"/>
          </a:xfrm>
          <a:prstGeom prst="rect">
            <a:avLst/>
          </a:prstGeom>
        </p:spPr>
        <p:txBody>
          <a:bodyPr wrap="square" lIns="0" tIns="0" rIns="0" bIns="0" numCol="1" spcCol="180000">
            <a:sp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a:solidFill>
                  <a:schemeClr val="bg1"/>
                </a:solidFill>
                <a:effectLst/>
                <a:latin typeface="HelveticaNeueLT Std" panose="020B0604020202020204" pitchFamily="34" charset="77"/>
                <a:ea typeface="+mn-ea"/>
                <a:cs typeface="+mn-cs"/>
              </a:defRPr>
            </a:lvl1pPr>
            <a:lvl2pPr marL="0" marR="0" indent="0" algn="l" defTabSz="914400" rtl="0" eaLnBrk="1" fontAlgn="auto" latinLnBrk="0" hangingPunct="1">
              <a:lnSpc>
                <a:spcPct val="100000"/>
              </a:lnSpc>
              <a:spcBef>
                <a:spcPts val="500"/>
              </a:spcBef>
              <a:spcAft>
                <a:spcPts val="500"/>
              </a:spcAft>
              <a:buClrTx/>
              <a:buSzTx/>
              <a:buFontTx/>
              <a:buNone/>
              <a:tabLst/>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FDI-based job creation, 2021-2022</a:t>
            </a:r>
          </a:p>
        </p:txBody>
      </p:sp>
      <p:cxnSp>
        <p:nvCxnSpPr>
          <p:cNvPr id="7" name="Connector recte 6">
            <a:extLst>
              <a:ext uri="{FF2B5EF4-FFF2-40B4-BE49-F238E27FC236}">
                <a16:creationId xmlns:a16="http://schemas.microsoft.com/office/drawing/2014/main" id="{E5DEE161-5A79-3336-8AA1-6015A592A825}"/>
              </a:ext>
              <a:ext uri="{C183D7F6-B498-43B3-948B-1728B52AA6E4}">
                <adec:decorative xmlns:adec="http://schemas.microsoft.com/office/drawing/2017/decorative" xmlns="" val="1"/>
              </a:ext>
            </a:extLst>
          </p:cNvPr>
          <p:cNvCxnSpPr>
            <a:cxnSpLocks/>
          </p:cNvCxnSpPr>
          <p:nvPr/>
        </p:nvCxnSpPr>
        <p:spPr>
          <a:xfrm>
            <a:off x="4782244" y="2334299"/>
            <a:ext cx="0" cy="82800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8" name="Connector recte 7">
            <a:extLst>
              <a:ext uri="{FF2B5EF4-FFF2-40B4-BE49-F238E27FC236}">
                <a16:creationId xmlns:a16="http://schemas.microsoft.com/office/drawing/2014/main" id="{1729D7A6-9E1B-0499-65AE-7DB85EC14551}"/>
              </a:ext>
              <a:ext uri="{C183D7F6-B498-43B3-948B-1728B52AA6E4}">
                <adec:decorative xmlns:adec="http://schemas.microsoft.com/office/drawing/2017/decorative" xmlns="" val="1"/>
              </a:ext>
            </a:extLst>
          </p:cNvPr>
          <p:cNvCxnSpPr>
            <a:cxnSpLocks/>
          </p:cNvCxnSpPr>
          <p:nvPr/>
        </p:nvCxnSpPr>
        <p:spPr>
          <a:xfrm>
            <a:off x="2578016" y="2334368"/>
            <a:ext cx="0" cy="82800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10" name="Contenidor de text 2">
            <a:extLst>
              <a:ext uri="{FF2B5EF4-FFF2-40B4-BE49-F238E27FC236}">
                <a16:creationId xmlns:a16="http://schemas.microsoft.com/office/drawing/2014/main" id="{660D0945-C284-C093-A015-94278574567B}"/>
              </a:ext>
            </a:extLst>
          </p:cNvPr>
          <p:cNvSpPr txBox="1">
            <a:spLocks/>
          </p:cNvSpPr>
          <p:nvPr/>
        </p:nvSpPr>
        <p:spPr>
          <a:xfrm>
            <a:off x="638179" y="2399674"/>
            <a:ext cx="1675450" cy="900000"/>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a:solidFill>
                  <a:schemeClr val="tx1"/>
                </a:solidFill>
                <a:latin typeface="HelveticaNeueLT Std" panose="020B0604020202020204" pitchFamily="34" charset="0"/>
              </a:rPr>
              <a:t>286</a:t>
            </a:r>
          </a:p>
          <a:p>
            <a:pPr algn="ctr"/>
            <a:r>
              <a:rPr lang="en-US">
                <a:solidFill>
                  <a:schemeClr val="accent5">
                    <a:lumMod val="25000"/>
                  </a:schemeClr>
                </a:solidFill>
                <a:latin typeface="HelveticaNeueLT Std" panose="020B0604020202020204" pitchFamily="34" charset="0"/>
              </a:rPr>
              <a:t>Jobs created in 2021</a:t>
            </a:r>
          </a:p>
        </p:txBody>
      </p:sp>
      <p:sp>
        <p:nvSpPr>
          <p:cNvPr id="9" name="Contenidor de text 2">
            <a:extLst>
              <a:ext uri="{FF2B5EF4-FFF2-40B4-BE49-F238E27FC236}">
                <a16:creationId xmlns:a16="http://schemas.microsoft.com/office/drawing/2014/main" id="{1EAB65D5-21AC-4473-177D-AAF5B6110F49}"/>
              </a:ext>
            </a:extLst>
          </p:cNvPr>
          <p:cNvSpPr txBox="1">
            <a:spLocks/>
          </p:cNvSpPr>
          <p:nvPr/>
        </p:nvSpPr>
        <p:spPr>
          <a:xfrm>
            <a:off x="2842403" y="2399675"/>
            <a:ext cx="1675450" cy="900000"/>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a:solidFill>
                  <a:schemeClr val="tx1"/>
                </a:solidFill>
                <a:latin typeface="HelveticaNeueLT Std" panose="020B0604020202020204" pitchFamily="34" charset="0"/>
              </a:rPr>
              <a:t>377</a:t>
            </a:r>
          </a:p>
          <a:p>
            <a:pPr algn="ctr"/>
            <a:r>
              <a:rPr lang="en-US">
                <a:solidFill>
                  <a:schemeClr val="accent5">
                    <a:lumMod val="25000"/>
                  </a:schemeClr>
                </a:solidFill>
                <a:latin typeface="HelveticaNeueLT Std" panose="020B0604020202020204" pitchFamily="34" charset="0"/>
              </a:rPr>
              <a:t>Jobs created in 2022 </a:t>
            </a:r>
          </a:p>
        </p:txBody>
      </p:sp>
      <p:sp>
        <p:nvSpPr>
          <p:cNvPr id="11" name="Contenidor de text 2">
            <a:extLst>
              <a:ext uri="{FF2B5EF4-FFF2-40B4-BE49-F238E27FC236}">
                <a16:creationId xmlns:a16="http://schemas.microsoft.com/office/drawing/2014/main" id="{EB9E9193-470B-099C-CF1F-D6CD1DF9A1B9}"/>
              </a:ext>
            </a:extLst>
          </p:cNvPr>
          <p:cNvSpPr txBox="1">
            <a:spLocks/>
          </p:cNvSpPr>
          <p:nvPr/>
        </p:nvSpPr>
        <p:spPr>
          <a:xfrm>
            <a:off x="5046630" y="2399675"/>
            <a:ext cx="1675450" cy="900000"/>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a:solidFill>
                  <a:schemeClr val="tx1"/>
                </a:solidFill>
                <a:latin typeface="HelveticaNeueLT Std" panose="020B0604020202020204" pitchFamily="34" charset="0"/>
              </a:rPr>
              <a:t>▲32%</a:t>
            </a:r>
          </a:p>
          <a:p>
            <a:pPr algn="ctr"/>
            <a:r>
              <a:rPr lang="en-US">
                <a:solidFill>
                  <a:schemeClr val="accent5">
                    <a:lumMod val="25000"/>
                  </a:schemeClr>
                </a:solidFill>
                <a:latin typeface="HelveticaNeueLT Std" panose="020B0604020202020204" pitchFamily="34" charset="0"/>
              </a:rPr>
              <a:t>year-on-year growth</a:t>
            </a:r>
          </a:p>
        </p:txBody>
      </p:sp>
      <p:sp>
        <p:nvSpPr>
          <p:cNvPr id="14" name="Contenidor de text 2">
            <a:extLst>
              <a:ext uri="{FF2B5EF4-FFF2-40B4-BE49-F238E27FC236}">
                <a16:creationId xmlns:a16="http://schemas.microsoft.com/office/drawing/2014/main" id="{887315C0-D492-1C2D-A6ED-CDF3C2DCA2E1}"/>
              </a:ext>
            </a:extLst>
          </p:cNvPr>
          <p:cNvSpPr txBox="1">
            <a:spLocks/>
          </p:cNvSpPr>
          <p:nvPr/>
        </p:nvSpPr>
        <p:spPr>
          <a:xfrm>
            <a:off x="7250857" y="1845855"/>
            <a:ext cx="4302964" cy="252000"/>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a:solidFill>
                  <a:schemeClr val="tx1"/>
                </a:solidFill>
                <a:latin typeface="HelveticaNeueLT Std" panose="020B0604020202020204" pitchFamily="34" charset="0"/>
              </a:rPr>
              <a:t>The potential of Catalan human capital</a:t>
            </a:r>
          </a:p>
        </p:txBody>
      </p:sp>
      <p:sp>
        <p:nvSpPr>
          <p:cNvPr id="15" name="Contenidor de text 2">
            <a:extLst>
              <a:ext uri="{FF2B5EF4-FFF2-40B4-BE49-F238E27FC236}">
                <a16:creationId xmlns:a16="http://schemas.microsoft.com/office/drawing/2014/main" id="{14A9B919-2F6E-768E-CF05-C5195B061B0D}"/>
              </a:ext>
            </a:extLst>
          </p:cNvPr>
          <p:cNvSpPr txBox="1">
            <a:spLocks/>
          </p:cNvSpPr>
          <p:nvPr/>
        </p:nvSpPr>
        <p:spPr>
          <a:xfrm>
            <a:off x="8378729" y="2231175"/>
            <a:ext cx="3053626" cy="931123"/>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a:solidFill>
                  <a:schemeClr val="accent5">
                    <a:lumMod val="25000"/>
                  </a:schemeClr>
                </a:solidFill>
                <a:latin typeface="HelveticaNeueLT Std" panose="020B0604020202020204" pitchFamily="34" charset="0"/>
              </a:rPr>
              <a:t>In 2022, the </a:t>
            </a:r>
            <a:r>
              <a:rPr lang="en-US" sz="1200" b="1">
                <a:solidFill>
                  <a:srgbClr val="4A00D0"/>
                </a:solidFill>
                <a:latin typeface="HelveticaNeueLT Std" panose="020B0604020202020204" pitchFamily="34" charset="0"/>
              </a:rPr>
              <a:t>availability of skilled labor</a:t>
            </a:r>
            <a:r>
              <a:rPr lang="en-US" sz="1200" b="1">
                <a:solidFill>
                  <a:schemeClr val="tx1"/>
                </a:solidFill>
                <a:latin typeface="HelveticaNeueLT Std" panose="020B0604020202020204" pitchFamily="34" charset="0"/>
              </a:rPr>
              <a:t> </a:t>
            </a:r>
            <a:r>
              <a:rPr lang="en-US" sz="1200">
                <a:solidFill>
                  <a:schemeClr val="accent5">
                    <a:lumMod val="25000"/>
                  </a:schemeClr>
                </a:solidFill>
                <a:latin typeface="HelveticaNeueLT Std" panose="020B0604020202020204" pitchFamily="34" charset="0"/>
              </a:rPr>
              <a:t>was the main reason why investment companies chose Catalonia. This indicates </a:t>
            </a:r>
            <a:r>
              <a:rPr lang="en-US" sz="1200">
                <a:solidFill>
                  <a:srgbClr val="4A00D0"/>
                </a:solidFill>
                <a:latin typeface="HelveticaNeueLT Std" panose="020B0604020202020204" pitchFamily="34" charset="0"/>
              </a:rPr>
              <a:t>excellent prospects for job creation </a:t>
            </a:r>
            <a:r>
              <a:rPr lang="en-US" sz="1200">
                <a:solidFill>
                  <a:schemeClr val="accent5">
                    <a:lumMod val="25000"/>
                  </a:schemeClr>
                </a:solidFill>
                <a:latin typeface="HelveticaNeueLT Std" panose="020B0604020202020204" pitchFamily="34" charset="0"/>
              </a:rPr>
              <a:t>in the future.</a:t>
            </a:r>
          </a:p>
        </p:txBody>
      </p:sp>
      <p:sp>
        <p:nvSpPr>
          <p:cNvPr id="16" name="Redondear rectángulo de esquina del mismo lado 71">
            <a:extLst>
              <a:ext uri="{FF2B5EF4-FFF2-40B4-BE49-F238E27FC236}">
                <a16:creationId xmlns:a16="http://schemas.microsoft.com/office/drawing/2014/main" id="{CDBF6C07-0143-972B-4DCB-A2A37408362F}"/>
              </a:ext>
              <a:ext uri="{C183D7F6-B498-43B3-948B-1728B52AA6E4}">
                <adec:decorative xmlns:adec="http://schemas.microsoft.com/office/drawing/2017/decorative" xmlns="" val="1"/>
              </a:ext>
            </a:extLst>
          </p:cNvPr>
          <p:cNvSpPr/>
          <p:nvPr/>
        </p:nvSpPr>
        <p:spPr>
          <a:xfrm>
            <a:off x="7363155" y="2225227"/>
            <a:ext cx="936000" cy="936000"/>
          </a:xfrm>
          <a:prstGeom prst="round2SameRect">
            <a:avLst>
              <a:gd name="adj1" fmla="val 50000"/>
              <a:gd name="adj2" fmla="val 50000"/>
            </a:avLst>
          </a:prstGeom>
          <a:blipFill dpi="0" rotWithShape="0">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33" name="Agrupa 32" descr="Catalonia, 2022">
            <a:extLst>
              <a:ext uri="{FF2B5EF4-FFF2-40B4-BE49-F238E27FC236}">
                <a16:creationId xmlns:a16="http://schemas.microsoft.com/office/drawing/2014/main" id="{0978F443-DA30-7883-3B04-81AE7C4DEFD3}"/>
              </a:ext>
            </a:extLst>
          </p:cNvPr>
          <p:cNvGrpSpPr/>
          <p:nvPr/>
        </p:nvGrpSpPr>
        <p:grpSpPr>
          <a:xfrm>
            <a:off x="622298" y="3558325"/>
            <a:ext cx="3600000" cy="1854923"/>
            <a:chOff x="622298" y="3558325"/>
            <a:chExt cx="3600000" cy="1854923"/>
          </a:xfrm>
        </p:grpSpPr>
        <p:sp>
          <p:nvSpPr>
            <p:cNvPr id="19" name="Rectangle 18">
              <a:extLst>
                <a:ext uri="{FF2B5EF4-FFF2-40B4-BE49-F238E27FC236}">
                  <a16:creationId xmlns:a16="http://schemas.microsoft.com/office/drawing/2014/main" id="{5E8AFB9B-B7EF-D007-B657-C4EE43C9FC66}"/>
                </a:ext>
              </a:extLst>
            </p:cNvPr>
            <p:cNvSpPr/>
            <p:nvPr/>
          </p:nvSpPr>
          <p:spPr>
            <a:xfrm>
              <a:off x="622298" y="3785460"/>
              <a:ext cx="3600000" cy="162778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3" name="Redondear rectángulo de esquina del mismo lado 71">
              <a:extLst>
                <a:ext uri="{FF2B5EF4-FFF2-40B4-BE49-F238E27FC236}">
                  <a16:creationId xmlns:a16="http://schemas.microsoft.com/office/drawing/2014/main" id="{7CD9A085-0D92-B04E-438C-D64635AFB5C5}"/>
                </a:ext>
                <a:ext uri="{C183D7F6-B498-43B3-948B-1728B52AA6E4}">
                  <adec:decorative xmlns:adec="http://schemas.microsoft.com/office/drawing/2017/decorative" xmlns="" val="1"/>
                </a:ext>
              </a:extLst>
            </p:cNvPr>
            <p:cNvSpPr/>
            <p:nvPr/>
          </p:nvSpPr>
          <p:spPr>
            <a:xfrm>
              <a:off x="622299" y="3558325"/>
              <a:ext cx="720000" cy="1854921"/>
            </a:xfrm>
            <a:prstGeom prst="round2SameRect">
              <a:avLst>
                <a:gd name="adj1" fmla="val 0"/>
                <a:gd name="adj2" fmla="val 0"/>
              </a:avLst>
            </a:prstGeom>
            <a:blipFill dpi="0" rotWithShape="0">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6" name="Rectangle 25">
              <a:extLst>
                <a:ext uri="{FF2B5EF4-FFF2-40B4-BE49-F238E27FC236}">
                  <a16:creationId xmlns:a16="http://schemas.microsoft.com/office/drawing/2014/main" id="{53C37843-DF78-5037-F965-59FA332C9FC6}"/>
                </a:ext>
              </a:extLst>
            </p:cNvPr>
            <p:cNvSpPr/>
            <p:nvPr/>
          </p:nvSpPr>
          <p:spPr>
            <a:xfrm>
              <a:off x="1342299" y="3558543"/>
              <a:ext cx="2879998" cy="2808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7" name="Contenidor de text 2">
              <a:extLst>
                <a:ext uri="{FF2B5EF4-FFF2-40B4-BE49-F238E27FC236}">
                  <a16:creationId xmlns:a16="http://schemas.microsoft.com/office/drawing/2014/main" id="{897E896F-75A3-3B34-BC97-982A3A533978}"/>
                </a:ext>
              </a:extLst>
            </p:cNvPr>
            <p:cNvSpPr txBox="1">
              <a:spLocks/>
            </p:cNvSpPr>
            <p:nvPr/>
          </p:nvSpPr>
          <p:spPr>
            <a:xfrm>
              <a:off x="1429048" y="3584474"/>
              <a:ext cx="1497032" cy="238217"/>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chemeClr val="bg1"/>
                  </a:solidFill>
                  <a:latin typeface="HelveticaNeueLT Std" panose="020B0604020202020204" pitchFamily="34" charset="0"/>
                </a:rPr>
                <a:t>Catalonia, 2022</a:t>
              </a:r>
            </a:p>
          </p:txBody>
        </p:sp>
      </p:grpSp>
      <p:sp>
        <p:nvSpPr>
          <p:cNvPr id="35" name="Contenidor de text 2">
            <a:extLst>
              <a:ext uri="{FF2B5EF4-FFF2-40B4-BE49-F238E27FC236}">
                <a16:creationId xmlns:a16="http://schemas.microsoft.com/office/drawing/2014/main" id="{825380F7-3256-8F03-BAFD-159B9B49F33A}"/>
              </a:ext>
            </a:extLst>
          </p:cNvPr>
          <p:cNvSpPr txBox="1">
            <a:spLocks/>
          </p:cNvSpPr>
          <p:nvPr/>
        </p:nvSpPr>
        <p:spPr>
          <a:xfrm>
            <a:off x="1495420" y="4085230"/>
            <a:ext cx="2573755" cy="1085761"/>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solidFill>
                  <a:srgbClr val="4A00D0"/>
                </a:solidFill>
                <a:latin typeface="HelveticaNeueLT Std" panose="020B0604020202020204" pitchFamily="34" charset="0"/>
              </a:rPr>
              <a:t>5th-ranked region in the world </a:t>
            </a:r>
            <a:r>
              <a:rPr lang="en-US" b="1">
                <a:solidFill>
                  <a:schemeClr val="accent5">
                    <a:lumMod val="25000"/>
                  </a:schemeClr>
                </a:solidFill>
                <a:latin typeface="HelveticaNeueLT Std" panose="020B0604020202020204" pitchFamily="34" charset="0"/>
              </a:rPr>
              <a:t>in terms of FDI-based job creation in video games</a:t>
            </a:r>
          </a:p>
          <a:p>
            <a:pPr algn="ctr"/>
            <a:endParaRPr lang="ca-ES" sz="400" b="1" dirty="0">
              <a:solidFill>
                <a:schemeClr val="accent5">
                  <a:lumMod val="25000"/>
                </a:schemeClr>
              </a:solidFill>
              <a:latin typeface="HelveticaNeueLT Std" panose="020B0604020202020204" pitchFamily="34" charset="0"/>
            </a:endParaRPr>
          </a:p>
          <a:p>
            <a:pPr algn="ctr"/>
            <a:r>
              <a:rPr lang="en-US">
                <a:solidFill>
                  <a:schemeClr val="accent5">
                    <a:lumMod val="25000"/>
                  </a:schemeClr>
                </a:solidFill>
                <a:latin typeface="HelveticaNeueLT Std" panose="020B0604020202020204" pitchFamily="34" charset="0"/>
              </a:rPr>
              <a:t>▲1 position with respect to 2021</a:t>
            </a:r>
          </a:p>
        </p:txBody>
      </p:sp>
      <p:grpSp>
        <p:nvGrpSpPr>
          <p:cNvPr id="32" name="Agrupa 31" descr="Catalonia, 2022">
            <a:extLst>
              <a:ext uri="{FF2B5EF4-FFF2-40B4-BE49-F238E27FC236}">
                <a16:creationId xmlns:a16="http://schemas.microsoft.com/office/drawing/2014/main" id="{0334A482-4686-B06F-5D59-F00576C1368C}"/>
              </a:ext>
            </a:extLst>
          </p:cNvPr>
          <p:cNvGrpSpPr/>
          <p:nvPr/>
        </p:nvGrpSpPr>
        <p:grpSpPr>
          <a:xfrm>
            <a:off x="4292031" y="3558183"/>
            <a:ext cx="3600001" cy="1855065"/>
            <a:chOff x="4292031" y="3558183"/>
            <a:chExt cx="3600001" cy="1855065"/>
          </a:xfrm>
        </p:grpSpPr>
        <p:sp>
          <p:nvSpPr>
            <p:cNvPr id="21" name="Rectangle 20">
              <a:extLst>
                <a:ext uri="{FF2B5EF4-FFF2-40B4-BE49-F238E27FC236}">
                  <a16:creationId xmlns:a16="http://schemas.microsoft.com/office/drawing/2014/main" id="{313DC4C8-F6F6-83ED-6D0D-F8F7FD95B951}"/>
                </a:ext>
              </a:extLst>
            </p:cNvPr>
            <p:cNvSpPr/>
            <p:nvPr/>
          </p:nvSpPr>
          <p:spPr>
            <a:xfrm>
              <a:off x="4292032" y="3785460"/>
              <a:ext cx="3600000" cy="162778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4" name="Redondear rectángulo de esquina del mismo lado 71">
              <a:extLst>
                <a:ext uri="{FF2B5EF4-FFF2-40B4-BE49-F238E27FC236}">
                  <a16:creationId xmlns:a16="http://schemas.microsoft.com/office/drawing/2014/main" id="{812AAD55-3F56-A51B-8176-B25C333A3E6B}"/>
                </a:ext>
                <a:ext uri="{C183D7F6-B498-43B3-948B-1728B52AA6E4}">
                  <adec:decorative xmlns:adec="http://schemas.microsoft.com/office/drawing/2017/decorative" xmlns="" val="1"/>
                </a:ext>
              </a:extLst>
            </p:cNvPr>
            <p:cNvSpPr/>
            <p:nvPr/>
          </p:nvSpPr>
          <p:spPr>
            <a:xfrm>
              <a:off x="4292031" y="3558327"/>
              <a:ext cx="720000" cy="1854921"/>
            </a:xfrm>
            <a:prstGeom prst="round2SameRect">
              <a:avLst>
                <a:gd name="adj1" fmla="val 0"/>
                <a:gd name="adj2" fmla="val 0"/>
              </a:avLst>
            </a:prstGeom>
            <a:blipFill dpi="0" rotWithShape="0">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8" name="Rectangle 27">
              <a:extLst>
                <a:ext uri="{FF2B5EF4-FFF2-40B4-BE49-F238E27FC236}">
                  <a16:creationId xmlns:a16="http://schemas.microsoft.com/office/drawing/2014/main" id="{99D105B4-EE65-4C93-EA03-8985A46D9FA3}"/>
                </a:ext>
              </a:extLst>
            </p:cNvPr>
            <p:cNvSpPr/>
            <p:nvPr/>
          </p:nvSpPr>
          <p:spPr>
            <a:xfrm>
              <a:off x="5012031" y="3558183"/>
              <a:ext cx="2879998" cy="2808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9" name="Contenidor de text 2">
              <a:extLst>
                <a:ext uri="{FF2B5EF4-FFF2-40B4-BE49-F238E27FC236}">
                  <a16:creationId xmlns:a16="http://schemas.microsoft.com/office/drawing/2014/main" id="{1975225D-3C05-5F54-09C8-5DEDFE889540}"/>
                </a:ext>
              </a:extLst>
            </p:cNvPr>
            <p:cNvSpPr txBox="1">
              <a:spLocks/>
            </p:cNvSpPr>
            <p:nvPr/>
          </p:nvSpPr>
          <p:spPr>
            <a:xfrm>
              <a:off x="5098780" y="3584114"/>
              <a:ext cx="1698720" cy="238217"/>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chemeClr val="bg1"/>
                  </a:solidFill>
                  <a:latin typeface="HelveticaNeueLT Std" panose="020B0604020202020204" pitchFamily="34" charset="0"/>
                </a:rPr>
                <a:t>Catalonia, 2022</a:t>
              </a:r>
            </a:p>
          </p:txBody>
        </p:sp>
      </p:grpSp>
      <p:sp>
        <p:nvSpPr>
          <p:cNvPr id="36" name="Contenidor de text 2">
            <a:extLst>
              <a:ext uri="{FF2B5EF4-FFF2-40B4-BE49-F238E27FC236}">
                <a16:creationId xmlns:a16="http://schemas.microsoft.com/office/drawing/2014/main" id="{9F2E051A-72DE-9D13-7A17-036562E4F4BA}"/>
              </a:ext>
            </a:extLst>
          </p:cNvPr>
          <p:cNvSpPr txBox="1">
            <a:spLocks/>
          </p:cNvSpPr>
          <p:nvPr/>
        </p:nvSpPr>
        <p:spPr>
          <a:xfrm>
            <a:off x="5165152" y="4087572"/>
            <a:ext cx="2573755" cy="1085761"/>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solidFill>
                  <a:srgbClr val="4A00D0"/>
                </a:solidFill>
                <a:latin typeface="HelveticaNeueLT Std" panose="020B0604020202020204" pitchFamily="34" charset="0"/>
              </a:rPr>
              <a:t>3rd-ranked region in the EU </a:t>
            </a:r>
            <a:r>
              <a:rPr lang="en-US" b="1">
                <a:solidFill>
                  <a:schemeClr val="accent5">
                    <a:lumMod val="25000"/>
                  </a:schemeClr>
                </a:solidFill>
                <a:latin typeface="HelveticaNeueLT Std" panose="020B0604020202020204" pitchFamily="34" charset="0"/>
              </a:rPr>
              <a:t>in terms of FDI-based job creation in video games</a:t>
            </a:r>
          </a:p>
          <a:p>
            <a:pPr algn="ctr"/>
            <a:endParaRPr lang="ca-ES" sz="400" b="1" dirty="0">
              <a:solidFill>
                <a:schemeClr val="tx1"/>
              </a:solidFill>
              <a:latin typeface="HelveticaNeueLT Std" panose="020B0604020202020204" pitchFamily="34" charset="0"/>
            </a:endParaRPr>
          </a:p>
          <a:p>
            <a:pPr algn="ctr"/>
            <a:r>
              <a:rPr lang="en-US">
                <a:solidFill>
                  <a:schemeClr val="accent5">
                    <a:lumMod val="25000"/>
                  </a:schemeClr>
                </a:solidFill>
                <a:latin typeface="HelveticaNeueLT Std" panose="020B0604020202020204" pitchFamily="34" charset="0"/>
              </a:rPr>
              <a:t>▼1 position with respect to 2021</a:t>
            </a:r>
          </a:p>
        </p:txBody>
      </p:sp>
      <p:grpSp>
        <p:nvGrpSpPr>
          <p:cNvPr id="34" name="Agrupa 33" descr="Barcelona, 2022">
            <a:extLst>
              <a:ext uri="{FF2B5EF4-FFF2-40B4-BE49-F238E27FC236}">
                <a16:creationId xmlns:a16="http://schemas.microsoft.com/office/drawing/2014/main" id="{E07AC96F-1880-2365-EC81-17C37948F7BF}"/>
              </a:ext>
            </a:extLst>
          </p:cNvPr>
          <p:cNvGrpSpPr/>
          <p:nvPr/>
        </p:nvGrpSpPr>
        <p:grpSpPr>
          <a:xfrm>
            <a:off x="7961765" y="3558326"/>
            <a:ext cx="3600001" cy="1854922"/>
            <a:chOff x="7961765" y="3558326"/>
            <a:chExt cx="3600001" cy="1854922"/>
          </a:xfrm>
        </p:grpSpPr>
        <p:sp>
          <p:nvSpPr>
            <p:cNvPr id="22" name="Rectangle 21">
              <a:extLst>
                <a:ext uri="{FF2B5EF4-FFF2-40B4-BE49-F238E27FC236}">
                  <a16:creationId xmlns:a16="http://schemas.microsoft.com/office/drawing/2014/main" id="{6E6AB2F2-76C0-1966-C960-89E7D3D03138}"/>
                </a:ext>
              </a:extLst>
            </p:cNvPr>
            <p:cNvSpPr/>
            <p:nvPr/>
          </p:nvSpPr>
          <p:spPr>
            <a:xfrm>
              <a:off x="7961766" y="3785460"/>
              <a:ext cx="3600000" cy="162778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5" name="Redondear rectángulo de esquina del mismo lado 71">
              <a:extLst>
                <a:ext uri="{FF2B5EF4-FFF2-40B4-BE49-F238E27FC236}">
                  <a16:creationId xmlns:a16="http://schemas.microsoft.com/office/drawing/2014/main" id="{6FA6E8CD-845D-725C-6111-6E36D971BD97}"/>
                </a:ext>
                <a:ext uri="{C183D7F6-B498-43B3-948B-1728B52AA6E4}">
                  <adec:decorative xmlns:adec="http://schemas.microsoft.com/office/drawing/2017/decorative" xmlns="" val="1"/>
                </a:ext>
              </a:extLst>
            </p:cNvPr>
            <p:cNvSpPr/>
            <p:nvPr/>
          </p:nvSpPr>
          <p:spPr>
            <a:xfrm>
              <a:off x="7961765" y="3558326"/>
              <a:ext cx="720000" cy="1854920"/>
            </a:xfrm>
            <a:prstGeom prst="round2SameRect">
              <a:avLst>
                <a:gd name="adj1" fmla="val 0"/>
                <a:gd name="adj2" fmla="val 0"/>
              </a:avLst>
            </a:prstGeom>
            <a:blipFill dpi="0" rotWithShape="0">
              <a:blip r:embed="rId5"/>
              <a:srcRect/>
              <a:stretch>
                <a:fillRect b="-156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0" name="Rectangle 29">
              <a:extLst>
                <a:ext uri="{FF2B5EF4-FFF2-40B4-BE49-F238E27FC236}">
                  <a16:creationId xmlns:a16="http://schemas.microsoft.com/office/drawing/2014/main" id="{542E7BF1-4BDD-5D0B-61A3-6CDC6DB894FB}"/>
                </a:ext>
              </a:extLst>
            </p:cNvPr>
            <p:cNvSpPr/>
            <p:nvPr/>
          </p:nvSpPr>
          <p:spPr>
            <a:xfrm>
              <a:off x="8681768" y="3558543"/>
              <a:ext cx="2879998" cy="2808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31" name="Contenidor de text 2">
              <a:extLst>
                <a:ext uri="{FF2B5EF4-FFF2-40B4-BE49-F238E27FC236}">
                  <a16:creationId xmlns:a16="http://schemas.microsoft.com/office/drawing/2014/main" id="{9A984825-2234-8836-AC84-6C4ED3D749C2}"/>
                </a:ext>
              </a:extLst>
            </p:cNvPr>
            <p:cNvSpPr txBox="1">
              <a:spLocks/>
            </p:cNvSpPr>
            <p:nvPr/>
          </p:nvSpPr>
          <p:spPr>
            <a:xfrm>
              <a:off x="8768516" y="3584474"/>
              <a:ext cx="1718207" cy="238217"/>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chemeClr val="bg1"/>
                  </a:solidFill>
                  <a:latin typeface="HelveticaNeueLT Std" panose="020B0604020202020204" pitchFamily="34" charset="0"/>
                </a:rPr>
                <a:t>Barcelona, 2022</a:t>
              </a:r>
            </a:p>
          </p:txBody>
        </p:sp>
      </p:grpSp>
      <p:sp>
        <p:nvSpPr>
          <p:cNvPr id="37" name="Contenidor de text 2">
            <a:extLst>
              <a:ext uri="{FF2B5EF4-FFF2-40B4-BE49-F238E27FC236}">
                <a16:creationId xmlns:a16="http://schemas.microsoft.com/office/drawing/2014/main" id="{1BC1F692-C4FC-6627-B2DB-38205B142EB0}"/>
              </a:ext>
            </a:extLst>
          </p:cNvPr>
          <p:cNvSpPr txBox="1">
            <a:spLocks/>
          </p:cNvSpPr>
          <p:nvPr/>
        </p:nvSpPr>
        <p:spPr>
          <a:xfrm>
            <a:off x="8834889" y="4091613"/>
            <a:ext cx="2573755" cy="1085761"/>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solidFill>
                  <a:srgbClr val="4A00D0"/>
                </a:solidFill>
                <a:latin typeface="HelveticaNeueLT Std" panose="020B0604020202020204" pitchFamily="34" charset="0"/>
              </a:rPr>
              <a:t>2nd-ranked region in the EU </a:t>
            </a:r>
            <a:r>
              <a:rPr lang="en-US" b="1">
                <a:solidFill>
                  <a:schemeClr val="accent5">
                    <a:lumMod val="25000"/>
                  </a:schemeClr>
                </a:solidFill>
                <a:latin typeface="HelveticaNeueLT Std" panose="020B0604020202020204" pitchFamily="34" charset="0"/>
              </a:rPr>
              <a:t>in terms of FDI-based job creation in video games</a:t>
            </a:r>
          </a:p>
          <a:p>
            <a:pPr algn="ctr"/>
            <a:endParaRPr lang="ca-ES" sz="400" b="1" dirty="0">
              <a:solidFill>
                <a:schemeClr val="tx1"/>
              </a:solidFill>
              <a:latin typeface="HelveticaNeueLT Std" panose="020B0604020202020204" pitchFamily="34" charset="0"/>
            </a:endParaRPr>
          </a:p>
          <a:p>
            <a:pPr algn="ctr"/>
            <a:r>
              <a:rPr lang="en-US">
                <a:solidFill>
                  <a:schemeClr val="accent5">
                    <a:lumMod val="25000"/>
                  </a:schemeClr>
                </a:solidFill>
                <a:latin typeface="HelveticaNeueLT Std" panose="020B0604020202020204" pitchFamily="34" charset="0"/>
              </a:rPr>
              <a:t>=  with respect to 2021</a:t>
            </a:r>
          </a:p>
        </p:txBody>
      </p:sp>
      <p:sp>
        <p:nvSpPr>
          <p:cNvPr id="20" name="CuadroTexto 32">
            <a:extLst>
              <a:ext uri="{FF2B5EF4-FFF2-40B4-BE49-F238E27FC236}">
                <a16:creationId xmlns:a16="http://schemas.microsoft.com/office/drawing/2014/main" id="{DA32378B-A9B8-0ECE-7F1A-AF6BD3EAB4F6}"/>
              </a:ext>
            </a:extLst>
          </p:cNvPr>
          <p:cNvSpPr txBox="1"/>
          <p:nvPr/>
        </p:nvSpPr>
        <p:spPr>
          <a:xfrm>
            <a:off x="630236" y="5610662"/>
            <a:ext cx="11009093" cy="461665"/>
          </a:xfrm>
          <a:prstGeom prst="rect">
            <a:avLst/>
          </a:prstGeom>
        </p:spPr>
        <p:txBody>
          <a:bodyPr wrap="square">
            <a:spAutoFit/>
          </a:bodyPr>
          <a:lstStyle>
            <a:defPPr>
              <a:defRPr lang="es-ES"/>
            </a:defPPr>
            <a:lvl1pPr algn="r">
              <a:defRPr sz="1200" b="1" i="1">
                <a:solidFill>
                  <a:srgbClr val="424242"/>
                </a:solidFill>
                <a:latin typeface="HelveticaNeueLT Std" panose="020B0604020202020204" pitchFamily="34" charset="0"/>
              </a:defRPr>
            </a:lvl1pPr>
          </a:lstStyle>
          <a:p>
            <a:r>
              <a:rPr lang="en-US">
                <a:solidFill>
                  <a:schemeClr val="accent5">
                    <a:lumMod val="25000"/>
                  </a:schemeClr>
                </a:solidFill>
              </a:rPr>
              <a:t>Note: </a:t>
            </a:r>
            <a:r>
              <a:rPr lang="en-US" b="0">
                <a:solidFill>
                  <a:schemeClr val="accent5">
                    <a:lumMod val="25000"/>
                  </a:schemeClr>
                </a:solidFill>
              </a:rPr>
              <a:t>Investments made in video games, applications and digital content activities have been taken into account </a:t>
            </a:r>
          </a:p>
          <a:p>
            <a:r>
              <a:rPr lang="en-US">
                <a:solidFill>
                  <a:schemeClr val="accent5">
                    <a:lumMod val="25000"/>
                  </a:schemeClr>
                </a:solidFill>
              </a:rPr>
              <a:t>Source: </a:t>
            </a:r>
            <a:r>
              <a:rPr lang="en-US" b="0">
                <a:solidFill>
                  <a:schemeClr val="accent5">
                    <a:lumMod val="25000"/>
                  </a:schemeClr>
                </a:solidFill>
              </a:rPr>
              <a:t>ACCIÓ, based on fDi Markets</a:t>
            </a:r>
          </a:p>
        </p:txBody>
      </p:sp>
    </p:spTree>
    <p:extLst>
      <p:ext uri="{BB962C8B-B14F-4D97-AF65-F5344CB8AC3E}">
        <p14:creationId xmlns:p14="http://schemas.microsoft.com/office/powerpoint/2010/main" val="7468941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36F7E9E2-8666-553A-82C5-5148D9206078}"/>
              </a:ext>
            </a:extLst>
          </p:cNvPr>
          <p:cNvSpPr>
            <a:spLocks noGrp="1"/>
          </p:cNvSpPr>
          <p:nvPr>
            <p:ph type="title"/>
          </p:nvPr>
        </p:nvSpPr>
        <p:spPr>
          <a:xfrm>
            <a:off x="630236" y="378471"/>
            <a:ext cx="10877425" cy="283298"/>
          </a:xfrm>
        </p:spPr>
        <p:txBody>
          <a:bodyPr/>
          <a:lstStyle/>
          <a:p>
            <a:pPr rtl="0" eaLnBrk="1" latinLnBrk="0" hangingPunct="1"/>
            <a:r>
              <a:rPr lang="en-US" sz="2000" dirty="0">
                <a:solidFill>
                  <a:srgbClr val="FF0000"/>
                </a:solidFill>
                <a:latin typeface="HelveticaNeueLT Std" panose="020B0604020202020204"/>
              </a:rPr>
              <a:t>Catalonia, a pole of attraction for young professionals, researchers and video game developers</a:t>
            </a:r>
          </a:p>
        </p:txBody>
      </p:sp>
      <p:sp>
        <p:nvSpPr>
          <p:cNvPr id="23" name="Rectángulo 83">
            <a:extLst>
              <a:ext uri="{FF2B5EF4-FFF2-40B4-BE49-F238E27FC236}">
                <a16:creationId xmlns:a16="http://schemas.microsoft.com/office/drawing/2014/main" id="{DF988F9F-81F2-455A-A588-1C1BD3F6288D}"/>
              </a:ext>
            </a:extLst>
          </p:cNvPr>
          <p:cNvSpPr/>
          <p:nvPr/>
        </p:nvSpPr>
        <p:spPr>
          <a:xfrm>
            <a:off x="622299" y="1195158"/>
            <a:ext cx="6080704" cy="1938992"/>
          </a:xfrm>
          <a:prstGeom prst="rect">
            <a:avLst/>
          </a:prstGeom>
        </p:spPr>
        <p:txBody>
          <a:bodyPr wrap="square">
            <a:spAutoFit/>
          </a:bodyPr>
          <a:lstStyle/>
          <a:p>
            <a:pPr marL="171450" indent="-171450">
              <a:buClr>
                <a:schemeClr val="tx1"/>
              </a:buClr>
              <a:buSzPct val="150000"/>
              <a:buFont typeface="Arial" panose="020B0604020202020204" pitchFamily="34" charset="0"/>
              <a:buChar char="•"/>
              <a:tabLst>
                <a:tab pos="457200" algn="l"/>
              </a:tabLst>
            </a:pPr>
            <a:r>
              <a:rPr lang="en-US" sz="1200" b="1">
                <a:solidFill>
                  <a:srgbClr val="424242"/>
                </a:solidFill>
                <a:latin typeface="HelveticaNeueLT Std" panose="020B0604020202020204" pitchFamily="34" charset="0"/>
              </a:rPr>
              <a:t>Barcelona is the ninth most popular city in the world to work in for foreigners</a:t>
            </a:r>
            <a:r>
              <a:rPr lang="en-US" sz="1200">
                <a:solidFill>
                  <a:srgbClr val="424242"/>
                </a:solidFill>
                <a:latin typeface="HelveticaNeueLT Std" panose="020B0604020202020204" pitchFamily="34" charset="0"/>
              </a:rPr>
              <a:t> </a:t>
            </a:r>
          </a:p>
          <a:p>
            <a:pPr>
              <a:buClr>
                <a:schemeClr val="tx1"/>
              </a:buClr>
              <a:buSzPct val="150000"/>
              <a:tabLst>
                <a:tab pos="457200" algn="l"/>
              </a:tabLst>
            </a:pPr>
            <a:r>
              <a:rPr lang="en-US" sz="1200">
                <a:solidFill>
                  <a:srgbClr val="424242"/>
                </a:solidFill>
                <a:latin typeface="HelveticaNeueLT Std" panose="020B0604020202020204" pitchFamily="34" charset="0"/>
              </a:rPr>
              <a:t>    (</a:t>
            </a:r>
            <a:r>
              <a:rPr lang="en-US" sz="1200" i="1">
                <a:solidFill>
                  <a:srgbClr val="424242"/>
                </a:solidFill>
                <a:latin typeface="HelveticaNeueLT Std" panose="020B0604020202020204" pitchFamily="34" charset="0"/>
              </a:rPr>
              <a:t>Decoding Global Talent, Onsite and Virtual</a:t>
            </a:r>
            <a:r>
              <a:rPr lang="en-US" sz="1200">
                <a:solidFill>
                  <a:srgbClr val="424242"/>
                </a:solidFill>
                <a:latin typeface="HelveticaNeueLT Std" panose="020B0604020202020204" pitchFamily="34" charset="0"/>
              </a:rPr>
              <a:t>, 2021, Boston Consulting Group)</a:t>
            </a:r>
          </a:p>
          <a:p>
            <a:pPr marL="171450" indent="-171450">
              <a:buClr>
                <a:schemeClr val="tx1"/>
              </a:buClr>
              <a:buSzPct val="150000"/>
              <a:buFont typeface="Arial" panose="020B0604020202020204" pitchFamily="34" charset="0"/>
              <a:buChar char="•"/>
              <a:tabLst>
                <a:tab pos="457200" algn="l"/>
              </a:tabLst>
            </a:pPr>
            <a:endParaRPr lang="ca-ES" sz="800" i="1" dirty="0">
              <a:solidFill>
                <a:srgbClr val="424242"/>
              </a:solidFill>
              <a:latin typeface="HelveticaNeueLT Std" panose="020B0604020202020204" pitchFamily="34" charset="0"/>
            </a:endParaRPr>
          </a:p>
          <a:p>
            <a:pPr marL="171450" indent="-171450">
              <a:buClr>
                <a:schemeClr val="tx1"/>
              </a:buClr>
              <a:buSzPct val="150000"/>
              <a:buFont typeface="Arial" panose="020B0604020202020204" pitchFamily="34" charset="0"/>
              <a:buChar char="•"/>
              <a:tabLst>
                <a:tab pos="457200" algn="l"/>
              </a:tabLst>
            </a:pPr>
            <a:r>
              <a:rPr lang="en-US" sz="1200">
                <a:solidFill>
                  <a:srgbClr val="424242"/>
                </a:solidFill>
                <a:latin typeface="HelveticaNeueLT Std" panose="020B0604020202020204" pitchFamily="34" charset="0"/>
              </a:rPr>
              <a:t>Catalonia is the </a:t>
            </a:r>
            <a:r>
              <a:rPr lang="en-US" sz="1200" b="1">
                <a:solidFill>
                  <a:srgbClr val="424242"/>
                </a:solidFill>
                <a:latin typeface="HelveticaNeueLT Std" panose="020B0604020202020204" pitchFamily="34" charset="0"/>
              </a:rPr>
              <a:t>7th-ranked region in the EU 27 </a:t>
            </a:r>
            <a:r>
              <a:rPr lang="en-US" sz="1200">
                <a:solidFill>
                  <a:srgbClr val="424242"/>
                </a:solidFill>
                <a:latin typeface="HelveticaNeueLT Std" panose="020B0604020202020204" pitchFamily="34" charset="0"/>
              </a:rPr>
              <a:t>in terms of </a:t>
            </a:r>
            <a:r>
              <a:rPr lang="en-US" sz="1200" b="1">
                <a:solidFill>
                  <a:srgbClr val="424242"/>
                </a:solidFill>
                <a:latin typeface="HelveticaNeueLT Std" panose="020B0604020202020204" pitchFamily="34" charset="0"/>
              </a:rPr>
              <a:t>digital human capital</a:t>
            </a:r>
            <a:r>
              <a:rPr lang="en-US" sz="1200" b="1" i="1">
                <a:solidFill>
                  <a:srgbClr val="424242"/>
                </a:solidFill>
                <a:latin typeface="HelveticaNeueLT Std" panose="020B0604020202020204" pitchFamily="34" charset="0"/>
              </a:rPr>
              <a:t> </a:t>
            </a:r>
          </a:p>
          <a:p>
            <a:pPr>
              <a:buClr>
                <a:schemeClr val="tx1"/>
              </a:buClr>
              <a:buSzPct val="150000"/>
              <a:tabLst>
                <a:tab pos="457200" algn="l"/>
              </a:tabLst>
            </a:pPr>
            <a:r>
              <a:rPr lang="en-US" sz="1200">
                <a:solidFill>
                  <a:srgbClr val="424242"/>
                </a:solidFill>
                <a:latin typeface="HelveticaNeueLT Std" panose="020B0604020202020204" pitchFamily="34" charset="0"/>
              </a:rPr>
              <a:t>    (</a:t>
            </a:r>
            <a:r>
              <a:rPr lang="en-US" sz="1200" i="1">
                <a:solidFill>
                  <a:srgbClr val="424242"/>
                </a:solidFill>
                <a:latin typeface="HelveticaNeueLT Std" panose="020B0604020202020204" pitchFamily="34" charset="0"/>
              </a:rPr>
              <a:t>DESI, </a:t>
            </a:r>
            <a:r>
              <a:rPr lang="en-US" sz="1200">
                <a:solidFill>
                  <a:srgbClr val="424242"/>
                </a:solidFill>
                <a:latin typeface="HelveticaNeueLT Std" panose="020B0604020202020204" pitchFamily="34" charset="0"/>
              </a:rPr>
              <a:t>2021)</a:t>
            </a:r>
          </a:p>
          <a:p>
            <a:pPr marL="171450" indent="-171450">
              <a:buClr>
                <a:schemeClr val="tx1"/>
              </a:buClr>
              <a:buSzPct val="150000"/>
              <a:buFont typeface="Arial" panose="020B0604020202020204" pitchFamily="34" charset="0"/>
              <a:buChar char="•"/>
              <a:tabLst>
                <a:tab pos="457200" algn="l"/>
              </a:tabLst>
            </a:pPr>
            <a:endParaRPr lang="ca-ES" sz="800" dirty="0">
              <a:solidFill>
                <a:srgbClr val="424242"/>
              </a:solidFill>
              <a:highlight>
                <a:srgbClr val="FFFF00"/>
              </a:highlight>
              <a:latin typeface="HelveticaNeueLT Std" panose="020B0604020202020204" pitchFamily="34" charset="0"/>
            </a:endParaRPr>
          </a:p>
          <a:p>
            <a:pPr marL="171450" indent="-171450">
              <a:buClr>
                <a:schemeClr val="tx1"/>
              </a:buClr>
              <a:buSzPct val="150000"/>
              <a:buFont typeface="Arial" panose="020B0604020202020204" pitchFamily="34" charset="0"/>
              <a:buChar char="•"/>
              <a:tabLst>
                <a:tab pos="457200" algn="l"/>
              </a:tabLst>
            </a:pPr>
            <a:r>
              <a:rPr lang="en-US" sz="1200">
                <a:solidFill>
                  <a:srgbClr val="424242"/>
                </a:solidFill>
                <a:latin typeface="HelveticaNeueLT Std" panose="020B0604020202020204" pitchFamily="34" charset="0"/>
              </a:rPr>
              <a:t>Barcelona, the </a:t>
            </a:r>
            <a:r>
              <a:rPr lang="en-US" sz="1200" b="1">
                <a:solidFill>
                  <a:srgbClr val="424242"/>
                </a:solidFill>
                <a:latin typeface="HelveticaNeueLT Std" panose="020B0604020202020204" pitchFamily="34" charset="0"/>
              </a:rPr>
              <a:t>5th-ranked </a:t>
            </a:r>
            <a:r>
              <a:rPr lang="en-US" sz="1200">
                <a:solidFill>
                  <a:srgbClr val="424242"/>
                </a:solidFill>
                <a:latin typeface="HelveticaNeueLT Std" panose="020B0604020202020204" pitchFamily="34" charset="0"/>
              </a:rPr>
              <a:t>European city in terms of the number of </a:t>
            </a:r>
            <a:r>
              <a:rPr lang="en-US" sz="1200" b="1">
                <a:solidFill>
                  <a:srgbClr val="424242"/>
                </a:solidFill>
                <a:latin typeface="HelveticaNeueLT Std" panose="020B0604020202020204" pitchFamily="34" charset="0"/>
              </a:rPr>
              <a:t>creative jobs</a:t>
            </a:r>
            <a:r>
              <a:rPr lang="en-US" sz="1200" b="1" i="1">
                <a:solidFill>
                  <a:srgbClr val="00B050"/>
                </a:solidFill>
                <a:latin typeface="HelveticaNeueLT Std" panose="020B0604020202020204" pitchFamily="34" charset="0"/>
              </a:rPr>
              <a:t> </a:t>
            </a:r>
          </a:p>
          <a:p>
            <a:pPr>
              <a:buClr>
                <a:schemeClr val="tx1"/>
              </a:buClr>
              <a:buSzPct val="150000"/>
              <a:tabLst>
                <a:tab pos="457200" algn="l"/>
              </a:tabLst>
            </a:pPr>
            <a:r>
              <a:rPr lang="en-US" sz="1200">
                <a:solidFill>
                  <a:srgbClr val="424242"/>
                </a:solidFill>
                <a:latin typeface="HelveticaNeueLT Std" panose="020B0604020202020204" pitchFamily="34" charset="0"/>
              </a:rPr>
              <a:t>    (</a:t>
            </a:r>
            <a:r>
              <a:rPr lang="en-US" sz="1200" i="1">
                <a:solidFill>
                  <a:srgbClr val="424242"/>
                </a:solidFill>
                <a:latin typeface="HelveticaNeueLT Std" panose="020B0604020202020204" pitchFamily="34" charset="0"/>
              </a:rPr>
              <a:t>Cultural and Creative Cities Monitor, </a:t>
            </a:r>
            <a:r>
              <a:rPr lang="en-US" sz="1200" i="1">
                <a:solidFill>
                  <a:schemeClr val="accent5">
                    <a:lumMod val="25000"/>
                  </a:schemeClr>
                </a:solidFill>
                <a:latin typeface="HelveticaNeueLT Std" panose="020B0604020202020204" pitchFamily="34" charset="0"/>
              </a:rPr>
              <a:t>European Commission</a:t>
            </a:r>
            <a:r>
              <a:rPr lang="en-US" sz="1200">
                <a:solidFill>
                  <a:schemeClr val="accent5">
                    <a:lumMod val="25000"/>
                  </a:schemeClr>
                </a:solidFill>
                <a:latin typeface="HelveticaNeueLT Std" panose="020B0604020202020204" pitchFamily="34" charset="0"/>
              </a:rPr>
              <a:t>, 2019</a:t>
            </a:r>
            <a:r>
              <a:rPr lang="en-US" sz="1200">
                <a:solidFill>
                  <a:srgbClr val="424242"/>
                </a:solidFill>
                <a:latin typeface="HelveticaNeueLT Std" panose="020B0604020202020204" pitchFamily="34" charset="0"/>
              </a:rPr>
              <a:t>)</a:t>
            </a:r>
          </a:p>
          <a:p>
            <a:pPr marL="171450" indent="-171450">
              <a:buClr>
                <a:schemeClr val="tx1"/>
              </a:buClr>
              <a:buSzPct val="150000"/>
              <a:buFont typeface="Arial" panose="020B0604020202020204" pitchFamily="34" charset="0"/>
              <a:buChar char="•"/>
              <a:tabLst>
                <a:tab pos="457200" algn="l"/>
              </a:tabLst>
            </a:pPr>
            <a:endParaRPr lang="ca-ES" sz="800" b="1" i="1" dirty="0">
              <a:solidFill>
                <a:srgbClr val="424242"/>
              </a:solidFill>
              <a:latin typeface="HelveticaNeueLT Std" panose="020B0604020202020204" pitchFamily="34" charset="0"/>
            </a:endParaRPr>
          </a:p>
          <a:p>
            <a:pPr marL="171450" indent="-171450">
              <a:buClr>
                <a:schemeClr val="tx1"/>
              </a:buClr>
              <a:buSzPct val="150000"/>
              <a:buFont typeface="Arial" panose="020B0604020202020204" pitchFamily="34" charset="0"/>
              <a:buChar char="•"/>
              <a:tabLst>
                <a:tab pos="457200" algn="l"/>
              </a:tabLst>
            </a:pPr>
            <a:r>
              <a:rPr lang="en-US" sz="1200">
                <a:solidFill>
                  <a:srgbClr val="424242"/>
                </a:solidFill>
                <a:latin typeface="HelveticaNeueLT Std" panose="020B0604020202020204" pitchFamily="34" charset="0"/>
              </a:rPr>
              <a:t>Barcelona is the </a:t>
            </a:r>
            <a:r>
              <a:rPr lang="en-US" sz="1200" b="1">
                <a:solidFill>
                  <a:srgbClr val="424242"/>
                </a:solidFill>
                <a:latin typeface="HelveticaNeueLT Std" panose="020B0604020202020204" pitchFamily="34" charset="0"/>
              </a:rPr>
              <a:t>13th </a:t>
            </a:r>
            <a:r>
              <a:rPr lang="en-US" sz="1200" b="0">
                <a:solidFill>
                  <a:srgbClr val="424242"/>
                </a:solidFill>
                <a:latin typeface="HelveticaNeueLT Std" panose="020B0604020202020204" pitchFamily="34" charset="0"/>
              </a:rPr>
              <a:t>most attractive</a:t>
            </a:r>
            <a:r>
              <a:rPr lang="en-US" sz="1200" b="1">
                <a:solidFill>
                  <a:srgbClr val="424242"/>
                </a:solidFill>
                <a:latin typeface="HelveticaNeueLT Std" panose="020B0604020202020204" pitchFamily="34" charset="0"/>
              </a:rPr>
              <a:t> European city </a:t>
            </a:r>
            <a:r>
              <a:rPr lang="en-US" sz="1200">
                <a:solidFill>
                  <a:srgbClr val="424242"/>
                </a:solidFill>
                <a:latin typeface="HelveticaNeueLT Std" panose="020B0604020202020204" pitchFamily="34" charset="0"/>
              </a:rPr>
              <a:t>for </a:t>
            </a:r>
            <a:r>
              <a:rPr lang="en-US" sz="1200" b="1">
                <a:solidFill>
                  <a:srgbClr val="424242"/>
                </a:solidFill>
                <a:latin typeface="HelveticaNeueLT Std" panose="020B0604020202020204" pitchFamily="34" charset="0"/>
              </a:rPr>
              <a:t>students</a:t>
            </a:r>
            <a:r>
              <a:rPr lang="en-US" sz="1200">
                <a:solidFill>
                  <a:srgbClr val="424242"/>
                </a:solidFill>
                <a:latin typeface="HelveticaNeueLT Std" panose="020B0604020202020204" pitchFamily="34" charset="0"/>
              </a:rPr>
              <a:t> </a:t>
            </a:r>
          </a:p>
          <a:p>
            <a:pPr>
              <a:buClr>
                <a:schemeClr val="tx1"/>
              </a:buClr>
              <a:buSzPct val="150000"/>
              <a:tabLst>
                <a:tab pos="457200" algn="l"/>
              </a:tabLst>
            </a:pPr>
            <a:r>
              <a:rPr lang="en-US" sz="1200">
                <a:solidFill>
                  <a:srgbClr val="424242"/>
                </a:solidFill>
                <a:latin typeface="HelveticaNeueLT Std" panose="020B0604020202020204" pitchFamily="34" charset="0"/>
              </a:rPr>
              <a:t>    (</a:t>
            </a:r>
            <a:r>
              <a:rPr lang="en-US" sz="1200" i="1">
                <a:solidFill>
                  <a:srgbClr val="424242"/>
                </a:solidFill>
                <a:latin typeface="HelveticaNeueLT Std" panose="020B0604020202020204" pitchFamily="34" charset="0"/>
              </a:rPr>
              <a:t>QS Best Student Cities</a:t>
            </a:r>
            <a:r>
              <a:rPr lang="en-US" sz="1200">
                <a:solidFill>
                  <a:srgbClr val="424242"/>
                </a:solidFill>
                <a:latin typeface="HelveticaNeueLT Std" panose="020B0604020202020204" pitchFamily="34" charset="0"/>
              </a:rPr>
              <a:t>, 2022)</a:t>
            </a:r>
          </a:p>
        </p:txBody>
      </p:sp>
      <p:sp>
        <p:nvSpPr>
          <p:cNvPr id="46" name="Rectangle 45">
            <a:extLst>
              <a:ext uri="{FF2B5EF4-FFF2-40B4-BE49-F238E27FC236}">
                <a16:creationId xmlns:a16="http://schemas.microsoft.com/office/drawing/2014/main" id="{C9EE9459-50D7-4DFE-BEAE-22D663AC750E}"/>
              </a:ext>
            </a:extLst>
          </p:cNvPr>
          <p:cNvSpPr/>
          <p:nvPr/>
        </p:nvSpPr>
        <p:spPr>
          <a:xfrm>
            <a:off x="464069" y="3319140"/>
            <a:ext cx="1266758" cy="276999"/>
          </a:xfrm>
          <a:prstGeom prst="rect">
            <a:avLst/>
          </a:prstGeom>
        </p:spPr>
        <p:txBody>
          <a:bodyPr wrap="square">
            <a:spAutoFit/>
          </a:bodyPr>
          <a:lstStyle/>
          <a:p>
            <a:r>
              <a:rPr lang="en-US" sz="1200" b="1">
                <a:solidFill>
                  <a:srgbClr val="4A00D0"/>
                </a:solidFill>
                <a:latin typeface="HelveticaNeueLT Std" panose="020B0604020202020204" pitchFamily="34" charset="0"/>
              </a:rPr>
              <a:t>Cost of living</a:t>
            </a:r>
          </a:p>
        </p:txBody>
      </p:sp>
      <p:cxnSp>
        <p:nvCxnSpPr>
          <p:cNvPr id="7" name="Connector recte 6">
            <a:extLst>
              <a:ext uri="{FF2B5EF4-FFF2-40B4-BE49-F238E27FC236}">
                <a16:creationId xmlns:a16="http://schemas.microsoft.com/office/drawing/2014/main" id="{E0F1D16B-9D47-B1E6-D6FE-04FAE18BEEDA}"/>
              </a:ext>
              <a:ext uri="{C183D7F6-B498-43B3-948B-1728B52AA6E4}">
                <adec:decorative xmlns:adec="http://schemas.microsoft.com/office/drawing/2017/decorative" xmlns="" val="1"/>
              </a:ext>
            </a:extLst>
          </p:cNvPr>
          <p:cNvCxnSpPr/>
          <p:nvPr/>
        </p:nvCxnSpPr>
        <p:spPr>
          <a:xfrm>
            <a:off x="1730827" y="3494316"/>
            <a:ext cx="306000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E68D9ED4-713D-4D2F-B37D-E96FFB4F4B0A}"/>
              </a:ext>
            </a:extLst>
          </p:cNvPr>
          <p:cNvSpPr/>
          <p:nvPr/>
        </p:nvSpPr>
        <p:spPr>
          <a:xfrm>
            <a:off x="622298" y="3602477"/>
            <a:ext cx="3948835" cy="646331"/>
          </a:xfrm>
          <a:prstGeom prst="rect">
            <a:avLst/>
          </a:prstGeom>
        </p:spPr>
        <p:txBody>
          <a:bodyPr wrap="square">
            <a:spAutoFit/>
          </a:bodyPr>
          <a:lstStyle/>
          <a:p>
            <a:pPr algn="just"/>
            <a:r>
              <a:rPr lang="en-US" sz="1200">
                <a:solidFill>
                  <a:srgbClr val="424242"/>
                </a:solidFill>
                <a:latin typeface="HelveticaNeueLT Std" panose="020B0604020202020204" pitchFamily="34" charset="0"/>
              </a:rPr>
              <a:t>Compared to other </a:t>
            </a:r>
            <a:r>
              <a:rPr lang="en-US" sz="1200" b="1">
                <a:solidFill>
                  <a:srgbClr val="424242"/>
                </a:solidFill>
                <a:latin typeface="HelveticaNeueLT Std" panose="020B0604020202020204" pitchFamily="34" charset="0"/>
              </a:rPr>
              <a:t>large European cities</a:t>
            </a:r>
            <a:r>
              <a:rPr lang="en-US" sz="1200">
                <a:solidFill>
                  <a:srgbClr val="424242"/>
                </a:solidFill>
                <a:latin typeface="HelveticaNeueLT Std" panose="020B0604020202020204" pitchFamily="34" charset="0"/>
              </a:rPr>
              <a:t>, Barcelona has a more attractive </a:t>
            </a:r>
            <a:r>
              <a:rPr lang="en-US" sz="1200" b="1">
                <a:solidFill>
                  <a:srgbClr val="424242"/>
                </a:solidFill>
                <a:latin typeface="HelveticaNeueLT Std" panose="020B0604020202020204" pitchFamily="34" charset="0"/>
              </a:rPr>
              <a:t>cost of living</a:t>
            </a:r>
            <a:r>
              <a:rPr lang="en-US" sz="1200">
                <a:solidFill>
                  <a:srgbClr val="424242"/>
                </a:solidFill>
                <a:latin typeface="HelveticaNeueLT Std" panose="020B0604020202020204" pitchFamily="34" charset="0"/>
              </a:rPr>
              <a:t>.</a:t>
            </a:r>
            <a:r>
              <a:rPr lang="en-US" sz="1200" b="1">
                <a:solidFill>
                  <a:srgbClr val="424242"/>
                </a:solidFill>
                <a:latin typeface="HelveticaNeueLT Std" panose="020B0604020202020204" pitchFamily="34" charset="0"/>
              </a:rPr>
              <a:t> </a:t>
            </a:r>
          </a:p>
          <a:p>
            <a:pPr algn="just"/>
            <a:r>
              <a:rPr lang="en-US" sz="1200">
                <a:solidFill>
                  <a:srgbClr val="424242"/>
                </a:solidFill>
                <a:latin typeface="HelveticaNeueLT Std" panose="020B0604020202020204" pitchFamily="34" charset="0"/>
              </a:rPr>
              <a:t>(fDi Benchmark, 2022)</a:t>
            </a:r>
          </a:p>
        </p:txBody>
      </p:sp>
      <p:sp>
        <p:nvSpPr>
          <p:cNvPr id="3" name="Rectangle 2">
            <a:extLst>
              <a:ext uri="{FF2B5EF4-FFF2-40B4-BE49-F238E27FC236}">
                <a16:creationId xmlns:a16="http://schemas.microsoft.com/office/drawing/2014/main" id="{D300EE1E-03EC-45CE-ABFB-FC315388B079}"/>
              </a:ext>
            </a:extLst>
          </p:cNvPr>
          <p:cNvSpPr/>
          <p:nvPr/>
        </p:nvSpPr>
        <p:spPr>
          <a:xfrm>
            <a:off x="622300" y="4248808"/>
            <a:ext cx="3948833" cy="830997"/>
          </a:xfrm>
          <a:prstGeom prst="rect">
            <a:avLst/>
          </a:prstGeom>
        </p:spPr>
        <p:txBody>
          <a:bodyPr wrap="square">
            <a:spAutoFit/>
          </a:bodyPr>
          <a:lstStyle/>
          <a:p>
            <a:pPr algn="just"/>
            <a:r>
              <a:rPr lang="en-US" sz="1200">
                <a:solidFill>
                  <a:srgbClr val="424242"/>
                </a:solidFill>
                <a:latin typeface="HelveticaNeueLT Std" panose="020B0604020202020204" pitchFamily="34" charset="0"/>
              </a:rPr>
              <a:t>Barcelona has a lot of highly </a:t>
            </a:r>
            <a:r>
              <a:rPr lang="en-US" sz="1200" b="1">
                <a:solidFill>
                  <a:srgbClr val="424242"/>
                </a:solidFill>
                <a:latin typeface="HelveticaNeueLT Std" panose="020B0604020202020204" pitchFamily="34" charset="0"/>
              </a:rPr>
              <a:t>competitive</a:t>
            </a:r>
            <a:r>
              <a:rPr lang="en-US" sz="1200">
                <a:solidFill>
                  <a:srgbClr val="424242"/>
                </a:solidFill>
                <a:latin typeface="HelveticaNeueLT Std" panose="020B0604020202020204" pitchFamily="34" charset="0"/>
              </a:rPr>
              <a:t> labor costs with </a:t>
            </a:r>
            <a:r>
              <a:rPr lang="en-US" sz="1200" b="1">
                <a:solidFill>
                  <a:srgbClr val="424242"/>
                </a:solidFill>
                <a:latin typeface="HelveticaNeueLT Std" panose="020B0604020202020204" pitchFamily="34" charset="0"/>
              </a:rPr>
              <a:t>top-level professionals </a:t>
            </a:r>
            <a:r>
              <a:rPr lang="en-US" sz="1200">
                <a:solidFill>
                  <a:srgbClr val="424242"/>
                </a:solidFill>
                <a:latin typeface="HelveticaNeueLT Std" panose="020B0604020202020204" pitchFamily="34" charset="0"/>
              </a:rPr>
              <a:t>from all over the world. </a:t>
            </a:r>
          </a:p>
          <a:p>
            <a:pPr algn="just"/>
            <a:r>
              <a:rPr lang="en-US" sz="1200">
                <a:solidFill>
                  <a:srgbClr val="424242"/>
                </a:solidFill>
                <a:latin typeface="HelveticaNeueLT Std" panose="020B0604020202020204" pitchFamily="34" charset="0"/>
              </a:rPr>
              <a:t>(fDi Benchmark, 2022)</a:t>
            </a:r>
          </a:p>
        </p:txBody>
      </p:sp>
      <p:sp>
        <p:nvSpPr>
          <p:cNvPr id="84" name="Rectángulo 103">
            <a:extLst>
              <a:ext uri="{FF2B5EF4-FFF2-40B4-BE49-F238E27FC236}">
                <a16:creationId xmlns:a16="http://schemas.microsoft.com/office/drawing/2014/main" id="{6E449638-EB70-4619-8E91-942621029D29}"/>
              </a:ext>
            </a:extLst>
          </p:cNvPr>
          <p:cNvSpPr/>
          <p:nvPr/>
        </p:nvSpPr>
        <p:spPr>
          <a:xfrm>
            <a:off x="622298" y="5073723"/>
            <a:ext cx="3941987" cy="646331"/>
          </a:xfrm>
          <a:prstGeom prst="rect">
            <a:avLst/>
          </a:prstGeom>
        </p:spPr>
        <p:txBody>
          <a:bodyPr wrap="square">
            <a:spAutoFit/>
          </a:bodyPr>
          <a:lstStyle/>
          <a:p>
            <a:pPr algn="just"/>
            <a:r>
              <a:rPr lang="en-US" sz="1200">
                <a:solidFill>
                  <a:srgbClr val="424242"/>
                </a:solidFill>
                <a:latin typeface="HelveticaNeueLT Std" panose="020B0604020202020204" pitchFamily="34" charset="0"/>
              </a:rPr>
              <a:t>Barcelona is the </a:t>
            </a:r>
            <a:r>
              <a:rPr lang="en-US" sz="1200" b="1">
                <a:solidFill>
                  <a:srgbClr val="424242"/>
                </a:solidFill>
                <a:latin typeface="HelveticaNeueLT Std" panose="020B0604020202020204" pitchFamily="34" charset="0"/>
              </a:rPr>
              <a:t>7th most attractive </a:t>
            </a:r>
            <a:r>
              <a:rPr lang="en-US" sz="1200">
                <a:solidFill>
                  <a:srgbClr val="424242"/>
                </a:solidFill>
                <a:latin typeface="HelveticaNeueLT Std" panose="020B0604020202020204" pitchFamily="34" charset="0"/>
              </a:rPr>
              <a:t>city for office prices ($250/week) and </a:t>
            </a:r>
            <a:r>
              <a:rPr lang="en-US" sz="1200" b="1">
                <a:solidFill>
                  <a:srgbClr val="424242"/>
                </a:solidFill>
                <a:latin typeface="HelveticaNeueLT Std" panose="020B0604020202020204" pitchFamily="34" charset="0"/>
              </a:rPr>
              <a:t>co-working premises</a:t>
            </a:r>
            <a:r>
              <a:rPr lang="en-US" sz="1200">
                <a:solidFill>
                  <a:srgbClr val="424242"/>
                </a:solidFill>
                <a:latin typeface="HelveticaNeueLT Std" panose="020B0604020202020204" pitchFamily="34" charset="0"/>
              </a:rPr>
              <a:t> ($380/month), according to </a:t>
            </a:r>
            <a:r>
              <a:rPr lang="en-US" sz="1200" i="1">
                <a:solidFill>
                  <a:srgbClr val="424242"/>
                </a:solidFill>
                <a:latin typeface="HelveticaNeueLT Std" panose="020B0604020202020204" pitchFamily="34" charset="0"/>
              </a:rPr>
              <a:t>Tech Cities in Motion</a:t>
            </a:r>
            <a:r>
              <a:rPr lang="en-US" sz="1200">
                <a:solidFill>
                  <a:srgbClr val="424242"/>
                </a:solidFill>
                <a:latin typeface="HelveticaNeueLT Std" panose="020B0604020202020204" pitchFamily="34" charset="0"/>
              </a:rPr>
              <a:t>, 2019.</a:t>
            </a:r>
          </a:p>
        </p:txBody>
      </p:sp>
      <p:sp>
        <p:nvSpPr>
          <p:cNvPr id="10" name="Rectangle: cantonades arrodonides 9">
            <a:extLst>
              <a:ext uri="{FF2B5EF4-FFF2-40B4-BE49-F238E27FC236}">
                <a16:creationId xmlns:a16="http://schemas.microsoft.com/office/drawing/2014/main" id="{EB62AFCB-3ABB-8CA9-4CE9-C7DF1CFCA35B}"/>
              </a:ext>
              <a:ext uri="{C183D7F6-B498-43B3-948B-1728B52AA6E4}">
                <adec:decorative xmlns:adec="http://schemas.microsoft.com/office/drawing/2017/decorative" xmlns="" val="1"/>
              </a:ext>
            </a:extLst>
          </p:cNvPr>
          <p:cNvSpPr/>
          <p:nvPr/>
        </p:nvSpPr>
        <p:spPr>
          <a:xfrm>
            <a:off x="4745309" y="3363687"/>
            <a:ext cx="2105304" cy="255321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78" name="Picture 6">
            <a:extLst>
              <a:ext uri="{FF2B5EF4-FFF2-40B4-BE49-F238E27FC236}">
                <a16:creationId xmlns:a16="http://schemas.microsoft.com/office/drawing/2014/main" id="{1A4AE4C5-C888-4960-8CE8-613F5BBAA208}"/>
              </a:ext>
              <a:ext uri="{C183D7F6-B498-43B3-948B-1728B52AA6E4}">
                <adec:decorative xmlns:adec="http://schemas.microsoft.com/office/drawing/2017/decorative" xmlns="" val="1"/>
              </a:ext>
            </a:extLst>
          </p:cNvPr>
          <p:cNvPicPr>
            <a:picLocks noChangeAspect="1" noChangeArrowheads="1"/>
          </p:cNvPicPr>
          <p:nvPr/>
        </p:nvPicPr>
        <p:blipFill>
          <a:blip r:embed="rId3" cstate="screen">
            <a:duotone>
              <a:prstClr val="black"/>
              <a:schemeClr val="accent4">
                <a:tint val="45000"/>
                <a:satMod val="400000"/>
              </a:schemeClr>
            </a:duotone>
            <a:extLst>
              <a:ext uri="{28A0092B-C50C-407E-A947-70E740481C1C}">
                <a14:useLocalDpi xmlns:a14="http://schemas.microsoft.com/office/drawing/2010/main"/>
              </a:ext>
            </a:extLst>
          </a:blip>
          <a:srcRect/>
          <a:stretch>
            <a:fillRect/>
          </a:stretch>
        </p:blipFill>
        <p:spPr bwMode="auto">
          <a:xfrm>
            <a:off x="4963787" y="3524835"/>
            <a:ext cx="346599" cy="346599"/>
          </a:xfrm>
          <a:prstGeom prst="rect">
            <a:avLst/>
          </a:prstGeom>
          <a:noFill/>
          <a:extLst>
            <a:ext uri="{909E8E84-426E-40DD-AFC4-6F175D3DCCD1}">
              <a14:hiddenFill xmlns:a14="http://schemas.microsoft.com/office/drawing/2010/main">
                <a:solidFill>
                  <a:srgbClr val="FFFFFF"/>
                </a:solidFill>
              </a14:hiddenFill>
            </a:ext>
          </a:extLst>
        </p:spPr>
      </p:pic>
      <p:sp>
        <p:nvSpPr>
          <p:cNvPr id="83" name="Rectángulo 105">
            <a:extLst>
              <a:ext uri="{FF2B5EF4-FFF2-40B4-BE49-F238E27FC236}">
                <a16:creationId xmlns:a16="http://schemas.microsoft.com/office/drawing/2014/main" id="{0D198E43-5C12-4F4E-8903-101C95E195FF}"/>
              </a:ext>
            </a:extLst>
          </p:cNvPr>
          <p:cNvSpPr/>
          <p:nvPr/>
        </p:nvSpPr>
        <p:spPr>
          <a:xfrm>
            <a:off x="5322313" y="3513955"/>
            <a:ext cx="1658306" cy="389209"/>
          </a:xfrm>
          <a:prstGeom prst="rect">
            <a:avLst/>
          </a:prstGeom>
        </p:spPr>
        <p:txBody>
          <a:bodyPr wrap="square">
            <a:spAutoFit/>
          </a:bodyPr>
          <a:lstStyle/>
          <a:p>
            <a:pPr>
              <a:lnSpc>
                <a:spcPct val="190000"/>
              </a:lnSpc>
              <a:buClr>
                <a:srgbClr val="B4ABA2"/>
              </a:buClr>
              <a:buSzPct val="175000"/>
            </a:pPr>
            <a:r>
              <a:rPr lang="en-US" sz="1200" b="1">
                <a:solidFill>
                  <a:srgbClr val="4A00D0"/>
                </a:solidFill>
                <a:latin typeface="HelveticaNeueLT Std" panose="020B0604020202020204" pitchFamily="34" charset="0"/>
              </a:rPr>
              <a:t>Barcelona - 58.0</a:t>
            </a:r>
          </a:p>
        </p:txBody>
      </p:sp>
      <p:pic>
        <p:nvPicPr>
          <p:cNvPr id="80" name="Picture 4">
            <a:extLst>
              <a:ext uri="{FF2B5EF4-FFF2-40B4-BE49-F238E27FC236}">
                <a16:creationId xmlns:a16="http://schemas.microsoft.com/office/drawing/2014/main" id="{74210C11-427A-4336-92A4-645B182FE9A8}"/>
              </a:ext>
              <a:ext uri="{C183D7F6-B498-43B3-948B-1728B52AA6E4}">
                <adec:decorative xmlns:adec="http://schemas.microsoft.com/office/drawing/2017/decorative" xmlns="" val="1"/>
              </a:ext>
            </a:extLst>
          </p:cNvPr>
          <p:cNvPicPr>
            <a:picLocks noChangeAspect="1" noChangeArrowheads="1"/>
          </p:cNvPicPr>
          <p:nvPr/>
        </p:nvPicPr>
        <p:blipFill>
          <a:blip r:embed="rId4"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898817" y="3917336"/>
            <a:ext cx="470007" cy="470007"/>
          </a:xfrm>
          <a:prstGeom prst="rect">
            <a:avLst/>
          </a:prstGeom>
          <a:noFill/>
          <a:extLst>
            <a:ext uri="{909E8E84-426E-40DD-AFC4-6F175D3DCCD1}">
              <a14:hiddenFill xmlns:a14="http://schemas.microsoft.com/office/drawing/2010/main">
                <a:solidFill>
                  <a:srgbClr val="FFFFFF"/>
                </a:solidFill>
              </a14:hiddenFill>
            </a:ext>
          </a:extLst>
        </p:spPr>
      </p:pic>
      <p:sp>
        <p:nvSpPr>
          <p:cNvPr id="31" name="Rectángulo 105">
            <a:extLst>
              <a:ext uri="{FF2B5EF4-FFF2-40B4-BE49-F238E27FC236}">
                <a16:creationId xmlns:a16="http://schemas.microsoft.com/office/drawing/2014/main" id="{9329869A-BF62-49D8-A46F-F886576562BE}"/>
              </a:ext>
            </a:extLst>
          </p:cNvPr>
          <p:cNvSpPr/>
          <p:nvPr/>
        </p:nvSpPr>
        <p:spPr>
          <a:xfrm>
            <a:off x="5312745" y="3975586"/>
            <a:ext cx="1658306" cy="389402"/>
          </a:xfrm>
          <a:prstGeom prst="rect">
            <a:avLst/>
          </a:prstGeom>
        </p:spPr>
        <p:txBody>
          <a:bodyPr wrap="square">
            <a:spAutoFit/>
          </a:bodyPr>
          <a:lstStyle/>
          <a:p>
            <a:pPr>
              <a:lnSpc>
                <a:spcPct val="190000"/>
              </a:lnSpc>
              <a:buClr>
                <a:srgbClr val="B4ABA2"/>
              </a:buClr>
              <a:buSzPct val="175000"/>
            </a:pPr>
            <a:r>
              <a:rPr lang="en-US" sz="1200">
                <a:solidFill>
                  <a:srgbClr val="4A00D0"/>
                </a:solidFill>
                <a:latin typeface="HelveticaNeueLT Std" panose="020B0604020202020204" pitchFamily="34" charset="0"/>
              </a:rPr>
              <a:t>Berlin - 72.2</a:t>
            </a:r>
          </a:p>
        </p:txBody>
      </p:sp>
      <p:pic>
        <p:nvPicPr>
          <p:cNvPr id="71" name="Picture 10">
            <a:extLst>
              <a:ext uri="{FF2B5EF4-FFF2-40B4-BE49-F238E27FC236}">
                <a16:creationId xmlns:a16="http://schemas.microsoft.com/office/drawing/2014/main" id="{E8ABBA96-F20E-459A-95FB-F6CA7506EC70}"/>
              </a:ext>
              <a:ext uri="{C183D7F6-B498-43B3-948B-1728B52AA6E4}">
                <adec:decorative xmlns:adec="http://schemas.microsoft.com/office/drawing/2017/decorative" xmlns="" val="1"/>
              </a:ext>
            </a:extLst>
          </p:cNvPr>
          <p:cNvPicPr>
            <a:picLocks noChangeAspect="1" noChangeArrowheads="1"/>
          </p:cNvPicPr>
          <p:nvPr/>
        </p:nvPicPr>
        <p:blipFill>
          <a:blip r:embed="rId5"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936372" y="4421323"/>
            <a:ext cx="396000" cy="396000"/>
          </a:xfrm>
          <a:prstGeom prst="rect">
            <a:avLst/>
          </a:prstGeom>
          <a:noFill/>
          <a:extLst>
            <a:ext uri="{909E8E84-426E-40DD-AFC4-6F175D3DCCD1}">
              <a14:hiddenFill xmlns:a14="http://schemas.microsoft.com/office/drawing/2010/main">
                <a:solidFill>
                  <a:srgbClr val="FFFFFF"/>
                </a:solidFill>
              </a14:hiddenFill>
            </a:ext>
          </a:extLst>
        </p:spPr>
      </p:pic>
      <p:sp>
        <p:nvSpPr>
          <p:cNvPr id="32" name="Rectángulo 105">
            <a:extLst>
              <a:ext uri="{FF2B5EF4-FFF2-40B4-BE49-F238E27FC236}">
                <a16:creationId xmlns:a16="http://schemas.microsoft.com/office/drawing/2014/main" id="{ADED40A6-6C1D-40C1-8652-961B7BBF1412}"/>
              </a:ext>
            </a:extLst>
          </p:cNvPr>
          <p:cNvSpPr/>
          <p:nvPr/>
        </p:nvSpPr>
        <p:spPr>
          <a:xfrm>
            <a:off x="5319894" y="4436553"/>
            <a:ext cx="1658306" cy="389402"/>
          </a:xfrm>
          <a:prstGeom prst="rect">
            <a:avLst/>
          </a:prstGeom>
        </p:spPr>
        <p:txBody>
          <a:bodyPr wrap="square">
            <a:spAutoFit/>
          </a:bodyPr>
          <a:lstStyle/>
          <a:p>
            <a:pPr>
              <a:lnSpc>
                <a:spcPct val="190000"/>
              </a:lnSpc>
              <a:buClr>
                <a:srgbClr val="B4ABA2"/>
              </a:buClr>
              <a:buSzPct val="175000"/>
            </a:pPr>
            <a:r>
              <a:rPr lang="en-US" sz="1200">
                <a:solidFill>
                  <a:srgbClr val="4A00D0"/>
                </a:solidFill>
                <a:latin typeface="HelveticaNeueLT Std" panose="020B0604020202020204" pitchFamily="34" charset="0"/>
              </a:rPr>
              <a:t>Paris - 77.8</a:t>
            </a:r>
          </a:p>
        </p:txBody>
      </p:sp>
      <p:pic>
        <p:nvPicPr>
          <p:cNvPr id="81" name="Picture 2">
            <a:extLst>
              <a:ext uri="{FF2B5EF4-FFF2-40B4-BE49-F238E27FC236}">
                <a16:creationId xmlns:a16="http://schemas.microsoft.com/office/drawing/2014/main" id="{3A2A263A-5AFB-4F28-841F-4C75A083E889}"/>
              </a:ext>
              <a:ext uri="{C183D7F6-B498-43B3-948B-1728B52AA6E4}">
                <adec:decorative xmlns:adec="http://schemas.microsoft.com/office/drawing/2017/decorative" xmlns="" val="1"/>
              </a:ext>
            </a:extLst>
          </p:cNvPr>
          <p:cNvPicPr>
            <a:picLocks noChangeAspect="1" noChangeArrowheads="1"/>
          </p:cNvPicPr>
          <p:nvPr/>
        </p:nvPicPr>
        <p:blipFill>
          <a:blip r:embed="rId6"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934052" y="4902181"/>
            <a:ext cx="413691" cy="413691"/>
          </a:xfrm>
          <a:prstGeom prst="rect">
            <a:avLst/>
          </a:prstGeom>
          <a:noFill/>
          <a:extLst>
            <a:ext uri="{909E8E84-426E-40DD-AFC4-6F175D3DCCD1}">
              <a14:hiddenFill xmlns:a14="http://schemas.microsoft.com/office/drawing/2010/main">
                <a:solidFill>
                  <a:srgbClr val="FFFFFF"/>
                </a:solidFill>
              </a14:hiddenFill>
            </a:ext>
          </a:extLst>
        </p:spPr>
      </p:pic>
      <p:sp>
        <p:nvSpPr>
          <p:cNvPr id="39" name="Rectángulo 105">
            <a:extLst>
              <a:ext uri="{FF2B5EF4-FFF2-40B4-BE49-F238E27FC236}">
                <a16:creationId xmlns:a16="http://schemas.microsoft.com/office/drawing/2014/main" id="{187DC1E3-904A-4E6B-BE70-D2D8293AA27E}"/>
              </a:ext>
            </a:extLst>
          </p:cNvPr>
          <p:cNvSpPr/>
          <p:nvPr/>
        </p:nvSpPr>
        <p:spPr>
          <a:xfrm>
            <a:off x="5314030" y="4928155"/>
            <a:ext cx="1658306" cy="389402"/>
          </a:xfrm>
          <a:prstGeom prst="rect">
            <a:avLst/>
          </a:prstGeom>
        </p:spPr>
        <p:txBody>
          <a:bodyPr wrap="square">
            <a:spAutoFit/>
          </a:bodyPr>
          <a:lstStyle/>
          <a:p>
            <a:pPr>
              <a:lnSpc>
                <a:spcPct val="190000"/>
              </a:lnSpc>
              <a:buClr>
                <a:srgbClr val="B4ABA2"/>
              </a:buClr>
              <a:buSzPct val="175000"/>
            </a:pPr>
            <a:r>
              <a:rPr lang="en-US" sz="1200">
                <a:solidFill>
                  <a:srgbClr val="4A00D0"/>
                </a:solidFill>
                <a:latin typeface="HelveticaNeueLT Std" panose="020B0604020202020204" pitchFamily="34" charset="0"/>
              </a:rPr>
              <a:t>London - 83.4</a:t>
            </a:r>
          </a:p>
        </p:txBody>
      </p:sp>
      <p:sp>
        <p:nvSpPr>
          <p:cNvPr id="6" name="Rectangle 5">
            <a:extLst>
              <a:ext uri="{FF2B5EF4-FFF2-40B4-BE49-F238E27FC236}">
                <a16:creationId xmlns:a16="http://schemas.microsoft.com/office/drawing/2014/main" id="{835060DE-0905-4BD2-849A-42B2DE96D41B}"/>
              </a:ext>
            </a:extLst>
          </p:cNvPr>
          <p:cNvSpPr/>
          <p:nvPr/>
        </p:nvSpPr>
        <p:spPr>
          <a:xfrm>
            <a:off x="4822913" y="5400808"/>
            <a:ext cx="1880089" cy="461665"/>
          </a:xfrm>
          <a:prstGeom prst="rect">
            <a:avLst/>
          </a:prstGeom>
        </p:spPr>
        <p:txBody>
          <a:bodyPr wrap="square">
            <a:spAutoFit/>
          </a:bodyPr>
          <a:lstStyle/>
          <a:p>
            <a:pPr algn="just"/>
            <a:r>
              <a:rPr lang="en-US" sz="1200">
                <a:solidFill>
                  <a:srgbClr val="424242"/>
                </a:solidFill>
                <a:latin typeface="HelveticaNeueLT Std" panose="020B0604020202020204" pitchFamily="34" charset="0"/>
              </a:rPr>
              <a:t>(</a:t>
            </a:r>
            <a:r>
              <a:rPr lang="en-US" sz="1200" i="1">
                <a:solidFill>
                  <a:srgbClr val="424242"/>
                </a:solidFill>
                <a:latin typeface="HelveticaNeueLT Std" panose="020B0604020202020204" pitchFamily="34" charset="0"/>
              </a:rPr>
              <a:t>Cost of Living Index by City</a:t>
            </a:r>
            <a:r>
              <a:rPr lang="en-US" sz="1200">
                <a:solidFill>
                  <a:srgbClr val="424242"/>
                </a:solidFill>
                <a:latin typeface="HelveticaNeueLT Std" panose="020B0604020202020204" pitchFamily="34" charset="0"/>
              </a:rPr>
              <a:t>, 2022, Numbeo)</a:t>
            </a:r>
          </a:p>
        </p:txBody>
      </p:sp>
      <p:sp>
        <p:nvSpPr>
          <p:cNvPr id="4" name="Redondear rectángulo de esquina del mismo lado 55">
            <a:extLst>
              <a:ext uri="{FF2B5EF4-FFF2-40B4-BE49-F238E27FC236}">
                <a16:creationId xmlns:a16="http://schemas.microsoft.com/office/drawing/2014/main" id="{B9530996-8D41-6135-E152-C13BD6860A46}"/>
              </a:ext>
              <a:ext uri="{C183D7F6-B498-43B3-948B-1728B52AA6E4}">
                <adec:decorative xmlns:adec="http://schemas.microsoft.com/office/drawing/2017/decorative" xmlns="" val="1"/>
              </a:ext>
            </a:extLst>
          </p:cNvPr>
          <p:cNvSpPr/>
          <p:nvPr/>
        </p:nvSpPr>
        <p:spPr>
          <a:xfrm rot="16200000">
            <a:off x="7827483" y="245793"/>
            <a:ext cx="1103821" cy="3227068"/>
          </a:xfrm>
          <a:prstGeom prst="round2SameRect">
            <a:avLst>
              <a:gd name="adj1" fmla="val 50000"/>
              <a:gd name="adj2" fmla="val 0"/>
            </a:avLst>
          </a:prstGeom>
          <a:noFill/>
          <a:ln w="22225">
            <a:gradFill>
              <a:gsLst>
                <a:gs pos="66000">
                  <a:srgbClr val="FF0000"/>
                </a:gs>
                <a:gs pos="0">
                  <a:srgbClr val="FF0000"/>
                </a:gs>
                <a:gs pos="96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33" name="Picture 10" descr="Ubisoft Company">
            <a:extLst>
              <a:ext uri="{FF2B5EF4-FFF2-40B4-BE49-F238E27FC236}">
                <a16:creationId xmlns:a16="http://schemas.microsoft.com/office/drawing/2014/main" id="{EBA0F428-3949-45F6-8B0B-D15CCF3C7AC5}"/>
              </a:ext>
              <a:ext uri="{C183D7F6-B498-43B3-948B-1728B52AA6E4}">
                <adec:decorative xmlns:adec="http://schemas.microsoft.com/office/drawing/2017/decorative" xmlns="" val="0"/>
              </a:ext>
            </a:extLst>
          </p:cNvPr>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145114" y="1583087"/>
            <a:ext cx="554646" cy="507444"/>
          </a:xfrm>
          <a:prstGeom prst="rect">
            <a:avLst/>
          </a:prstGeom>
          <a:noFill/>
          <a:extLst>
            <a:ext uri="{909E8E84-426E-40DD-AFC4-6F175D3DCCD1}">
              <a14:hiddenFill xmlns:a14="http://schemas.microsoft.com/office/drawing/2010/main">
                <a:solidFill>
                  <a:srgbClr val="FFFFFF"/>
                </a:solidFill>
              </a14:hiddenFill>
            </a:ext>
          </a:extLst>
        </p:spPr>
      </p:pic>
      <p:sp>
        <p:nvSpPr>
          <p:cNvPr id="42" name="Rectángulo 26">
            <a:extLst>
              <a:ext uri="{FF2B5EF4-FFF2-40B4-BE49-F238E27FC236}">
                <a16:creationId xmlns:a16="http://schemas.microsoft.com/office/drawing/2014/main" id="{5161AE5A-712C-4093-B811-361414300475}"/>
              </a:ext>
            </a:extLst>
          </p:cNvPr>
          <p:cNvSpPr/>
          <p:nvPr/>
        </p:nvSpPr>
        <p:spPr>
          <a:xfrm>
            <a:off x="7656216" y="1353722"/>
            <a:ext cx="1941048" cy="1015663"/>
          </a:xfrm>
          <a:prstGeom prst="rect">
            <a:avLst/>
          </a:prstGeom>
        </p:spPr>
        <p:txBody>
          <a:bodyPr wrap="square">
            <a:spAutoFit/>
          </a:bodyPr>
          <a:lstStyle/>
          <a:p>
            <a:pPr algn="ctr"/>
            <a:r>
              <a:rPr lang="en-US" sz="1200">
                <a:solidFill>
                  <a:srgbClr val="424242"/>
                </a:solidFill>
                <a:latin typeface="HelveticaNeueLT Std" panose="020B0604020202020204" pitchFamily="34" charset="0"/>
              </a:rPr>
              <a:t>“To create a </a:t>
            </a:r>
            <a:r>
              <a:rPr lang="en-US" sz="1200" b="1">
                <a:solidFill>
                  <a:srgbClr val="4A00D0"/>
                </a:solidFill>
                <a:latin typeface="HelveticaNeueLT Std" panose="020B0604020202020204" pitchFamily="34" charset="0"/>
              </a:rPr>
              <a:t>high-quality video game </a:t>
            </a:r>
            <a:r>
              <a:rPr lang="en-US" sz="1200">
                <a:solidFill>
                  <a:srgbClr val="424242"/>
                </a:solidFill>
                <a:latin typeface="HelveticaNeueLT Std" panose="020B0604020202020204" pitchFamily="34" charset="0"/>
              </a:rPr>
              <a:t>you need </a:t>
            </a:r>
            <a:r>
              <a:rPr lang="en-US" sz="1200" b="1">
                <a:solidFill>
                  <a:srgbClr val="4A00D0"/>
                </a:solidFill>
                <a:latin typeface="HelveticaNeueLT Std" panose="020B0604020202020204" pitchFamily="34" charset="0"/>
              </a:rPr>
              <a:t>talent</a:t>
            </a:r>
            <a:r>
              <a:rPr lang="en-US" sz="1200">
                <a:solidFill>
                  <a:srgbClr val="424242"/>
                </a:solidFill>
                <a:latin typeface="HelveticaNeueLT Std" panose="020B0604020202020204" pitchFamily="34" charset="0"/>
              </a:rPr>
              <a:t>, and you can find this talent in </a:t>
            </a:r>
            <a:r>
              <a:rPr lang="en-US" sz="1200" b="1">
                <a:solidFill>
                  <a:srgbClr val="4A00D0"/>
                </a:solidFill>
                <a:latin typeface="HelveticaNeueLT Std" panose="020B0604020202020204" pitchFamily="34" charset="0"/>
              </a:rPr>
              <a:t>Barcelona</a:t>
            </a:r>
            <a:r>
              <a:rPr lang="en-US" sz="1200">
                <a:solidFill>
                  <a:srgbClr val="424242"/>
                </a:solidFill>
                <a:latin typeface="HelveticaNeueLT Std" panose="020B0604020202020204" pitchFamily="34" charset="0"/>
              </a:rPr>
              <a:t>”</a:t>
            </a:r>
          </a:p>
        </p:txBody>
      </p:sp>
      <p:sp>
        <p:nvSpPr>
          <p:cNvPr id="8" name="Redondear rectángulo de esquina del mismo lado 71">
            <a:extLst>
              <a:ext uri="{FF2B5EF4-FFF2-40B4-BE49-F238E27FC236}">
                <a16:creationId xmlns:a16="http://schemas.microsoft.com/office/drawing/2014/main" id="{12CE8982-1E73-37CE-B6EC-685316FF76DA}"/>
              </a:ext>
              <a:ext uri="{C183D7F6-B498-43B3-948B-1728B52AA6E4}">
                <adec:decorative xmlns:adec="http://schemas.microsoft.com/office/drawing/2017/decorative" xmlns="" val="1"/>
              </a:ext>
            </a:extLst>
          </p:cNvPr>
          <p:cNvSpPr/>
          <p:nvPr/>
        </p:nvSpPr>
        <p:spPr>
          <a:xfrm rot="16200000">
            <a:off x="10041118" y="835834"/>
            <a:ext cx="992039" cy="1941049"/>
          </a:xfrm>
          <a:prstGeom prst="round2SameRect">
            <a:avLst>
              <a:gd name="adj1" fmla="val 50000"/>
              <a:gd name="adj2" fmla="val 50000"/>
            </a:avLst>
          </a:prstGeom>
          <a:blipFill dpi="0" rotWithShape="0">
            <a:blip r:embed="rId8"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Redondear rectángulo de esquina del mismo lado 55">
            <a:extLst>
              <a:ext uri="{FF2B5EF4-FFF2-40B4-BE49-F238E27FC236}">
                <a16:creationId xmlns:a16="http://schemas.microsoft.com/office/drawing/2014/main" id="{3CAD3E10-165E-10D8-A622-E80E2E4A3F93}"/>
              </a:ext>
              <a:ext uri="{C183D7F6-B498-43B3-948B-1728B52AA6E4}">
                <adec:decorative xmlns:adec="http://schemas.microsoft.com/office/drawing/2017/decorative" xmlns="" val="1"/>
              </a:ext>
            </a:extLst>
          </p:cNvPr>
          <p:cNvSpPr/>
          <p:nvPr/>
        </p:nvSpPr>
        <p:spPr>
          <a:xfrm rot="5400000">
            <a:off x="8774843" y="603389"/>
            <a:ext cx="632163" cy="4239748"/>
          </a:xfrm>
          <a:prstGeom prst="round2SameRect">
            <a:avLst>
              <a:gd name="adj1" fmla="val 50000"/>
              <a:gd name="adj2" fmla="val 0"/>
            </a:avLst>
          </a:prstGeom>
          <a:noFill/>
          <a:ln w="22225">
            <a:gradFill>
              <a:gsLst>
                <a:gs pos="66000">
                  <a:srgbClr val="FF0000"/>
                </a:gs>
                <a:gs pos="0">
                  <a:srgbClr val="FF0000"/>
                </a:gs>
                <a:gs pos="96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4" name="Rectángulo 105">
            <a:extLst>
              <a:ext uri="{FF2B5EF4-FFF2-40B4-BE49-F238E27FC236}">
                <a16:creationId xmlns:a16="http://schemas.microsoft.com/office/drawing/2014/main" id="{9A04B86F-A40E-4420-A4E4-305D49DFE062}"/>
              </a:ext>
            </a:extLst>
          </p:cNvPr>
          <p:cNvSpPr/>
          <p:nvPr/>
        </p:nvSpPr>
        <p:spPr>
          <a:xfrm>
            <a:off x="7227570" y="2515533"/>
            <a:ext cx="3820886" cy="461665"/>
          </a:xfrm>
          <a:prstGeom prst="rect">
            <a:avLst/>
          </a:prstGeom>
        </p:spPr>
        <p:txBody>
          <a:bodyPr wrap="square">
            <a:spAutoFit/>
          </a:bodyPr>
          <a:lstStyle/>
          <a:p>
            <a:pPr algn="ctr">
              <a:buClr>
                <a:srgbClr val="B4ABA2"/>
              </a:buClr>
              <a:buSzPct val="175000"/>
            </a:pPr>
            <a:r>
              <a:rPr lang="en-US" sz="1200">
                <a:solidFill>
                  <a:srgbClr val="424242"/>
                </a:solidFill>
                <a:latin typeface="HelveticaNeueLT Std" panose="020B0604020202020204" pitchFamily="34" charset="0"/>
              </a:rPr>
              <a:t>Sea, mountains and gastronomy, and cultural, artistic and architectural heritage that’s unique in the world</a:t>
            </a:r>
          </a:p>
        </p:txBody>
      </p:sp>
      <p:cxnSp>
        <p:nvCxnSpPr>
          <p:cNvPr id="9" name="Connector recte 8">
            <a:extLst>
              <a:ext uri="{FF2B5EF4-FFF2-40B4-BE49-F238E27FC236}">
                <a16:creationId xmlns:a16="http://schemas.microsoft.com/office/drawing/2014/main" id="{9939D0A7-BFD2-B17B-346A-645C35732EA6}"/>
              </a:ext>
              <a:ext uri="{C183D7F6-B498-43B3-948B-1728B52AA6E4}">
                <adec:decorative xmlns:adec="http://schemas.microsoft.com/office/drawing/2017/decorative" xmlns="" val="1"/>
              </a:ext>
            </a:extLst>
          </p:cNvPr>
          <p:cNvCxnSpPr/>
          <p:nvPr/>
        </p:nvCxnSpPr>
        <p:spPr>
          <a:xfrm>
            <a:off x="8591397" y="3494316"/>
            <a:ext cx="277200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B7B5990E-AF4F-4413-9EF0-FA2FB42F2E78}"/>
              </a:ext>
            </a:extLst>
          </p:cNvPr>
          <p:cNvSpPr/>
          <p:nvPr/>
        </p:nvSpPr>
        <p:spPr>
          <a:xfrm>
            <a:off x="7260228" y="3306025"/>
            <a:ext cx="2306385" cy="283465"/>
          </a:xfrm>
          <a:prstGeom prst="rect">
            <a:avLst/>
          </a:prstGeom>
        </p:spPr>
        <p:txBody>
          <a:bodyPr wrap="square">
            <a:spAutoFit/>
          </a:bodyPr>
          <a:lstStyle/>
          <a:p>
            <a:r>
              <a:rPr lang="en-US" sz="1200" b="1">
                <a:solidFill>
                  <a:srgbClr val="4A00D0"/>
                </a:solidFill>
                <a:latin typeface="HelveticaNeueLT Std" panose="020B0604020202020204" pitchFamily="34" charset="0"/>
              </a:rPr>
              <a:t>Quality of life</a:t>
            </a:r>
          </a:p>
        </p:txBody>
      </p:sp>
      <p:sp>
        <p:nvSpPr>
          <p:cNvPr id="52" name="Rectángulo 103">
            <a:extLst>
              <a:ext uri="{FF2B5EF4-FFF2-40B4-BE49-F238E27FC236}">
                <a16:creationId xmlns:a16="http://schemas.microsoft.com/office/drawing/2014/main" id="{83BEDB01-8903-4ADA-B839-EDF73AD8E27E}"/>
              </a:ext>
            </a:extLst>
          </p:cNvPr>
          <p:cNvSpPr/>
          <p:nvPr/>
        </p:nvSpPr>
        <p:spPr>
          <a:xfrm>
            <a:off x="7260228" y="3575817"/>
            <a:ext cx="4236791" cy="2000548"/>
          </a:xfrm>
          <a:prstGeom prst="rect">
            <a:avLst/>
          </a:prstGeom>
        </p:spPr>
        <p:txBody>
          <a:bodyPr wrap="square">
            <a:spAutoFit/>
          </a:bodyPr>
          <a:lstStyle/>
          <a:p>
            <a:pPr>
              <a:buClr>
                <a:srgbClr val="005382"/>
              </a:buClr>
              <a:defRPr/>
            </a:pPr>
            <a:r>
              <a:rPr lang="en-US" sz="1200">
                <a:solidFill>
                  <a:srgbClr val="424242"/>
                </a:solidFill>
                <a:latin typeface="HelveticaNeueLT Std" panose="020B0604020202020204" pitchFamily="34" charset="0"/>
              </a:rPr>
              <a:t>Barcelona</a:t>
            </a:r>
            <a:r>
              <a:rPr lang="en-US" sz="1200" b="1">
                <a:solidFill>
                  <a:srgbClr val="424242"/>
                </a:solidFill>
                <a:latin typeface="HelveticaNeueLT Std" panose="020B0604020202020204" pitchFamily="34" charset="0"/>
              </a:rPr>
              <a:t>, 2nd-ranked </a:t>
            </a:r>
            <a:r>
              <a:rPr lang="en-US" sz="1200">
                <a:solidFill>
                  <a:srgbClr val="424242"/>
                </a:solidFill>
                <a:latin typeface="HelveticaNeueLT Std" panose="020B0604020202020204" pitchFamily="34" charset="0"/>
              </a:rPr>
              <a:t>city in the world for</a:t>
            </a:r>
            <a:r>
              <a:rPr lang="en-US" sz="1200" b="1">
                <a:solidFill>
                  <a:srgbClr val="424242"/>
                </a:solidFill>
                <a:latin typeface="HelveticaNeueLT Std" panose="020B0604020202020204" pitchFamily="34" charset="0"/>
              </a:rPr>
              <a:t> quality of life </a:t>
            </a:r>
          </a:p>
          <a:p>
            <a:pPr>
              <a:buClr>
                <a:srgbClr val="005382"/>
              </a:buClr>
              <a:defRPr/>
            </a:pPr>
            <a:r>
              <a:rPr lang="en-US" sz="1200">
                <a:solidFill>
                  <a:srgbClr val="424242"/>
                </a:solidFill>
                <a:latin typeface="HelveticaNeueLT Std" panose="020B0604020202020204" pitchFamily="34" charset="0"/>
              </a:rPr>
              <a:t>(</a:t>
            </a:r>
            <a:r>
              <a:rPr lang="en-US" sz="1200" i="1">
                <a:solidFill>
                  <a:srgbClr val="424242"/>
                </a:solidFill>
                <a:latin typeface="HelveticaNeueLT Std" panose="020B0604020202020204" pitchFamily="34" charset="0"/>
              </a:rPr>
              <a:t>Global Power City Index</a:t>
            </a:r>
            <a:r>
              <a:rPr lang="en-US" sz="1200">
                <a:solidFill>
                  <a:srgbClr val="424242"/>
                </a:solidFill>
                <a:latin typeface="HelveticaNeueLT Std" panose="020B0604020202020204" pitchFamily="34" charset="0"/>
              </a:rPr>
              <a:t>, 2022, Institute for Urban Strategies - The Mori Memorial Foundation)</a:t>
            </a:r>
          </a:p>
          <a:p>
            <a:pPr>
              <a:buClr>
                <a:srgbClr val="005382"/>
              </a:buClr>
              <a:defRPr/>
            </a:pPr>
            <a:endParaRPr lang="ca-ES" sz="800" dirty="0">
              <a:solidFill>
                <a:srgbClr val="424242"/>
              </a:solidFill>
              <a:latin typeface="HelveticaNeueLT Std" panose="020B0604020202020204" pitchFamily="34" charset="0"/>
            </a:endParaRPr>
          </a:p>
          <a:p>
            <a:pPr>
              <a:buClr>
                <a:srgbClr val="005382"/>
              </a:buClr>
              <a:defRPr/>
            </a:pPr>
            <a:r>
              <a:rPr lang="en-US" sz="1200">
                <a:solidFill>
                  <a:srgbClr val="424242"/>
                </a:solidFill>
                <a:latin typeface="HelveticaNeueLT Std" panose="020B0604020202020204" pitchFamily="34" charset="0"/>
              </a:rPr>
              <a:t>Barcelona, </a:t>
            </a:r>
            <a:r>
              <a:rPr lang="en-US" sz="1200" b="1">
                <a:solidFill>
                  <a:srgbClr val="424242"/>
                </a:solidFill>
                <a:latin typeface="HelveticaNeueLT Std" panose="020B0604020202020204" pitchFamily="34" charset="0"/>
              </a:rPr>
              <a:t>5th-ranked </a:t>
            </a:r>
            <a:r>
              <a:rPr lang="en-US" sz="1200">
                <a:solidFill>
                  <a:srgbClr val="424242"/>
                </a:solidFill>
                <a:latin typeface="HelveticaNeueLT Std" panose="020B0604020202020204" pitchFamily="34" charset="0"/>
              </a:rPr>
              <a:t>European city for quality of life in </a:t>
            </a:r>
            <a:r>
              <a:rPr lang="en-US" sz="1200" b="1" i="0">
                <a:solidFill>
                  <a:srgbClr val="424242"/>
                </a:solidFill>
                <a:latin typeface="HelveticaNeueLT Std" panose="020B0604020202020204" pitchFamily="34" charset="0"/>
              </a:rPr>
              <a:t>tech lifestyle</a:t>
            </a:r>
            <a:r>
              <a:rPr lang="en-US" sz="1200" i="1">
                <a:solidFill>
                  <a:srgbClr val="424242"/>
                </a:solidFill>
                <a:latin typeface="HelveticaNeueLT Std" panose="020B0604020202020204" pitchFamily="34" charset="0"/>
              </a:rPr>
              <a:t> </a:t>
            </a:r>
          </a:p>
          <a:p>
            <a:pPr>
              <a:buClr>
                <a:srgbClr val="005382"/>
              </a:buClr>
              <a:defRPr/>
            </a:pPr>
            <a:r>
              <a:rPr lang="en-US" sz="1200" i="1">
                <a:solidFill>
                  <a:srgbClr val="424242"/>
                </a:solidFill>
                <a:latin typeface="HelveticaNeueLT Std" panose="020B0604020202020204" pitchFamily="34" charset="0"/>
              </a:rPr>
              <a:t>(Tech Cities</a:t>
            </a:r>
            <a:r>
              <a:rPr lang="en-US" sz="1200">
                <a:solidFill>
                  <a:srgbClr val="424242"/>
                </a:solidFill>
                <a:latin typeface="HelveticaNeueLT Std" panose="020B0604020202020204" pitchFamily="34" charset="0"/>
              </a:rPr>
              <a:t>, 2020, Savills)</a:t>
            </a:r>
          </a:p>
          <a:p>
            <a:endParaRPr lang="ca-ES" sz="800" dirty="0">
              <a:solidFill>
                <a:srgbClr val="424242"/>
              </a:solidFill>
              <a:latin typeface="HelveticaNeueLT Std" panose="020B0604020202020204" pitchFamily="34" charset="0"/>
            </a:endParaRPr>
          </a:p>
          <a:p>
            <a:r>
              <a:rPr lang="en-US" sz="1200">
                <a:solidFill>
                  <a:srgbClr val="424242"/>
                </a:solidFill>
                <a:latin typeface="HelveticaNeueLT Std" panose="020B0604020202020204" pitchFamily="34" charset="0"/>
              </a:rPr>
              <a:t>Spain is the </a:t>
            </a:r>
            <a:r>
              <a:rPr lang="en-US" sz="1200" b="1">
                <a:solidFill>
                  <a:srgbClr val="424242"/>
                </a:solidFill>
                <a:latin typeface="HelveticaNeueLT Std" panose="020B0604020202020204" pitchFamily="34" charset="0"/>
              </a:rPr>
              <a:t>healthiest country in the world </a:t>
            </a:r>
          </a:p>
          <a:p>
            <a:r>
              <a:rPr lang="en-US" sz="1200">
                <a:solidFill>
                  <a:srgbClr val="424242"/>
                </a:solidFill>
                <a:latin typeface="HelveticaNeueLT Std" panose="020B0604020202020204" pitchFamily="34" charset="0"/>
              </a:rPr>
              <a:t>(</a:t>
            </a:r>
            <a:r>
              <a:rPr lang="en-US" sz="1200" i="1">
                <a:solidFill>
                  <a:srgbClr val="424242"/>
                </a:solidFill>
                <a:latin typeface="HelveticaNeueLT Std" panose="020B0604020202020204" pitchFamily="34" charset="0"/>
              </a:rPr>
              <a:t>Healthiest country index</a:t>
            </a:r>
            <a:r>
              <a:rPr lang="en-US" sz="1200">
                <a:solidFill>
                  <a:srgbClr val="424242"/>
                </a:solidFill>
                <a:latin typeface="HelveticaNeueLT Std" panose="020B0604020202020204" pitchFamily="34" charset="0"/>
              </a:rPr>
              <a:t>, Bloomberg, 2020)</a:t>
            </a:r>
          </a:p>
          <a:p>
            <a:pPr marL="171450" indent="-171450" algn="just">
              <a:buFont typeface="Courier New" panose="02070309020205020404" pitchFamily="49" charset="0"/>
              <a:buChar char="o"/>
            </a:pPr>
            <a:endParaRPr lang="ca-ES" sz="1200" dirty="0">
              <a:solidFill>
                <a:srgbClr val="424242"/>
              </a:solidFill>
              <a:latin typeface="HelveticaNeueLT Std" panose="020B0604020202020204" pitchFamily="34" charset="0"/>
            </a:endParaRPr>
          </a:p>
        </p:txBody>
      </p:sp>
      <p:sp>
        <p:nvSpPr>
          <p:cNvPr id="14" name="CuadroTexto 32">
            <a:extLst>
              <a:ext uri="{FF2B5EF4-FFF2-40B4-BE49-F238E27FC236}">
                <a16:creationId xmlns:a16="http://schemas.microsoft.com/office/drawing/2014/main" id="{172E8EA9-4ED4-CB0F-60EE-B6653690BEB4}"/>
              </a:ext>
            </a:extLst>
          </p:cNvPr>
          <p:cNvSpPr txBox="1"/>
          <p:nvPr/>
        </p:nvSpPr>
        <p:spPr>
          <a:xfrm>
            <a:off x="626599" y="5795328"/>
            <a:ext cx="11009093" cy="276999"/>
          </a:xfrm>
          <a:prstGeom prst="rect">
            <a:avLst/>
          </a:prstGeom>
        </p:spPr>
        <p:txBody>
          <a:bodyPr wrap="square">
            <a:spAutoFit/>
          </a:bodyPr>
          <a:lstStyle>
            <a:defPPr>
              <a:defRPr lang="es-ES"/>
            </a:defPPr>
            <a:lvl1pPr algn="r">
              <a:defRPr sz="1200" b="1" i="1">
                <a:solidFill>
                  <a:srgbClr val="424242"/>
                </a:solidFill>
                <a:latin typeface="HelveticaNeueLT Std" panose="020B0604020202020204" pitchFamily="34" charset="0"/>
              </a:defRPr>
            </a:lvl1pPr>
          </a:lstStyle>
          <a:p>
            <a:r>
              <a:rPr lang="en-US">
                <a:solidFill>
                  <a:schemeClr val="accent5">
                    <a:lumMod val="25000"/>
                  </a:schemeClr>
                </a:solidFill>
              </a:rPr>
              <a:t>Source: </a:t>
            </a:r>
            <a:r>
              <a:rPr lang="en-US" b="0">
                <a:solidFill>
                  <a:schemeClr val="accent5">
                    <a:lumMod val="25000"/>
                  </a:schemeClr>
                </a:solidFill>
              </a:rPr>
              <a:t>ACCIÓ</a:t>
            </a:r>
            <a:r>
              <a:rPr lang="en-US" b="1">
                <a:solidFill>
                  <a:schemeClr val="accent5">
                    <a:lumMod val="25000"/>
                  </a:schemeClr>
                </a:solidFill>
              </a:rPr>
              <a:t> </a:t>
            </a:r>
            <a:r>
              <a:rPr lang="en-US" b="0">
                <a:solidFill>
                  <a:schemeClr val="accent5">
                    <a:lumMod val="25000"/>
                  </a:schemeClr>
                </a:solidFill>
              </a:rPr>
              <a:t>and fDi Benchmark, 2022</a:t>
            </a:r>
          </a:p>
        </p:txBody>
      </p:sp>
    </p:spTree>
    <p:extLst>
      <p:ext uri="{BB962C8B-B14F-4D97-AF65-F5344CB8AC3E}">
        <p14:creationId xmlns:p14="http://schemas.microsoft.com/office/powerpoint/2010/main" val="17748026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B1C06DA8-A1AB-B2BC-6EC8-EBDE54670B8D}"/>
              </a:ext>
            </a:extLst>
          </p:cNvPr>
          <p:cNvSpPr>
            <a:spLocks noGrp="1"/>
          </p:cNvSpPr>
          <p:nvPr>
            <p:ph type="title"/>
          </p:nvPr>
        </p:nvSpPr>
        <p:spPr>
          <a:xfrm>
            <a:off x="633122" y="371527"/>
            <a:ext cx="4611750" cy="187878"/>
          </a:xfrm>
        </p:spPr>
        <p:txBody>
          <a:bodyPr/>
          <a:lstStyle/>
          <a:p>
            <a:pPr rtl="0" eaLnBrk="1" latinLnBrk="0" hangingPunct="1"/>
            <a:r>
              <a:rPr lang="en-US" sz="2000">
                <a:solidFill>
                  <a:srgbClr val="FF0000"/>
                </a:solidFill>
                <a:latin typeface="HelveticaNeueLT Std" panose="020B0604020202020204"/>
              </a:rPr>
              <a:t>Talent</a:t>
            </a:r>
          </a:p>
        </p:txBody>
      </p:sp>
      <p:sp>
        <p:nvSpPr>
          <p:cNvPr id="18" name="QuadreDeText 17">
            <a:extLst>
              <a:ext uri="{FF2B5EF4-FFF2-40B4-BE49-F238E27FC236}">
                <a16:creationId xmlns:a16="http://schemas.microsoft.com/office/drawing/2014/main" id="{0F337129-4C76-0BAC-24FD-3A4EAFBD6C58}"/>
              </a:ext>
            </a:extLst>
          </p:cNvPr>
          <p:cNvSpPr txBox="1"/>
          <p:nvPr/>
        </p:nvSpPr>
        <p:spPr>
          <a:xfrm>
            <a:off x="527262" y="923801"/>
            <a:ext cx="5568738" cy="492443"/>
          </a:xfrm>
          <a:prstGeom prst="rect">
            <a:avLst/>
          </a:prstGeom>
          <a:noFill/>
        </p:spPr>
        <p:txBody>
          <a:bodyPr wrap="square" rtlCol="0">
            <a:spAutoFit/>
          </a:bodyPr>
          <a:lstStyle/>
          <a:p>
            <a:r>
              <a:rPr lang="en-US" sz="1200">
                <a:solidFill>
                  <a:schemeClr val="accent5">
                    <a:lumMod val="25000"/>
                  </a:schemeClr>
                </a:solidFill>
                <a:latin typeface="HelveticaNeueLT Std" panose="020B0604020202020204" pitchFamily="34" charset="0"/>
              </a:rPr>
              <a:t>Students enrolled on</a:t>
            </a:r>
            <a:r>
              <a:rPr lang="en-US" sz="1200" b="1">
                <a:solidFill>
                  <a:schemeClr val="accent5">
                    <a:lumMod val="25000"/>
                  </a:schemeClr>
                </a:solidFill>
                <a:latin typeface="HelveticaNeueLT Std" panose="020B0604020202020204" pitchFamily="34" charset="0"/>
              </a:rPr>
              <a:t> </a:t>
            </a:r>
            <a:r>
              <a:rPr lang="en-US" sz="1400" b="1">
                <a:solidFill>
                  <a:srgbClr val="000099"/>
                </a:solidFill>
                <a:latin typeface="HelveticaNeueLT Std" panose="020B0604020202020204" pitchFamily="34" charset="0"/>
              </a:rPr>
              <a:t>master’s and university degrees </a:t>
            </a:r>
            <a:r>
              <a:rPr lang="en-US" sz="1200" b="0">
                <a:solidFill>
                  <a:schemeClr val="accent5">
                    <a:lumMod val="25000"/>
                  </a:schemeClr>
                </a:solidFill>
                <a:latin typeface="HelveticaNeueLT Std" panose="020B0604020202020204" pitchFamily="34" charset="0"/>
              </a:rPr>
              <a:t>related to the video game industry in the 2021-2022 academic year.</a:t>
            </a:r>
          </a:p>
        </p:txBody>
      </p:sp>
      <p:sp>
        <p:nvSpPr>
          <p:cNvPr id="13" name="QuadreDeText 12">
            <a:extLst>
              <a:ext uri="{FF2B5EF4-FFF2-40B4-BE49-F238E27FC236}">
                <a16:creationId xmlns:a16="http://schemas.microsoft.com/office/drawing/2014/main" id="{5557C6E7-CEEC-FCAB-0624-A08E6C3F3900}"/>
              </a:ext>
            </a:extLst>
          </p:cNvPr>
          <p:cNvSpPr txBox="1"/>
          <p:nvPr/>
        </p:nvSpPr>
        <p:spPr>
          <a:xfrm>
            <a:off x="538148" y="1399709"/>
            <a:ext cx="5470765" cy="677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200">
                <a:solidFill>
                  <a:schemeClr val="accent5">
                    <a:lumMod val="25000"/>
                  </a:schemeClr>
                </a:solidFill>
                <a:latin typeface="HelveticaNeueLT Std" panose="020B0604020202020204" pitchFamily="34" charset="0"/>
              </a:rPr>
              <a:t>Of the total number of students enrolled in Spain on master’s and undergraduate degrees related to the video game industry, around </a:t>
            </a:r>
            <a:r>
              <a:rPr lang="en-US" sz="1400" b="1">
                <a:solidFill>
                  <a:srgbClr val="000099"/>
                </a:solidFill>
                <a:latin typeface="HelveticaNeueLT Std" panose="020B0604020202020204" pitchFamily="34" charset="0"/>
              </a:rPr>
              <a:t>34% </a:t>
            </a:r>
            <a:r>
              <a:rPr lang="en-US" sz="1200">
                <a:solidFill>
                  <a:schemeClr val="accent5">
                    <a:lumMod val="25000"/>
                  </a:schemeClr>
                </a:solidFill>
                <a:latin typeface="HelveticaNeueLT Std" panose="020B0604020202020204" pitchFamily="34" charset="0"/>
              </a:rPr>
              <a:t>study in Catalonia (1,186 students).</a:t>
            </a:r>
          </a:p>
          <a:p>
            <a:endParaRPr lang="ca-ES" sz="1200" dirty="0">
              <a:solidFill>
                <a:schemeClr val="accent5">
                  <a:lumMod val="25000"/>
                </a:schemeClr>
              </a:solidFill>
              <a:latin typeface="HelveticaNeueLT Std" panose="020B0604020202020204" pitchFamily="34" charset="0"/>
            </a:endParaRPr>
          </a:p>
        </p:txBody>
      </p:sp>
      <p:sp>
        <p:nvSpPr>
          <p:cNvPr id="11" name="Rectangle: cantonades arrodonides 10">
            <a:extLst>
              <a:ext uri="{FF2B5EF4-FFF2-40B4-BE49-F238E27FC236}">
                <a16:creationId xmlns:a16="http://schemas.microsoft.com/office/drawing/2014/main" id="{24E1005A-05AD-C200-C4AE-13088541ED2E}"/>
              </a:ext>
              <a:ext uri="{C183D7F6-B498-43B3-948B-1728B52AA6E4}">
                <adec:decorative xmlns:adec="http://schemas.microsoft.com/office/drawing/2017/decorative" xmlns="" val="1"/>
              </a:ext>
            </a:extLst>
          </p:cNvPr>
          <p:cNvSpPr/>
          <p:nvPr/>
        </p:nvSpPr>
        <p:spPr>
          <a:xfrm>
            <a:off x="622300" y="2024052"/>
            <a:ext cx="2382157" cy="351266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5" name="QuadreDeText 4">
            <a:extLst>
              <a:ext uri="{FF2B5EF4-FFF2-40B4-BE49-F238E27FC236}">
                <a16:creationId xmlns:a16="http://schemas.microsoft.com/office/drawing/2014/main" id="{209BD156-06E4-826E-AFFC-DBA2D1677FB3}"/>
              </a:ext>
            </a:extLst>
          </p:cNvPr>
          <p:cNvSpPr txBox="1"/>
          <p:nvPr/>
        </p:nvSpPr>
        <p:spPr>
          <a:xfrm>
            <a:off x="815470" y="2216090"/>
            <a:ext cx="2458060"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200">
                <a:solidFill>
                  <a:schemeClr val="accent5">
                    <a:lumMod val="25000"/>
                  </a:schemeClr>
                </a:solidFill>
                <a:latin typeface="HelveticaNeueLT Std" panose="020B0604020202020204" pitchFamily="34" charset="0"/>
              </a:rPr>
              <a:t>By sexes, the distribution of </a:t>
            </a:r>
            <a:r>
              <a:rPr lang="en-US" sz="1200" b="1">
                <a:solidFill>
                  <a:srgbClr val="000099"/>
                </a:solidFill>
                <a:latin typeface="HelveticaNeueLT Std" panose="020B0604020202020204" pitchFamily="34" charset="0"/>
              </a:rPr>
              <a:t>students in Catalonia</a:t>
            </a:r>
            <a:r>
              <a:rPr lang="en-US" sz="1200">
                <a:solidFill>
                  <a:schemeClr val="accent5">
                    <a:lumMod val="25000"/>
                  </a:schemeClr>
                </a:solidFill>
                <a:latin typeface="HelveticaNeueLT Std" panose="020B0604020202020204" pitchFamily="34" charset="0"/>
              </a:rPr>
              <a:t> is:</a:t>
            </a:r>
          </a:p>
        </p:txBody>
      </p:sp>
      <p:pic>
        <p:nvPicPr>
          <p:cNvPr id="7" name="Gràfic 6" descr="Men">
            <a:extLst>
              <a:ext uri="{FF2B5EF4-FFF2-40B4-BE49-F238E27FC236}">
                <a16:creationId xmlns:a16="http://schemas.microsoft.com/office/drawing/2014/main" id="{5D2479AB-8015-5941-8076-DFD63034B362}"/>
              </a:ext>
              <a:ext uri="{C183D7F6-B498-43B3-948B-1728B52AA6E4}">
                <adec:decorative xmlns:adec="http://schemas.microsoft.com/office/drawing/2017/decorative" xmlns="" val="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99036" y="2904387"/>
            <a:ext cx="1013753" cy="1013753"/>
          </a:xfrm>
          <a:prstGeom prst="rect">
            <a:avLst/>
          </a:prstGeom>
        </p:spPr>
      </p:pic>
      <p:sp>
        <p:nvSpPr>
          <p:cNvPr id="9" name="Marcador de texto 2">
            <a:extLst>
              <a:ext uri="{FF2B5EF4-FFF2-40B4-BE49-F238E27FC236}">
                <a16:creationId xmlns:a16="http://schemas.microsoft.com/office/drawing/2014/main" id="{FD661FA6-DFBE-3CA5-D348-8F4BA2D0B061}"/>
              </a:ext>
            </a:extLst>
          </p:cNvPr>
          <p:cNvSpPr txBox="1">
            <a:spLocks/>
          </p:cNvSpPr>
          <p:nvPr/>
        </p:nvSpPr>
        <p:spPr>
          <a:xfrm>
            <a:off x="1190114" y="3918140"/>
            <a:ext cx="551390" cy="3707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numCol="1" spcCol="38100" anchor="t">
            <a:normAutofit/>
          </a:bodyPr>
          <a:lstStyle>
            <a:lvl1pPr marL="0" marR="0" indent="0" algn="l" defTabSz="914400" latinLnBrk="0">
              <a:lnSpc>
                <a:spcPts val="4500"/>
              </a:lnSpc>
              <a:spcBef>
                <a:spcPts val="1000"/>
              </a:spcBef>
              <a:spcAft>
                <a:spcPts val="0"/>
              </a:spcAft>
              <a:buClrTx/>
              <a:buSzTx/>
              <a:buFontTx/>
              <a:buNone/>
              <a:tabLst/>
              <a:defRPr sz="3500" b="0" i="0" u="none" strike="noStrike" cap="none" spc="0" baseline="0">
                <a:solidFill>
                  <a:schemeClr val="accent6"/>
                </a:solidFill>
                <a:uFillTx/>
                <a:latin typeface="+mj-lt"/>
                <a:ea typeface="+mj-ea"/>
                <a:cs typeface="+mj-cs"/>
                <a:sym typeface="Helvetica"/>
              </a:defRPr>
            </a:lvl1pPr>
            <a:lvl2pPr marL="0" marR="0" indent="-287999" algn="l" defTabSz="914400" latinLnBrk="0">
              <a:lnSpc>
                <a:spcPts val="4500"/>
              </a:lnSpc>
              <a:spcBef>
                <a:spcPts val="1000"/>
              </a:spcBef>
              <a:spcAft>
                <a:spcPts val="0"/>
              </a:spcAft>
              <a:buClrTx/>
              <a:buSzPct val="100000"/>
              <a:buFontTx/>
              <a:buChar char="•"/>
              <a:tabLst/>
              <a:defRPr sz="3500" b="0" i="0" u="none" strike="noStrike" cap="none" spc="0" baseline="0">
                <a:solidFill>
                  <a:schemeClr val="accent6"/>
                </a:solidFill>
                <a:uFillTx/>
                <a:latin typeface="+mj-lt"/>
                <a:ea typeface="+mj-ea"/>
                <a:cs typeface="+mj-cs"/>
                <a:sym typeface="Helvetica"/>
              </a:defRPr>
            </a:lvl2pPr>
            <a:lvl3pPr marL="1314450" marR="0" indent="-400050" algn="l" defTabSz="914400" latinLnBrk="0">
              <a:lnSpc>
                <a:spcPts val="4500"/>
              </a:lnSpc>
              <a:spcBef>
                <a:spcPts val="1000"/>
              </a:spcBef>
              <a:spcAft>
                <a:spcPts val="0"/>
              </a:spcAft>
              <a:buClrTx/>
              <a:buSzPct val="100000"/>
              <a:buFontTx/>
              <a:buChar char="•"/>
              <a:tabLst/>
              <a:defRPr sz="3500" b="0" i="0" u="none" strike="noStrike" cap="none" spc="0" baseline="0">
                <a:solidFill>
                  <a:schemeClr val="accent6"/>
                </a:solidFill>
                <a:uFillTx/>
                <a:latin typeface="+mj-lt"/>
                <a:ea typeface="+mj-ea"/>
                <a:cs typeface="+mj-cs"/>
                <a:sym typeface="Helvetica"/>
              </a:defRPr>
            </a:lvl3pPr>
            <a:lvl4pPr marL="1816100" marR="0" indent="-444500" algn="l" defTabSz="914400" latinLnBrk="0">
              <a:lnSpc>
                <a:spcPts val="4500"/>
              </a:lnSpc>
              <a:spcBef>
                <a:spcPts val="1000"/>
              </a:spcBef>
              <a:spcAft>
                <a:spcPts val="0"/>
              </a:spcAft>
              <a:buClrTx/>
              <a:buSzPct val="100000"/>
              <a:buFontTx/>
              <a:buChar char="•"/>
              <a:tabLst/>
              <a:defRPr sz="3500" b="0" i="0" u="none" strike="noStrike" cap="none" spc="0" baseline="0">
                <a:solidFill>
                  <a:schemeClr val="accent6"/>
                </a:solidFill>
                <a:uFillTx/>
                <a:latin typeface="+mj-lt"/>
                <a:ea typeface="+mj-ea"/>
                <a:cs typeface="+mj-cs"/>
                <a:sym typeface="Helvetica"/>
              </a:defRPr>
            </a:lvl4pPr>
            <a:lvl5pPr marL="2273300" marR="0" indent="-444500" algn="l" defTabSz="914400" latinLnBrk="0">
              <a:lnSpc>
                <a:spcPts val="4500"/>
              </a:lnSpc>
              <a:spcBef>
                <a:spcPts val="1000"/>
              </a:spcBef>
              <a:spcAft>
                <a:spcPts val="0"/>
              </a:spcAft>
              <a:buClrTx/>
              <a:buSzPct val="100000"/>
              <a:buFontTx/>
              <a:buChar char="•"/>
              <a:tabLst/>
              <a:defRPr sz="3500" b="0" i="0" u="none" strike="noStrike" cap="none" spc="0" baseline="0">
                <a:solidFill>
                  <a:schemeClr val="accent6"/>
                </a:solidFill>
                <a:uFillTx/>
                <a:latin typeface="+mj-lt"/>
                <a:ea typeface="+mj-ea"/>
                <a:cs typeface="+mj-cs"/>
                <a:sym typeface="Helvetica"/>
              </a:defRPr>
            </a:lvl5pPr>
            <a:lvl6pPr marL="2463800" marR="0" indent="-177800" algn="l" defTabSz="914400" latinLnBrk="0">
              <a:lnSpc>
                <a:spcPct val="100000"/>
              </a:lnSpc>
              <a:spcBef>
                <a:spcPts val="500"/>
              </a:spcBef>
              <a:spcAft>
                <a:spcPts val="0"/>
              </a:spcAft>
              <a:buClrTx/>
              <a:buSzPct val="100000"/>
              <a:buFontTx/>
              <a:buChar char="•"/>
              <a:tabLst/>
              <a:defRPr sz="1400" b="0" i="0" u="none" strike="noStrike" cap="none" spc="0" baseline="0">
                <a:solidFill>
                  <a:schemeClr val="accent6"/>
                </a:solidFill>
                <a:uFillTx/>
                <a:latin typeface="+mj-lt"/>
                <a:ea typeface="+mj-ea"/>
                <a:cs typeface="+mj-cs"/>
                <a:sym typeface="Helvetica"/>
              </a:defRPr>
            </a:lvl6pPr>
            <a:lvl7pPr marL="2921000" marR="0" indent="-177800" algn="l" defTabSz="914400" latinLnBrk="0">
              <a:lnSpc>
                <a:spcPct val="100000"/>
              </a:lnSpc>
              <a:spcBef>
                <a:spcPts val="500"/>
              </a:spcBef>
              <a:spcAft>
                <a:spcPts val="0"/>
              </a:spcAft>
              <a:buClrTx/>
              <a:buSzPct val="100000"/>
              <a:buFontTx/>
              <a:buChar char="•"/>
              <a:tabLst/>
              <a:defRPr sz="1400" b="0" i="0" u="none" strike="noStrike" cap="none" spc="0" baseline="0">
                <a:solidFill>
                  <a:schemeClr val="accent6"/>
                </a:solidFill>
                <a:uFillTx/>
                <a:latin typeface="+mj-lt"/>
                <a:ea typeface="+mj-ea"/>
                <a:cs typeface="+mj-cs"/>
                <a:sym typeface="Helvetica"/>
              </a:defRPr>
            </a:lvl7pPr>
            <a:lvl8pPr marL="3378200" marR="0" indent="-177800" algn="l" defTabSz="914400" latinLnBrk="0">
              <a:lnSpc>
                <a:spcPct val="100000"/>
              </a:lnSpc>
              <a:spcBef>
                <a:spcPts val="500"/>
              </a:spcBef>
              <a:spcAft>
                <a:spcPts val="0"/>
              </a:spcAft>
              <a:buClrTx/>
              <a:buSzPct val="100000"/>
              <a:buFontTx/>
              <a:buChar char="•"/>
              <a:tabLst/>
              <a:defRPr sz="1400" b="0" i="0" u="none" strike="noStrike" cap="none" spc="0" baseline="0">
                <a:solidFill>
                  <a:schemeClr val="accent6"/>
                </a:solidFill>
                <a:uFillTx/>
                <a:latin typeface="+mj-lt"/>
                <a:ea typeface="+mj-ea"/>
                <a:cs typeface="+mj-cs"/>
                <a:sym typeface="Helvetica"/>
              </a:defRPr>
            </a:lvl8pPr>
            <a:lvl9pPr marL="3835400" marR="0" indent="-177800" algn="l" defTabSz="914400" latinLnBrk="0">
              <a:lnSpc>
                <a:spcPct val="100000"/>
              </a:lnSpc>
              <a:spcBef>
                <a:spcPts val="500"/>
              </a:spcBef>
              <a:spcAft>
                <a:spcPts val="0"/>
              </a:spcAft>
              <a:buClrTx/>
              <a:buSzPct val="100000"/>
              <a:buFontTx/>
              <a:buChar char="•"/>
              <a:tabLst/>
              <a:defRPr sz="1400" b="0" i="0" u="none" strike="noStrike" cap="none" spc="0" baseline="0">
                <a:solidFill>
                  <a:schemeClr val="accent6"/>
                </a:solidFill>
                <a:uFillTx/>
                <a:latin typeface="+mj-lt"/>
                <a:ea typeface="+mj-ea"/>
                <a:cs typeface="+mj-cs"/>
                <a:sym typeface="Helvetica"/>
              </a:defRPr>
            </a:lvl9pPr>
          </a:lstStyle>
          <a:p>
            <a:pPr lvl="1" indent="0" defTabSz="429768">
              <a:lnSpc>
                <a:spcPts val="2100"/>
              </a:lnSpc>
              <a:spcBef>
                <a:spcPts val="400"/>
              </a:spcBef>
              <a:buNone/>
              <a:defRPr sz="1645">
                <a:solidFill>
                  <a:srgbClr val="424242"/>
                </a:solidFill>
              </a:defRPr>
            </a:pPr>
            <a:r>
              <a:rPr lang="en-US" sz="1600" b="1">
                <a:latin typeface="HelveticaNeueLT Std" panose="020B0604020202020204" pitchFamily="34" charset="0"/>
              </a:rPr>
              <a:t>85%</a:t>
            </a:r>
          </a:p>
        </p:txBody>
      </p:sp>
      <p:pic>
        <p:nvPicPr>
          <p:cNvPr id="8" name="Gràfic 7" descr="Women">
            <a:extLst>
              <a:ext uri="{FF2B5EF4-FFF2-40B4-BE49-F238E27FC236}">
                <a16:creationId xmlns:a16="http://schemas.microsoft.com/office/drawing/2014/main" id="{7ACBF667-BAF2-B1A0-90A1-E906E26A162D}"/>
              </a:ext>
              <a:ext uri="{C183D7F6-B498-43B3-948B-1728B52AA6E4}">
                <adec:decorative xmlns:adec="http://schemas.microsoft.com/office/drawing/2017/decorative" xmlns="" val="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726751" y="2913718"/>
            <a:ext cx="1013754" cy="1013754"/>
          </a:xfrm>
          <a:prstGeom prst="rect">
            <a:avLst/>
          </a:prstGeom>
        </p:spPr>
      </p:pic>
      <p:sp>
        <p:nvSpPr>
          <p:cNvPr id="10" name="Marcador de texto 2">
            <a:extLst>
              <a:ext uri="{FF2B5EF4-FFF2-40B4-BE49-F238E27FC236}">
                <a16:creationId xmlns:a16="http://schemas.microsoft.com/office/drawing/2014/main" id="{D9694F4F-E7F6-0F1F-1A74-EE6ED692B271}"/>
              </a:ext>
            </a:extLst>
          </p:cNvPr>
          <p:cNvSpPr txBox="1">
            <a:spLocks/>
          </p:cNvSpPr>
          <p:nvPr/>
        </p:nvSpPr>
        <p:spPr>
          <a:xfrm>
            <a:off x="2050952" y="3923321"/>
            <a:ext cx="551390" cy="3707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numCol="1" spcCol="38100" anchor="t">
            <a:normAutofit/>
          </a:bodyPr>
          <a:lstStyle>
            <a:lvl1pPr marL="0" marR="0" indent="0" algn="l" defTabSz="914400" latinLnBrk="0">
              <a:lnSpc>
                <a:spcPts val="4500"/>
              </a:lnSpc>
              <a:spcBef>
                <a:spcPts val="1000"/>
              </a:spcBef>
              <a:spcAft>
                <a:spcPts val="0"/>
              </a:spcAft>
              <a:buClrTx/>
              <a:buSzTx/>
              <a:buFontTx/>
              <a:buNone/>
              <a:tabLst/>
              <a:defRPr sz="3500" b="0" i="0" u="none" strike="noStrike" cap="none" spc="0" baseline="0">
                <a:solidFill>
                  <a:schemeClr val="accent6"/>
                </a:solidFill>
                <a:uFillTx/>
                <a:latin typeface="+mj-lt"/>
                <a:ea typeface="+mj-ea"/>
                <a:cs typeface="+mj-cs"/>
                <a:sym typeface="Helvetica"/>
              </a:defRPr>
            </a:lvl1pPr>
            <a:lvl2pPr marL="0" marR="0" indent="-287999" algn="l" defTabSz="914400" latinLnBrk="0">
              <a:lnSpc>
                <a:spcPts val="4500"/>
              </a:lnSpc>
              <a:spcBef>
                <a:spcPts val="1000"/>
              </a:spcBef>
              <a:spcAft>
                <a:spcPts val="0"/>
              </a:spcAft>
              <a:buClrTx/>
              <a:buSzPct val="100000"/>
              <a:buFontTx/>
              <a:buChar char="•"/>
              <a:tabLst/>
              <a:defRPr sz="3500" b="0" i="0" u="none" strike="noStrike" cap="none" spc="0" baseline="0">
                <a:solidFill>
                  <a:schemeClr val="accent6"/>
                </a:solidFill>
                <a:uFillTx/>
                <a:latin typeface="+mj-lt"/>
                <a:ea typeface="+mj-ea"/>
                <a:cs typeface="+mj-cs"/>
                <a:sym typeface="Helvetica"/>
              </a:defRPr>
            </a:lvl2pPr>
            <a:lvl3pPr marL="1314450" marR="0" indent="-400050" algn="l" defTabSz="914400" latinLnBrk="0">
              <a:lnSpc>
                <a:spcPts val="4500"/>
              </a:lnSpc>
              <a:spcBef>
                <a:spcPts val="1000"/>
              </a:spcBef>
              <a:spcAft>
                <a:spcPts val="0"/>
              </a:spcAft>
              <a:buClrTx/>
              <a:buSzPct val="100000"/>
              <a:buFontTx/>
              <a:buChar char="•"/>
              <a:tabLst/>
              <a:defRPr sz="3500" b="0" i="0" u="none" strike="noStrike" cap="none" spc="0" baseline="0">
                <a:solidFill>
                  <a:schemeClr val="accent6"/>
                </a:solidFill>
                <a:uFillTx/>
                <a:latin typeface="+mj-lt"/>
                <a:ea typeface="+mj-ea"/>
                <a:cs typeface="+mj-cs"/>
                <a:sym typeface="Helvetica"/>
              </a:defRPr>
            </a:lvl3pPr>
            <a:lvl4pPr marL="1816100" marR="0" indent="-444500" algn="l" defTabSz="914400" latinLnBrk="0">
              <a:lnSpc>
                <a:spcPts val="4500"/>
              </a:lnSpc>
              <a:spcBef>
                <a:spcPts val="1000"/>
              </a:spcBef>
              <a:spcAft>
                <a:spcPts val="0"/>
              </a:spcAft>
              <a:buClrTx/>
              <a:buSzPct val="100000"/>
              <a:buFontTx/>
              <a:buChar char="•"/>
              <a:tabLst/>
              <a:defRPr sz="3500" b="0" i="0" u="none" strike="noStrike" cap="none" spc="0" baseline="0">
                <a:solidFill>
                  <a:schemeClr val="accent6"/>
                </a:solidFill>
                <a:uFillTx/>
                <a:latin typeface="+mj-lt"/>
                <a:ea typeface="+mj-ea"/>
                <a:cs typeface="+mj-cs"/>
                <a:sym typeface="Helvetica"/>
              </a:defRPr>
            </a:lvl4pPr>
            <a:lvl5pPr marL="2273300" marR="0" indent="-444500" algn="l" defTabSz="914400" latinLnBrk="0">
              <a:lnSpc>
                <a:spcPts val="4500"/>
              </a:lnSpc>
              <a:spcBef>
                <a:spcPts val="1000"/>
              </a:spcBef>
              <a:spcAft>
                <a:spcPts val="0"/>
              </a:spcAft>
              <a:buClrTx/>
              <a:buSzPct val="100000"/>
              <a:buFontTx/>
              <a:buChar char="•"/>
              <a:tabLst/>
              <a:defRPr sz="3500" b="0" i="0" u="none" strike="noStrike" cap="none" spc="0" baseline="0">
                <a:solidFill>
                  <a:schemeClr val="accent6"/>
                </a:solidFill>
                <a:uFillTx/>
                <a:latin typeface="+mj-lt"/>
                <a:ea typeface="+mj-ea"/>
                <a:cs typeface="+mj-cs"/>
                <a:sym typeface="Helvetica"/>
              </a:defRPr>
            </a:lvl5pPr>
            <a:lvl6pPr marL="2463800" marR="0" indent="-177800" algn="l" defTabSz="914400" latinLnBrk="0">
              <a:lnSpc>
                <a:spcPct val="100000"/>
              </a:lnSpc>
              <a:spcBef>
                <a:spcPts val="500"/>
              </a:spcBef>
              <a:spcAft>
                <a:spcPts val="0"/>
              </a:spcAft>
              <a:buClrTx/>
              <a:buSzPct val="100000"/>
              <a:buFontTx/>
              <a:buChar char="•"/>
              <a:tabLst/>
              <a:defRPr sz="1400" b="0" i="0" u="none" strike="noStrike" cap="none" spc="0" baseline="0">
                <a:solidFill>
                  <a:schemeClr val="accent6"/>
                </a:solidFill>
                <a:uFillTx/>
                <a:latin typeface="+mj-lt"/>
                <a:ea typeface="+mj-ea"/>
                <a:cs typeface="+mj-cs"/>
                <a:sym typeface="Helvetica"/>
              </a:defRPr>
            </a:lvl6pPr>
            <a:lvl7pPr marL="2921000" marR="0" indent="-177800" algn="l" defTabSz="914400" latinLnBrk="0">
              <a:lnSpc>
                <a:spcPct val="100000"/>
              </a:lnSpc>
              <a:spcBef>
                <a:spcPts val="500"/>
              </a:spcBef>
              <a:spcAft>
                <a:spcPts val="0"/>
              </a:spcAft>
              <a:buClrTx/>
              <a:buSzPct val="100000"/>
              <a:buFontTx/>
              <a:buChar char="•"/>
              <a:tabLst/>
              <a:defRPr sz="1400" b="0" i="0" u="none" strike="noStrike" cap="none" spc="0" baseline="0">
                <a:solidFill>
                  <a:schemeClr val="accent6"/>
                </a:solidFill>
                <a:uFillTx/>
                <a:latin typeface="+mj-lt"/>
                <a:ea typeface="+mj-ea"/>
                <a:cs typeface="+mj-cs"/>
                <a:sym typeface="Helvetica"/>
              </a:defRPr>
            </a:lvl7pPr>
            <a:lvl8pPr marL="3378200" marR="0" indent="-177800" algn="l" defTabSz="914400" latinLnBrk="0">
              <a:lnSpc>
                <a:spcPct val="100000"/>
              </a:lnSpc>
              <a:spcBef>
                <a:spcPts val="500"/>
              </a:spcBef>
              <a:spcAft>
                <a:spcPts val="0"/>
              </a:spcAft>
              <a:buClrTx/>
              <a:buSzPct val="100000"/>
              <a:buFontTx/>
              <a:buChar char="•"/>
              <a:tabLst/>
              <a:defRPr sz="1400" b="0" i="0" u="none" strike="noStrike" cap="none" spc="0" baseline="0">
                <a:solidFill>
                  <a:schemeClr val="accent6"/>
                </a:solidFill>
                <a:uFillTx/>
                <a:latin typeface="+mj-lt"/>
                <a:ea typeface="+mj-ea"/>
                <a:cs typeface="+mj-cs"/>
                <a:sym typeface="Helvetica"/>
              </a:defRPr>
            </a:lvl8pPr>
            <a:lvl9pPr marL="3835400" marR="0" indent="-177800" algn="l" defTabSz="914400" latinLnBrk="0">
              <a:lnSpc>
                <a:spcPct val="100000"/>
              </a:lnSpc>
              <a:spcBef>
                <a:spcPts val="500"/>
              </a:spcBef>
              <a:spcAft>
                <a:spcPts val="0"/>
              </a:spcAft>
              <a:buClrTx/>
              <a:buSzPct val="100000"/>
              <a:buFontTx/>
              <a:buChar char="•"/>
              <a:tabLst/>
              <a:defRPr sz="1400" b="0" i="0" u="none" strike="noStrike" cap="none" spc="0" baseline="0">
                <a:solidFill>
                  <a:schemeClr val="accent6"/>
                </a:solidFill>
                <a:uFillTx/>
                <a:latin typeface="+mj-lt"/>
                <a:ea typeface="+mj-ea"/>
                <a:cs typeface="+mj-cs"/>
                <a:sym typeface="Helvetica"/>
              </a:defRPr>
            </a:lvl9pPr>
          </a:lstStyle>
          <a:p>
            <a:pPr lvl="1" indent="0" defTabSz="429768">
              <a:lnSpc>
                <a:spcPts val="2100"/>
              </a:lnSpc>
              <a:spcBef>
                <a:spcPts val="400"/>
              </a:spcBef>
              <a:buNone/>
              <a:defRPr sz="1645">
                <a:solidFill>
                  <a:srgbClr val="424242"/>
                </a:solidFill>
              </a:defRPr>
            </a:pPr>
            <a:r>
              <a:rPr lang="en-US" sz="1600" b="1">
                <a:latin typeface="HelveticaNeueLT Std" panose="020B0604020202020204" pitchFamily="34" charset="0"/>
              </a:rPr>
              <a:t>15%</a:t>
            </a:r>
          </a:p>
        </p:txBody>
      </p:sp>
      <p:sp>
        <p:nvSpPr>
          <p:cNvPr id="3" name="QuadreDeText 2">
            <a:extLst>
              <a:ext uri="{FF2B5EF4-FFF2-40B4-BE49-F238E27FC236}">
                <a16:creationId xmlns:a16="http://schemas.microsoft.com/office/drawing/2014/main" id="{682F190C-0992-5C53-C6C7-87322C2ECF1F}"/>
              </a:ext>
            </a:extLst>
          </p:cNvPr>
          <p:cNvSpPr txBox="1"/>
          <p:nvPr/>
        </p:nvSpPr>
        <p:spPr>
          <a:xfrm>
            <a:off x="815470" y="4329190"/>
            <a:ext cx="2188987" cy="10464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200" dirty="0">
                <a:solidFill>
                  <a:schemeClr val="accent5">
                    <a:lumMod val="25000"/>
                  </a:schemeClr>
                </a:solidFill>
                <a:latin typeface="HelveticaNeueLT Std" panose="020B0604020202020204" pitchFamily="34" charset="0"/>
              </a:rPr>
              <a:t>Of the total number of </a:t>
            </a:r>
            <a:r>
              <a:rPr lang="en-US" sz="1200" b="1" dirty="0">
                <a:solidFill>
                  <a:srgbClr val="000099"/>
                </a:solidFill>
                <a:latin typeface="HelveticaNeueLT Std" panose="020B0604020202020204" pitchFamily="34" charset="0"/>
              </a:rPr>
              <a:t>people enrolled in the State </a:t>
            </a:r>
            <a:r>
              <a:rPr lang="en-US" sz="1200" dirty="0">
                <a:solidFill>
                  <a:schemeClr val="accent5">
                    <a:lumMod val="25000"/>
                  </a:schemeClr>
                </a:solidFill>
                <a:latin typeface="HelveticaNeueLT Std" panose="020B0604020202020204" pitchFamily="34" charset="0"/>
              </a:rPr>
              <a:t>on master’s degrees and undergraduate courses related to the video game industry, </a:t>
            </a:r>
            <a:r>
              <a:rPr lang="en-US" sz="1400" b="1" dirty="0">
                <a:solidFill>
                  <a:srgbClr val="000099"/>
                </a:solidFill>
                <a:latin typeface="HelveticaNeueLT Std" panose="020B0604020202020204" pitchFamily="34" charset="0"/>
              </a:rPr>
              <a:t>20% </a:t>
            </a:r>
            <a:r>
              <a:rPr lang="en-US" sz="1200" dirty="0">
                <a:solidFill>
                  <a:schemeClr val="accent5">
                    <a:lumMod val="25000"/>
                  </a:schemeClr>
                </a:solidFill>
                <a:latin typeface="HelveticaNeueLT Std" panose="020B0604020202020204" pitchFamily="34" charset="0"/>
              </a:rPr>
              <a:t>are women. </a:t>
            </a:r>
          </a:p>
        </p:txBody>
      </p:sp>
      <p:sp>
        <p:nvSpPr>
          <p:cNvPr id="27" name="QuadreDeText 26">
            <a:extLst>
              <a:ext uri="{FF2B5EF4-FFF2-40B4-BE49-F238E27FC236}">
                <a16:creationId xmlns:a16="http://schemas.microsoft.com/office/drawing/2014/main" id="{6EF3AAB6-E4AC-9C76-3D27-DAB01717C88C}"/>
              </a:ext>
            </a:extLst>
          </p:cNvPr>
          <p:cNvSpPr txBox="1"/>
          <p:nvPr/>
        </p:nvSpPr>
        <p:spPr>
          <a:xfrm>
            <a:off x="3121127" y="1995426"/>
            <a:ext cx="2996642" cy="3724096"/>
          </a:xfrm>
          <a:prstGeom prst="rect">
            <a:avLst/>
          </a:prstGeom>
          <a:noFill/>
        </p:spPr>
        <p:txBody>
          <a:bodyPr wrap="square">
            <a:spAutoFit/>
          </a:bodyPr>
          <a:lstStyle/>
          <a:p>
            <a:pPr>
              <a:buClr>
                <a:srgbClr val="FF0000"/>
              </a:buClr>
              <a:buSzPct val="150000"/>
            </a:pPr>
            <a:r>
              <a:rPr lang="en-US" sz="1200" b="1">
                <a:solidFill>
                  <a:srgbClr val="000099"/>
                </a:solidFill>
                <a:latin typeface="HelveticaNeueLT Std" panose="020B0604020202020204" pitchFamily="34" charset="0"/>
              </a:rPr>
              <a:t>Undergraduate courses and master’s degrees </a:t>
            </a:r>
          </a:p>
          <a:p>
            <a:pPr>
              <a:buClr>
                <a:srgbClr val="FF0000"/>
              </a:buClr>
              <a:buSzPct val="150000"/>
            </a:pPr>
            <a:endParaRPr lang="ca-ES" sz="1400" b="1" dirty="0">
              <a:solidFill>
                <a:srgbClr val="000099"/>
              </a:solidFill>
              <a:latin typeface="HelveticaNeueLT Std" panose="020B0604020202020204" pitchFamily="34" charset="0"/>
            </a:endParaRPr>
          </a:p>
          <a:p>
            <a:pPr marL="285750" indent="-285750">
              <a:buClr>
                <a:srgbClr val="FF0000"/>
              </a:buClr>
              <a:buSzPct val="150000"/>
              <a:buFont typeface="Arial" panose="020B0604020202020204" pitchFamily="34" charset="0"/>
              <a:buChar char="•"/>
            </a:pPr>
            <a:r>
              <a:rPr lang="en-US" sz="1200">
                <a:solidFill>
                  <a:schemeClr val="accent5">
                    <a:lumMod val="25000"/>
                  </a:schemeClr>
                </a:solidFill>
                <a:latin typeface="HelveticaNeueLT Std" panose="020B0604020202020204" pitchFamily="34" charset="0"/>
              </a:rPr>
              <a:t>Degree in artistic creation for video games and applied games</a:t>
            </a:r>
          </a:p>
          <a:p>
            <a:pPr>
              <a:buClr>
                <a:srgbClr val="FF0000"/>
              </a:buClr>
              <a:buSzPct val="150000"/>
            </a:pPr>
            <a:endParaRPr lang="ca-ES" sz="800" dirty="0">
              <a:solidFill>
                <a:schemeClr val="accent5">
                  <a:lumMod val="25000"/>
                </a:schemeClr>
              </a:solidFill>
              <a:latin typeface="HelveticaNeueLT Std" panose="020B0604020202020204" pitchFamily="34" charset="0"/>
            </a:endParaRPr>
          </a:p>
          <a:p>
            <a:pPr marL="285750" indent="-285750">
              <a:buClr>
                <a:srgbClr val="FF0000"/>
              </a:buClr>
              <a:buSzPct val="150000"/>
              <a:buFont typeface="Arial" panose="020B0604020202020204" pitchFamily="34" charset="0"/>
              <a:buChar char="•"/>
            </a:pPr>
            <a:r>
              <a:rPr lang="en-US" sz="1200">
                <a:solidFill>
                  <a:schemeClr val="accent5">
                    <a:lumMod val="25000"/>
                  </a:schemeClr>
                </a:solidFill>
                <a:latin typeface="HelveticaNeueLT Std" panose="020B0604020202020204" pitchFamily="34" charset="0"/>
              </a:rPr>
              <a:t>Degree in video game design and development </a:t>
            </a:r>
          </a:p>
          <a:p>
            <a:pPr>
              <a:buClr>
                <a:srgbClr val="FF0000"/>
              </a:buClr>
              <a:buSzPct val="150000"/>
            </a:pPr>
            <a:endParaRPr lang="ca-ES" sz="800" dirty="0">
              <a:solidFill>
                <a:schemeClr val="accent5">
                  <a:lumMod val="25000"/>
                </a:schemeClr>
              </a:solidFill>
              <a:latin typeface="HelveticaNeueLT Std" panose="020B0604020202020204" pitchFamily="34" charset="0"/>
            </a:endParaRPr>
          </a:p>
          <a:p>
            <a:pPr marL="285750" indent="-285750">
              <a:buClr>
                <a:srgbClr val="FF0000"/>
              </a:buClr>
              <a:buSzPct val="150000"/>
              <a:buFont typeface="Arial" panose="020B0604020202020204" pitchFamily="34" charset="0"/>
              <a:buChar char="•"/>
            </a:pPr>
            <a:r>
              <a:rPr lang="en-US" sz="1200">
                <a:solidFill>
                  <a:schemeClr val="accent5">
                    <a:lumMod val="25000"/>
                  </a:schemeClr>
                </a:solidFill>
                <a:latin typeface="HelveticaNeueLT Std" panose="020B0604020202020204" pitchFamily="34" charset="0"/>
              </a:rPr>
              <a:t>Degree in video game design and production</a:t>
            </a:r>
          </a:p>
          <a:p>
            <a:pPr>
              <a:buClr>
                <a:srgbClr val="FF0000"/>
              </a:buClr>
              <a:buSzPct val="150000"/>
            </a:pPr>
            <a:endParaRPr lang="ca-ES" sz="800" dirty="0">
              <a:solidFill>
                <a:schemeClr val="accent5">
                  <a:lumMod val="25000"/>
                </a:schemeClr>
              </a:solidFill>
              <a:latin typeface="HelveticaNeueLT Std" panose="020B0604020202020204" pitchFamily="34" charset="0"/>
            </a:endParaRPr>
          </a:p>
          <a:p>
            <a:pPr marL="285750" indent="-285750">
              <a:buClr>
                <a:srgbClr val="FF0000"/>
              </a:buClr>
              <a:buSzPct val="150000"/>
              <a:buFont typeface="Arial" panose="020B0604020202020204" pitchFamily="34" charset="0"/>
              <a:buChar char="•"/>
            </a:pPr>
            <a:r>
              <a:rPr lang="en-US" sz="1200">
                <a:solidFill>
                  <a:schemeClr val="accent5">
                    <a:lumMod val="25000"/>
                  </a:schemeClr>
                </a:solidFill>
                <a:latin typeface="HelveticaNeueLT Std" panose="020B0604020202020204" pitchFamily="34" charset="0"/>
              </a:rPr>
              <a:t>Degree in computer engineering in management and information systems / degree in video game design and production</a:t>
            </a:r>
          </a:p>
          <a:p>
            <a:pPr>
              <a:buClr>
                <a:srgbClr val="FF0000"/>
              </a:buClr>
              <a:buSzPct val="150000"/>
            </a:pPr>
            <a:endParaRPr lang="ca-ES" sz="800" dirty="0">
              <a:solidFill>
                <a:schemeClr val="accent5">
                  <a:lumMod val="25000"/>
                </a:schemeClr>
              </a:solidFill>
              <a:latin typeface="HelveticaNeueLT Std" panose="020B0604020202020204" pitchFamily="34" charset="0"/>
            </a:endParaRPr>
          </a:p>
          <a:p>
            <a:pPr marL="285750" indent="-285750">
              <a:buClr>
                <a:srgbClr val="FF0000"/>
              </a:buClr>
              <a:buSzPct val="150000"/>
              <a:buFont typeface="Arial" panose="020B0604020202020204" pitchFamily="34" charset="0"/>
              <a:buChar char="•"/>
            </a:pPr>
            <a:r>
              <a:rPr lang="en-US" sz="1200">
                <a:solidFill>
                  <a:schemeClr val="accent5">
                    <a:lumMod val="25000"/>
                  </a:schemeClr>
                </a:solidFill>
                <a:latin typeface="HelveticaNeueLT Std" panose="020B0604020202020204" pitchFamily="34" charset="0"/>
              </a:rPr>
              <a:t>Degree in multimedia, applications and video games</a:t>
            </a:r>
          </a:p>
          <a:p>
            <a:pPr>
              <a:buClr>
                <a:srgbClr val="FF0000"/>
              </a:buClr>
              <a:buSzPct val="150000"/>
            </a:pPr>
            <a:endParaRPr lang="ca-ES" sz="800" dirty="0">
              <a:solidFill>
                <a:schemeClr val="accent5">
                  <a:lumMod val="25000"/>
                </a:schemeClr>
              </a:solidFill>
              <a:latin typeface="HelveticaNeueLT Std" panose="020B0604020202020204" pitchFamily="34" charset="0"/>
            </a:endParaRPr>
          </a:p>
          <a:p>
            <a:pPr marL="285750" indent="-285750">
              <a:buClr>
                <a:srgbClr val="FF0000"/>
              </a:buClr>
              <a:buSzPct val="150000"/>
              <a:buFont typeface="Arial" panose="020B0604020202020204" pitchFamily="34" charset="0"/>
              <a:buChar char="•"/>
            </a:pPr>
            <a:r>
              <a:rPr lang="en-US" sz="1200">
                <a:solidFill>
                  <a:schemeClr val="accent5">
                    <a:lumMod val="25000"/>
                  </a:schemeClr>
                </a:solidFill>
                <a:latin typeface="HelveticaNeueLT Std" panose="020B0604020202020204" pitchFamily="34" charset="0"/>
              </a:rPr>
              <a:t>Master’s degree in video game design and programming</a:t>
            </a:r>
          </a:p>
        </p:txBody>
      </p:sp>
      <p:cxnSp>
        <p:nvCxnSpPr>
          <p:cNvPr id="26" name="Connector recte 25">
            <a:extLst>
              <a:ext uri="{FF2B5EF4-FFF2-40B4-BE49-F238E27FC236}">
                <a16:creationId xmlns:a16="http://schemas.microsoft.com/office/drawing/2014/main" id="{77AFB7FE-643F-2664-2C13-2ABFF7285C5D}"/>
              </a:ext>
              <a:ext uri="{C183D7F6-B498-43B3-948B-1728B52AA6E4}">
                <adec:decorative xmlns:adec="http://schemas.microsoft.com/office/drawing/2017/decorative" xmlns="" val="1"/>
              </a:ext>
            </a:extLst>
          </p:cNvPr>
          <p:cNvCxnSpPr>
            <a:cxnSpLocks/>
          </p:cNvCxnSpPr>
          <p:nvPr/>
        </p:nvCxnSpPr>
        <p:spPr>
          <a:xfrm flipH="1">
            <a:off x="6161316" y="955303"/>
            <a:ext cx="0" cy="48240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QuadreDeText 3">
            <a:extLst>
              <a:ext uri="{FF2B5EF4-FFF2-40B4-BE49-F238E27FC236}">
                <a16:creationId xmlns:a16="http://schemas.microsoft.com/office/drawing/2014/main" id="{1A58AE24-065F-616C-446D-ABA6B4FA36A4}"/>
              </a:ext>
            </a:extLst>
          </p:cNvPr>
          <p:cNvSpPr txBox="1"/>
          <p:nvPr/>
        </p:nvSpPr>
        <p:spPr>
          <a:xfrm>
            <a:off x="6277143" y="920461"/>
            <a:ext cx="5380945" cy="492443"/>
          </a:xfrm>
          <a:prstGeom prst="rect">
            <a:avLst/>
          </a:prstGeom>
          <a:noFill/>
        </p:spPr>
        <p:txBody>
          <a:bodyPr wrap="square" rtlCol="0">
            <a:spAutoFit/>
          </a:bodyPr>
          <a:lstStyle/>
          <a:p>
            <a:r>
              <a:rPr lang="en-US" sz="1200">
                <a:solidFill>
                  <a:schemeClr val="accent5">
                    <a:lumMod val="25000"/>
                  </a:schemeClr>
                </a:solidFill>
                <a:latin typeface="HelveticaNeueLT Std" panose="020B0604020202020204" pitchFamily="34" charset="0"/>
              </a:rPr>
              <a:t>Students enrolled on </a:t>
            </a:r>
            <a:r>
              <a:rPr lang="en-US" sz="1400" b="1">
                <a:solidFill>
                  <a:srgbClr val="000099"/>
                </a:solidFill>
                <a:latin typeface="HelveticaNeueLT Std" panose="020B0604020202020204" pitchFamily="34" charset="0"/>
              </a:rPr>
              <a:t>degrees and training courses </a:t>
            </a:r>
            <a:r>
              <a:rPr lang="en-US" sz="1200">
                <a:solidFill>
                  <a:schemeClr val="accent5">
                    <a:lumMod val="25000"/>
                  </a:schemeClr>
                </a:solidFill>
                <a:latin typeface="HelveticaNeueLT Std" panose="020B0604020202020204" pitchFamily="34" charset="0"/>
              </a:rPr>
              <a:t>related to the video game industry in Catalonia in the 2020-2021 academic year.</a:t>
            </a:r>
          </a:p>
        </p:txBody>
      </p:sp>
      <p:sp>
        <p:nvSpPr>
          <p:cNvPr id="14" name="QuadreDeText 13">
            <a:extLst>
              <a:ext uri="{FF2B5EF4-FFF2-40B4-BE49-F238E27FC236}">
                <a16:creationId xmlns:a16="http://schemas.microsoft.com/office/drawing/2014/main" id="{D5235609-1E7B-06E9-ECD4-3E631E14AA24}"/>
              </a:ext>
            </a:extLst>
          </p:cNvPr>
          <p:cNvSpPr txBox="1"/>
          <p:nvPr/>
        </p:nvSpPr>
        <p:spPr>
          <a:xfrm>
            <a:off x="6270172" y="1404989"/>
            <a:ext cx="5496774" cy="677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200">
                <a:solidFill>
                  <a:schemeClr val="accent5">
                    <a:lumMod val="25000"/>
                  </a:schemeClr>
                </a:solidFill>
                <a:latin typeface="HelveticaNeueLT Std" panose="020B0604020202020204" pitchFamily="34" charset="0"/>
              </a:rPr>
              <a:t>Of the total number of students enrolled in Catalonia, those related to the video game industry total </a:t>
            </a:r>
            <a:r>
              <a:rPr lang="en-US" sz="1400" b="1">
                <a:solidFill>
                  <a:srgbClr val="000099"/>
                </a:solidFill>
                <a:latin typeface="HelveticaNeueLT Std" panose="020B0604020202020204" pitchFamily="34" charset="0"/>
              </a:rPr>
              <a:t>2,189</a:t>
            </a:r>
            <a:r>
              <a:rPr lang="en-US" sz="1200">
                <a:solidFill>
                  <a:schemeClr val="accent5">
                    <a:lumMod val="25000"/>
                  </a:schemeClr>
                </a:solidFill>
                <a:latin typeface="HelveticaNeueLT Std" panose="020B0604020202020204" pitchFamily="34" charset="0"/>
              </a:rPr>
              <a:t>.</a:t>
            </a:r>
          </a:p>
          <a:p>
            <a:endParaRPr lang="ca-ES" sz="1200" dirty="0">
              <a:solidFill>
                <a:schemeClr val="accent5">
                  <a:lumMod val="25000"/>
                </a:schemeClr>
              </a:solidFill>
              <a:latin typeface="HelveticaNeueLT Std" panose="020B0604020202020204" pitchFamily="34" charset="0"/>
            </a:endParaRPr>
          </a:p>
        </p:txBody>
      </p:sp>
      <p:sp>
        <p:nvSpPr>
          <p:cNvPr id="24" name="Rectangle: cantonades arrodonides 23">
            <a:extLst>
              <a:ext uri="{FF2B5EF4-FFF2-40B4-BE49-F238E27FC236}">
                <a16:creationId xmlns:a16="http://schemas.microsoft.com/office/drawing/2014/main" id="{06F72B4B-B846-EB10-E785-182C366FDE17}"/>
              </a:ext>
              <a:ext uri="{C183D7F6-B498-43B3-948B-1728B52AA6E4}">
                <adec:decorative xmlns:adec="http://schemas.microsoft.com/office/drawing/2017/decorative" xmlns="" val="1"/>
              </a:ext>
            </a:extLst>
          </p:cNvPr>
          <p:cNvSpPr/>
          <p:nvPr/>
        </p:nvSpPr>
        <p:spPr>
          <a:xfrm>
            <a:off x="6402607" y="2034937"/>
            <a:ext cx="2382157" cy="234349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5" name="QuadreDeText 14">
            <a:extLst>
              <a:ext uri="{FF2B5EF4-FFF2-40B4-BE49-F238E27FC236}">
                <a16:creationId xmlns:a16="http://schemas.microsoft.com/office/drawing/2014/main" id="{78FE5409-4384-9F4E-7640-9A2F44FB38CB}"/>
              </a:ext>
            </a:extLst>
          </p:cNvPr>
          <p:cNvSpPr txBox="1"/>
          <p:nvPr/>
        </p:nvSpPr>
        <p:spPr>
          <a:xfrm>
            <a:off x="6592352" y="2221672"/>
            <a:ext cx="2117179"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200">
                <a:solidFill>
                  <a:schemeClr val="accent5">
                    <a:lumMod val="25000"/>
                  </a:schemeClr>
                </a:solidFill>
                <a:latin typeface="HelveticaNeueLT Std" panose="020B0604020202020204" pitchFamily="34" charset="0"/>
              </a:rPr>
              <a:t>By sexes, the distribution of </a:t>
            </a:r>
            <a:r>
              <a:rPr lang="en-US" sz="1200" b="1">
                <a:solidFill>
                  <a:srgbClr val="000099"/>
                </a:solidFill>
                <a:latin typeface="HelveticaNeueLT Std" panose="020B0604020202020204" pitchFamily="34" charset="0"/>
              </a:rPr>
              <a:t>students in Catalonia</a:t>
            </a:r>
            <a:r>
              <a:rPr lang="en-US" sz="1200">
                <a:solidFill>
                  <a:schemeClr val="accent5">
                    <a:lumMod val="25000"/>
                  </a:schemeClr>
                </a:solidFill>
                <a:latin typeface="HelveticaNeueLT Std" panose="020B0604020202020204" pitchFamily="34" charset="0"/>
              </a:rPr>
              <a:t> is:</a:t>
            </a:r>
          </a:p>
        </p:txBody>
      </p:sp>
      <p:pic>
        <p:nvPicPr>
          <p:cNvPr id="16" name="Gràfic 15" descr="Men">
            <a:extLst>
              <a:ext uri="{FF2B5EF4-FFF2-40B4-BE49-F238E27FC236}">
                <a16:creationId xmlns:a16="http://schemas.microsoft.com/office/drawing/2014/main" id="{27BD7476-26A0-71A3-8E6A-AA2518369372}"/>
              </a:ext>
              <a:ext uri="{C183D7F6-B498-43B3-948B-1728B52AA6E4}">
                <adec:decorative xmlns:adec="http://schemas.microsoft.com/office/drawing/2017/decorative" xmlns="" val="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6670890" y="2867398"/>
            <a:ext cx="1013753" cy="1013753"/>
          </a:xfrm>
          <a:prstGeom prst="rect">
            <a:avLst/>
          </a:prstGeom>
        </p:spPr>
      </p:pic>
      <p:sp>
        <p:nvSpPr>
          <p:cNvPr id="17" name="Marcador de texto 2">
            <a:extLst>
              <a:ext uri="{FF2B5EF4-FFF2-40B4-BE49-F238E27FC236}">
                <a16:creationId xmlns:a16="http://schemas.microsoft.com/office/drawing/2014/main" id="{88BBC659-393B-93DE-3B4A-A7CAD55F6B9B}"/>
              </a:ext>
            </a:extLst>
          </p:cNvPr>
          <p:cNvSpPr txBox="1">
            <a:spLocks/>
          </p:cNvSpPr>
          <p:nvPr/>
        </p:nvSpPr>
        <p:spPr>
          <a:xfrm>
            <a:off x="6961968" y="3881151"/>
            <a:ext cx="551390" cy="3707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numCol="1" spcCol="38100" anchor="t">
            <a:normAutofit/>
          </a:bodyPr>
          <a:lstStyle>
            <a:lvl1pPr marL="0" marR="0" indent="0" algn="l" defTabSz="914400" latinLnBrk="0">
              <a:lnSpc>
                <a:spcPts val="4500"/>
              </a:lnSpc>
              <a:spcBef>
                <a:spcPts val="1000"/>
              </a:spcBef>
              <a:spcAft>
                <a:spcPts val="0"/>
              </a:spcAft>
              <a:buClrTx/>
              <a:buSzTx/>
              <a:buFontTx/>
              <a:buNone/>
              <a:tabLst/>
              <a:defRPr sz="3500" b="0" i="0" u="none" strike="noStrike" cap="none" spc="0" baseline="0">
                <a:solidFill>
                  <a:schemeClr val="accent6"/>
                </a:solidFill>
                <a:uFillTx/>
                <a:latin typeface="+mj-lt"/>
                <a:ea typeface="+mj-ea"/>
                <a:cs typeface="+mj-cs"/>
                <a:sym typeface="Helvetica"/>
              </a:defRPr>
            </a:lvl1pPr>
            <a:lvl2pPr marL="0" marR="0" indent="-287999" algn="l" defTabSz="914400" latinLnBrk="0">
              <a:lnSpc>
                <a:spcPts val="4500"/>
              </a:lnSpc>
              <a:spcBef>
                <a:spcPts val="1000"/>
              </a:spcBef>
              <a:spcAft>
                <a:spcPts val="0"/>
              </a:spcAft>
              <a:buClrTx/>
              <a:buSzPct val="100000"/>
              <a:buFontTx/>
              <a:buChar char="•"/>
              <a:tabLst/>
              <a:defRPr sz="3500" b="0" i="0" u="none" strike="noStrike" cap="none" spc="0" baseline="0">
                <a:solidFill>
                  <a:schemeClr val="accent6"/>
                </a:solidFill>
                <a:uFillTx/>
                <a:latin typeface="+mj-lt"/>
                <a:ea typeface="+mj-ea"/>
                <a:cs typeface="+mj-cs"/>
                <a:sym typeface="Helvetica"/>
              </a:defRPr>
            </a:lvl2pPr>
            <a:lvl3pPr marL="1314450" marR="0" indent="-400050" algn="l" defTabSz="914400" latinLnBrk="0">
              <a:lnSpc>
                <a:spcPts val="4500"/>
              </a:lnSpc>
              <a:spcBef>
                <a:spcPts val="1000"/>
              </a:spcBef>
              <a:spcAft>
                <a:spcPts val="0"/>
              </a:spcAft>
              <a:buClrTx/>
              <a:buSzPct val="100000"/>
              <a:buFontTx/>
              <a:buChar char="•"/>
              <a:tabLst/>
              <a:defRPr sz="3500" b="0" i="0" u="none" strike="noStrike" cap="none" spc="0" baseline="0">
                <a:solidFill>
                  <a:schemeClr val="accent6"/>
                </a:solidFill>
                <a:uFillTx/>
                <a:latin typeface="+mj-lt"/>
                <a:ea typeface="+mj-ea"/>
                <a:cs typeface="+mj-cs"/>
                <a:sym typeface="Helvetica"/>
              </a:defRPr>
            </a:lvl3pPr>
            <a:lvl4pPr marL="1816100" marR="0" indent="-444500" algn="l" defTabSz="914400" latinLnBrk="0">
              <a:lnSpc>
                <a:spcPts val="4500"/>
              </a:lnSpc>
              <a:spcBef>
                <a:spcPts val="1000"/>
              </a:spcBef>
              <a:spcAft>
                <a:spcPts val="0"/>
              </a:spcAft>
              <a:buClrTx/>
              <a:buSzPct val="100000"/>
              <a:buFontTx/>
              <a:buChar char="•"/>
              <a:tabLst/>
              <a:defRPr sz="3500" b="0" i="0" u="none" strike="noStrike" cap="none" spc="0" baseline="0">
                <a:solidFill>
                  <a:schemeClr val="accent6"/>
                </a:solidFill>
                <a:uFillTx/>
                <a:latin typeface="+mj-lt"/>
                <a:ea typeface="+mj-ea"/>
                <a:cs typeface="+mj-cs"/>
                <a:sym typeface="Helvetica"/>
              </a:defRPr>
            </a:lvl4pPr>
            <a:lvl5pPr marL="2273300" marR="0" indent="-444500" algn="l" defTabSz="914400" latinLnBrk="0">
              <a:lnSpc>
                <a:spcPts val="4500"/>
              </a:lnSpc>
              <a:spcBef>
                <a:spcPts val="1000"/>
              </a:spcBef>
              <a:spcAft>
                <a:spcPts val="0"/>
              </a:spcAft>
              <a:buClrTx/>
              <a:buSzPct val="100000"/>
              <a:buFontTx/>
              <a:buChar char="•"/>
              <a:tabLst/>
              <a:defRPr sz="3500" b="0" i="0" u="none" strike="noStrike" cap="none" spc="0" baseline="0">
                <a:solidFill>
                  <a:schemeClr val="accent6"/>
                </a:solidFill>
                <a:uFillTx/>
                <a:latin typeface="+mj-lt"/>
                <a:ea typeface="+mj-ea"/>
                <a:cs typeface="+mj-cs"/>
                <a:sym typeface="Helvetica"/>
              </a:defRPr>
            </a:lvl5pPr>
            <a:lvl6pPr marL="2463800" marR="0" indent="-177800" algn="l" defTabSz="914400" latinLnBrk="0">
              <a:lnSpc>
                <a:spcPct val="100000"/>
              </a:lnSpc>
              <a:spcBef>
                <a:spcPts val="500"/>
              </a:spcBef>
              <a:spcAft>
                <a:spcPts val="0"/>
              </a:spcAft>
              <a:buClrTx/>
              <a:buSzPct val="100000"/>
              <a:buFontTx/>
              <a:buChar char="•"/>
              <a:tabLst/>
              <a:defRPr sz="1400" b="0" i="0" u="none" strike="noStrike" cap="none" spc="0" baseline="0">
                <a:solidFill>
                  <a:schemeClr val="accent6"/>
                </a:solidFill>
                <a:uFillTx/>
                <a:latin typeface="+mj-lt"/>
                <a:ea typeface="+mj-ea"/>
                <a:cs typeface="+mj-cs"/>
                <a:sym typeface="Helvetica"/>
              </a:defRPr>
            </a:lvl6pPr>
            <a:lvl7pPr marL="2921000" marR="0" indent="-177800" algn="l" defTabSz="914400" latinLnBrk="0">
              <a:lnSpc>
                <a:spcPct val="100000"/>
              </a:lnSpc>
              <a:spcBef>
                <a:spcPts val="500"/>
              </a:spcBef>
              <a:spcAft>
                <a:spcPts val="0"/>
              </a:spcAft>
              <a:buClrTx/>
              <a:buSzPct val="100000"/>
              <a:buFontTx/>
              <a:buChar char="•"/>
              <a:tabLst/>
              <a:defRPr sz="1400" b="0" i="0" u="none" strike="noStrike" cap="none" spc="0" baseline="0">
                <a:solidFill>
                  <a:schemeClr val="accent6"/>
                </a:solidFill>
                <a:uFillTx/>
                <a:latin typeface="+mj-lt"/>
                <a:ea typeface="+mj-ea"/>
                <a:cs typeface="+mj-cs"/>
                <a:sym typeface="Helvetica"/>
              </a:defRPr>
            </a:lvl7pPr>
            <a:lvl8pPr marL="3378200" marR="0" indent="-177800" algn="l" defTabSz="914400" latinLnBrk="0">
              <a:lnSpc>
                <a:spcPct val="100000"/>
              </a:lnSpc>
              <a:spcBef>
                <a:spcPts val="500"/>
              </a:spcBef>
              <a:spcAft>
                <a:spcPts val="0"/>
              </a:spcAft>
              <a:buClrTx/>
              <a:buSzPct val="100000"/>
              <a:buFontTx/>
              <a:buChar char="•"/>
              <a:tabLst/>
              <a:defRPr sz="1400" b="0" i="0" u="none" strike="noStrike" cap="none" spc="0" baseline="0">
                <a:solidFill>
                  <a:schemeClr val="accent6"/>
                </a:solidFill>
                <a:uFillTx/>
                <a:latin typeface="+mj-lt"/>
                <a:ea typeface="+mj-ea"/>
                <a:cs typeface="+mj-cs"/>
                <a:sym typeface="Helvetica"/>
              </a:defRPr>
            </a:lvl8pPr>
            <a:lvl9pPr marL="3835400" marR="0" indent="-177800" algn="l" defTabSz="914400" latinLnBrk="0">
              <a:lnSpc>
                <a:spcPct val="100000"/>
              </a:lnSpc>
              <a:spcBef>
                <a:spcPts val="500"/>
              </a:spcBef>
              <a:spcAft>
                <a:spcPts val="0"/>
              </a:spcAft>
              <a:buClrTx/>
              <a:buSzPct val="100000"/>
              <a:buFontTx/>
              <a:buChar char="•"/>
              <a:tabLst/>
              <a:defRPr sz="1400" b="0" i="0" u="none" strike="noStrike" cap="none" spc="0" baseline="0">
                <a:solidFill>
                  <a:schemeClr val="accent6"/>
                </a:solidFill>
                <a:uFillTx/>
                <a:latin typeface="+mj-lt"/>
                <a:ea typeface="+mj-ea"/>
                <a:cs typeface="+mj-cs"/>
                <a:sym typeface="Helvetica"/>
              </a:defRPr>
            </a:lvl9pPr>
          </a:lstStyle>
          <a:p>
            <a:pPr lvl="1" indent="0" defTabSz="429768">
              <a:lnSpc>
                <a:spcPts val="2100"/>
              </a:lnSpc>
              <a:spcBef>
                <a:spcPts val="400"/>
              </a:spcBef>
              <a:buNone/>
              <a:defRPr sz="1645">
                <a:solidFill>
                  <a:srgbClr val="424242"/>
                </a:solidFill>
              </a:defRPr>
            </a:pPr>
            <a:r>
              <a:rPr lang="en-US" sz="1600" b="1">
                <a:latin typeface="HelveticaNeueLT Std" panose="020B0604020202020204" pitchFamily="34" charset="0"/>
              </a:rPr>
              <a:t>82%</a:t>
            </a:r>
          </a:p>
        </p:txBody>
      </p:sp>
      <p:pic>
        <p:nvPicPr>
          <p:cNvPr id="22" name="Gràfic 21" descr="Women">
            <a:extLst>
              <a:ext uri="{FF2B5EF4-FFF2-40B4-BE49-F238E27FC236}">
                <a16:creationId xmlns:a16="http://schemas.microsoft.com/office/drawing/2014/main" id="{AED9C147-F615-ED50-C18F-46F28588D3BA}"/>
              </a:ext>
              <a:ext uri="{C183D7F6-B498-43B3-948B-1728B52AA6E4}">
                <adec:decorative xmlns:adec="http://schemas.microsoft.com/office/drawing/2017/decorative" xmlns="" val="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7498605" y="2876729"/>
            <a:ext cx="1013754" cy="1013754"/>
          </a:xfrm>
          <a:prstGeom prst="rect">
            <a:avLst/>
          </a:prstGeom>
        </p:spPr>
      </p:pic>
      <p:sp>
        <p:nvSpPr>
          <p:cNvPr id="23" name="Marcador de texto 2">
            <a:extLst>
              <a:ext uri="{FF2B5EF4-FFF2-40B4-BE49-F238E27FC236}">
                <a16:creationId xmlns:a16="http://schemas.microsoft.com/office/drawing/2014/main" id="{F4ED4D40-2AD7-69B3-995C-0F1256516E0E}"/>
              </a:ext>
            </a:extLst>
          </p:cNvPr>
          <p:cNvSpPr txBox="1">
            <a:spLocks/>
          </p:cNvSpPr>
          <p:nvPr/>
        </p:nvSpPr>
        <p:spPr>
          <a:xfrm>
            <a:off x="7822806" y="3886332"/>
            <a:ext cx="551390" cy="3707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numCol="1" spcCol="38100" anchor="t">
            <a:normAutofit/>
          </a:bodyPr>
          <a:lstStyle>
            <a:lvl1pPr marL="0" marR="0" indent="0" algn="l" defTabSz="914400" latinLnBrk="0">
              <a:lnSpc>
                <a:spcPts val="4500"/>
              </a:lnSpc>
              <a:spcBef>
                <a:spcPts val="1000"/>
              </a:spcBef>
              <a:spcAft>
                <a:spcPts val="0"/>
              </a:spcAft>
              <a:buClrTx/>
              <a:buSzTx/>
              <a:buFontTx/>
              <a:buNone/>
              <a:tabLst/>
              <a:defRPr sz="3500" b="0" i="0" u="none" strike="noStrike" cap="none" spc="0" baseline="0">
                <a:solidFill>
                  <a:schemeClr val="accent6"/>
                </a:solidFill>
                <a:uFillTx/>
                <a:latin typeface="+mj-lt"/>
                <a:ea typeface="+mj-ea"/>
                <a:cs typeface="+mj-cs"/>
                <a:sym typeface="Helvetica"/>
              </a:defRPr>
            </a:lvl1pPr>
            <a:lvl2pPr marL="0" marR="0" indent="-287999" algn="l" defTabSz="914400" latinLnBrk="0">
              <a:lnSpc>
                <a:spcPts val="4500"/>
              </a:lnSpc>
              <a:spcBef>
                <a:spcPts val="1000"/>
              </a:spcBef>
              <a:spcAft>
                <a:spcPts val="0"/>
              </a:spcAft>
              <a:buClrTx/>
              <a:buSzPct val="100000"/>
              <a:buFontTx/>
              <a:buChar char="•"/>
              <a:tabLst/>
              <a:defRPr sz="3500" b="0" i="0" u="none" strike="noStrike" cap="none" spc="0" baseline="0">
                <a:solidFill>
                  <a:schemeClr val="accent6"/>
                </a:solidFill>
                <a:uFillTx/>
                <a:latin typeface="+mj-lt"/>
                <a:ea typeface="+mj-ea"/>
                <a:cs typeface="+mj-cs"/>
                <a:sym typeface="Helvetica"/>
              </a:defRPr>
            </a:lvl2pPr>
            <a:lvl3pPr marL="1314450" marR="0" indent="-400050" algn="l" defTabSz="914400" latinLnBrk="0">
              <a:lnSpc>
                <a:spcPts val="4500"/>
              </a:lnSpc>
              <a:spcBef>
                <a:spcPts val="1000"/>
              </a:spcBef>
              <a:spcAft>
                <a:spcPts val="0"/>
              </a:spcAft>
              <a:buClrTx/>
              <a:buSzPct val="100000"/>
              <a:buFontTx/>
              <a:buChar char="•"/>
              <a:tabLst/>
              <a:defRPr sz="3500" b="0" i="0" u="none" strike="noStrike" cap="none" spc="0" baseline="0">
                <a:solidFill>
                  <a:schemeClr val="accent6"/>
                </a:solidFill>
                <a:uFillTx/>
                <a:latin typeface="+mj-lt"/>
                <a:ea typeface="+mj-ea"/>
                <a:cs typeface="+mj-cs"/>
                <a:sym typeface="Helvetica"/>
              </a:defRPr>
            </a:lvl3pPr>
            <a:lvl4pPr marL="1816100" marR="0" indent="-444500" algn="l" defTabSz="914400" latinLnBrk="0">
              <a:lnSpc>
                <a:spcPts val="4500"/>
              </a:lnSpc>
              <a:spcBef>
                <a:spcPts val="1000"/>
              </a:spcBef>
              <a:spcAft>
                <a:spcPts val="0"/>
              </a:spcAft>
              <a:buClrTx/>
              <a:buSzPct val="100000"/>
              <a:buFontTx/>
              <a:buChar char="•"/>
              <a:tabLst/>
              <a:defRPr sz="3500" b="0" i="0" u="none" strike="noStrike" cap="none" spc="0" baseline="0">
                <a:solidFill>
                  <a:schemeClr val="accent6"/>
                </a:solidFill>
                <a:uFillTx/>
                <a:latin typeface="+mj-lt"/>
                <a:ea typeface="+mj-ea"/>
                <a:cs typeface="+mj-cs"/>
                <a:sym typeface="Helvetica"/>
              </a:defRPr>
            </a:lvl4pPr>
            <a:lvl5pPr marL="2273300" marR="0" indent="-444500" algn="l" defTabSz="914400" latinLnBrk="0">
              <a:lnSpc>
                <a:spcPts val="4500"/>
              </a:lnSpc>
              <a:spcBef>
                <a:spcPts val="1000"/>
              </a:spcBef>
              <a:spcAft>
                <a:spcPts val="0"/>
              </a:spcAft>
              <a:buClrTx/>
              <a:buSzPct val="100000"/>
              <a:buFontTx/>
              <a:buChar char="•"/>
              <a:tabLst/>
              <a:defRPr sz="3500" b="0" i="0" u="none" strike="noStrike" cap="none" spc="0" baseline="0">
                <a:solidFill>
                  <a:schemeClr val="accent6"/>
                </a:solidFill>
                <a:uFillTx/>
                <a:latin typeface="+mj-lt"/>
                <a:ea typeface="+mj-ea"/>
                <a:cs typeface="+mj-cs"/>
                <a:sym typeface="Helvetica"/>
              </a:defRPr>
            </a:lvl5pPr>
            <a:lvl6pPr marL="2463800" marR="0" indent="-177800" algn="l" defTabSz="914400" latinLnBrk="0">
              <a:lnSpc>
                <a:spcPct val="100000"/>
              </a:lnSpc>
              <a:spcBef>
                <a:spcPts val="500"/>
              </a:spcBef>
              <a:spcAft>
                <a:spcPts val="0"/>
              </a:spcAft>
              <a:buClrTx/>
              <a:buSzPct val="100000"/>
              <a:buFontTx/>
              <a:buChar char="•"/>
              <a:tabLst/>
              <a:defRPr sz="1400" b="0" i="0" u="none" strike="noStrike" cap="none" spc="0" baseline="0">
                <a:solidFill>
                  <a:schemeClr val="accent6"/>
                </a:solidFill>
                <a:uFillTx/>
                <a:latin typeface="+mj-lt"/>
                <a:ea typeface="+mj-ea"/>
                <a:cs typeface="+mj-cs"/>
                <a:sym typeface="Helvetica"/>
              </a:defRPr>
            </a:lvl6pPr>
            <a:lvl7pPr marL="2921000" marR="0" indent="-177800" algn="l" defTabSz="914400" latinLnBrk="0">
              <a:lnSpc>
                <a:spcPct val="100000"/>
              </a:lnSpc>
              <a:spcBef>
                <a:spcPts val="500"/>
              </a:spcBef>
              <a:spcAft>
                <a:spcPts val="0"/>
              </a:spcAft>
              <a:buClrTx/>
              <a:buSzPct val="100000"/>
              <a:buFontTx/>
              <a:buChar char="•"/>
              <a:tabLst/>
              <a:defRPr sz="1400" b="0" i="0" u="none" strike="noStrike" cap="none" spc="0" baseline="0">
                <a:solidFill>
                  <a:schemeClr val="accent6"/>
                </a:solidFill>
                <a:uFillTx/>
                <a:latin typeface="+mj-lt"/>
                <a:ea typeface="+mj-ea"/>
                <a:cs typeface="+mj-cs"/>
                <a:sym typeface="Helvetica"/>
              </a:defRPr>
            </a:lvl7pPr>
            <a:lvl8pPr marL="3378200" marR="0" indent="-177800" algn="l" defTabSz="914400" latinLnBrk="0">
              <a:lnSpc>
                <a:spcPct val="100000"/>
              </a:lnSpc>
              <a:spcBef>
                <a:spcPts val="500"/>
              </a:spcBef>
              <a:spcAft>
                <a:spcPts val="0"/>
              </a:spcAft>
              <a:buClrTx/>
              <a:buSzPct val="100000"/>
              <a:buFontTx/>
              <a:buChar char="•"/>
              <a:tabLst/>
              <a:defRPr sz="1400" b="0" i="0" u="none" strike="noStrike" cap="none" spc="0" baseline="0">
                <a:solidFill>
                  <a:schemeClr val="accent6"/>
                </a:solidFill>
                <a:uFillTx/>
                <a:latin typeface="+mj-lt"/>
                <a:ea typeface="+mj-ea"/>
                <a:cs typeface="+mj-cs"/>
                <a:sym typeface="Helvetica"/>
              </a:defRPr>
            </a:lvl8pPr>
            <a:lvl9pPr marL="3835400" marR="0" indent="-177800" algn="l" defTabSz="914400" latinLnBrk="0">
              <a:lnSpc>
                <a:spcPct val="100000"/>
              </a:lnSpc>
              <a:spcBef>
                <a:spcPts val="500"/>
              </a:spcBef>
              <a:spcAft>
                <a:spcPts val="0"/>
              </a:spcAft>
              <a:buClrTx/>
              <a:buSzPct val="100000"/>
              <a:buFontTx/>
              <a:buChar char="•"/>
              <a:tabLst/>
              <a:defRPr sz="1400" b="0" i="0" u="none" strike="noStrike" cap="none" spc="0" baseline="0">
                <a:solidFill>
                  <a:schemeClr val="accent6"/>
                </a:solidFill>
                <a:uFillTx/>
                <a:latin typeface="+mj-lt"/>
                <a:ea typeface="+mj-ea"/>
                <a:cs typeface="+mj-cs"/>
                <a:sym typeface="Helvetica"/>
              </a:defRPr>
            </a:lvl9pPr>
          </a:lstStyle>
          <a:p>
            <a:pPr lvl="1" indent="0" defTabSz="429768">
              <a:lnSpc>
                <a:spcPts val="2100"/>
              </a:lnSpc>
              <a:spcBef>
                <a:spcPts val="400"/>
              </a:spcBef>
              <a:buNone/>
              <a:defRPr sz="1645">
                <a:solidFill>
                  <a:srgbClr val="424242"/>
                </a:solidFill>
              </a:defRPr>
            </a:pPr>
            <a:r>
              <a:rPr lang="en-US" sz="1600" b="1">
                <a:latin typeface="HelveticaNeueLT Std" panose="020B0604020202020204" pitchFamily="34" charset="0"/>
              </a:rPr>
              <a:t>18%</a:t>
            </a:r>
          </a:p>
        </p:txBody>
      </p:sp>
      <p:sp>
        <p:nvSpPr>
          <p:cNvPr id="25" name="QuadreDeText 24">
            <a:extLst>
              <a:ext uri="{FF2B5EF4-FFF2-40B4-BE49-F238E27FC236}">
                <a16:creationId xmlns:a16="http://schemas.microsoft.com/office/drawing/2014/main" id="{D3397B15-355A-D1A6-201C-241BDCEEAD8F}"/>
              </a:ext>
            </a:extLst>
          </p:cNvPr>
          <p:cNvSpPr txBox="1"/>
          <p:nvPr/>
        </p:nvSpPr>
        <p:spPr>
          <a:xfrm>
            <a:off x="8870801" y="1987409"/>
            <a:ext cx="2665426" cy="2646878"/>
          </a:xfrm>
          <a:prstGeom prst="rect">
            <a:avLst/>
          </a:prstGeom>
          <a:noFill/>
        </p:spPr>
        <p:txBody>
          <a:bodyPr wrap="square">
            <a:spAutoFit/>
          </a:bodyPr>
          <a:lstStyle/>
          <a:p>
            <a:pPr>
              <a:buClr>
                <a:srgbClr val="FF0000"/>
              </a:buClr>
              <a:buSzPct val="150000"/>
            </a:pPr>
            <a:r>
              <a:rPr lang="en-US" sz="1200" b="1">
                <a:solidFill>
                  <a:srgbClr val="000099"/>
                </a:solidFill>
                <a:latin typeface="HelveticaNeueLT Std" panose="020B0604020202020204" pitchFamily="34" charset="0"/>
              </a:rPr>
              <a:t>Undergraduate courses and training cycles </a:t>
            </a:r>
          </a:p>
          <a:p>
            <a:pPr>
              <a:buClr>
                <a:srgbClr val="FF0000"/>
              </a:buClr>
              <a:buSzPct val="150000"/>
            </a:pPr>
            <a:r>
              <a:rPr lang="en-US" sz="1400" b="1">
                <a:solidFill>
                  <a:srgbClr val="000099"/>
                </a:solidFill>
                <a:latin typeface="HelveticaNeueLT Std" panose="020B0604020202020204" pitchFamily="34" charset="0"/>
              </a:rPr>
              <a:t> </a:t>
            </a:r>
          </a:p>
          <a:p>
            <a:pPr marL="285750" indent="-285750">
              <a:buClr>
                <a:srgbClr val="FF0000"/>
              </a:buClr>
              <a:buSzPct val="150000"/>
              <a:buFont typeface="Arial" panose="020B0604020202020204" pitchFamily="34" charset="0"/>
              <a:buChar char="•"/>
            </a:pPr>
            <a:r>
              <a:rPr lang="en-US" sz="1200">
                <a:solidFill>
                  <a:schemeClr val="accent5">
                    <a:lumMod val="25000"/>
                  </a:schemeClr>
                </a:solidFill>
                <a:latin typeface="HelveticaNeueLT Std" panose="020B0604020202020204" pitchFamily="34" charset="0"/>
              </a:rPr>
              <a:t>3D animation, games and interactive environments</a:t>
            </a:r>
          </a:p>
          <a:p>
            <a:pPr>
              <a:buClr>
                <a:srgbClr val="FF0000"/>
              </a:buClr>
              <a:buSzPct val="150000"/>
            </a:pPr>
            <a:endParaRPr lang="ca-ES" sz="800" dirty="0">
              <a:solidFill>
                <a:schemeClr val="accent5">
                  <a:lumMod val="25000"/>
                </a:schemeClr>
              </a:solidFill>
              <a:latin typeface="HelveticaNeueLT Std" panose="020B0604020202020204" pitchFamily="34" charset="0"/>
            </a:endParaRPr>
          </a:p>
          <a:p>
            <a:pPr marL="285750" indent="-285750">
              <a:buClr>
                <a:srgbClr val="FF0000"/>
              </a:buClr>
              <a:buSzPct val="150000"/>
              <a:buFont typeface="Arial" panose="020B0604020202020204" pitchFamily="34" charset="0"/>
              <a:buChar char="•"/>
            </a:pPr>
            <a:r>
              <a:rPr lang="en-US" sz="1200">
                <a:solidFill>
                  <a:schemeClr val="accent5">
                    <a:lumMod val="25000"/>
                  </a:schemeClr>
                </a:solidFill>
                <a:latin typeface="HelveticaNeueLT Std" panose="020B0604020202020204" pitchFamily="34" charset="0"/>
              </a:rPr>
              <a:t>3D animation, games and interactive environments (virtual worlds, augmented reality and gamification)</a:t>
            </a:r>
          </a:p>
          <a:p>
            <a:pPr>
              <a:buClr>
                <a:srgbClr val="FF0000"/>
              </a:buClr>
              <a:buSzPct val="150000"/>
            </a:pPr>
            <a:endParaRPr lang="ca-ES" sz="800" dirty="0">
              <a:solidFill>
                <a:schemeClr val="accent5">
                  <a:lumMod val="25000"/>
                </a:schemeClr>
              </a:solidFill>
              <a:latin typeface="HelveticaNeueLT Std" panose="020B0604020202020204" pitchFamily="34" charset="0"/>
            </a:endParaRPr>
          </a:p>
          <a:p>
            <a:pPr marL="285750" indent="-285750">
              <a:buClr>
                <a:srgbClr val="FF0000"/>
              </a:buClr>
              <a:buSzPct val="150000"/>
              <a:buFont typeface="Arial" panose="020B0604020202020204" pitchFamily="34" charset="0"/>
              <a:buChar char="•"/>
            </a:pPr>
            <a:r>
              <a:rPr lang="en-US" sz="1200">
                <a:solidFill>
                  <a:schemeClr val="accent5">
                    <a:lumMod val="25000"/>
                  </a:schemeClr>
                </a:solidFill>
                <a:latin typeface="HelveticaNeueLT Std" panose="020B0604020202020204" pitchFamily="34" charset="0"/>
              </a:rPr>
              <a:t>Development of multi-platform applications (video games and digital entertainment)</a:t>
            </a:r>
          </a:p>
          <a:p>
            <a:pPr>
              <a:buClr>
                <a:srgbClr val="FF0000"/>
              </a:buClr>
              <a:buSzPct val="150000"/>
            </a:pPr>
            <a:endParaRPr lang="ca-ES" sz="1400" b="1" dirty="0">
              <a:solidFill>
                <a:srgbClr val="000099"/>
              </a:solidFill>
              <a:latin typeface="HelveticaNeueLT Std" panose="020B0604020202020204" pitchFamily="34" charset="0"/>
            </a:endParaRPr>
          </a:p>
        </p:txBody>
      </p:sp>
      <p:sp>
        <p:nvSpPr>
          <p:cNvPr id="12" name="Redondear rectángulo de esquina del mismo lado 71">
            <a:extLst>
              <a:ext uri="{FF2B5EF4-FFF2-40B4-BE49-F238E27FC236}">
                <a16:creationId xmlns:a16="http://schemas.microsoft.com/office/drawing/2014/main" id="{AFEA89F0-017C-3376-AE80-ADF4BA449952}"/>
              </a:ext>
              <a:ext uri="{C183D7F6-B498-43B3-948B-1728B52AA6E4}">
                <adec:decorative xmlns:adec="http://schemas.microsoft.com/office/drawing/2017/decorative" xmlns="" val="1"/>
              </a:ext>
            </a:extLst>
          </p:cNvPr>
          <p:cNvSpPr/>
          <p:nvPr/>
        </p:nvSpPr>
        <p:spPr>
          <a:xfrm rot="16200000">
            <a:off x="9962227" y="4002395"/>
            <a:ext cx="1027413" cy="2188809"/>
          </a:xfrm>
          <a:prstGeom prst="round2SameRect">
            <a:avLst>
              <a:gd name="adj1" fmla="val 50000"/>
              <a:gd name="adj2" fmla="val 50000"/>
            </a:avLst>
          </a:prstGeom>
          <a:blipFill dpi="0" rotWithShape="0">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9" name="Redondear rectángulo de esquina del mismo lado 71">
            <a:extLst>
              <a:ext uri="{FF2B5EF4-FFF2-40B4-BE49-F238E27FC236}">
                <a16:creationId xmlns:a16="http://schemas.microsoft.com/office/drawing/2014/main" id="{450F2A6F-352B-C08F-8918-142BFA9292E7}"/>
              </a:ext>
              <a:ext uri="{C183D7F6-B498-43B3-948B-1728B52AA6E4}">
                <adec:decorative xmlns:adec="http://schemas.microsoft.com/office/drawing/2017/decorative" xmlns="" val="1"/>
              </a:ext>
            </a:extLst>
          </p:cNvPr>
          <p:cNvSpPr/>
          <p:nvPr/>
        </p:nvSpPr>
        <p:spPr>
          <a:xfrm rot="16200000">
            <a:off x="7596423" y="4002397"/>
            <a:ext cx="1027413" cy="2188809"/>
          </a:xfrm>
          <a:prstGeom prst="round2SameRect">
            <a:avLst>
              <a:gd name="adj1" fmla="val 50000"/>
              <a:gd name="adj2" fmla="val 50000"/>
            </a:avLst>
          </a:prstGeom>
          <a:blipFill dpi="0" rotWithShape="0">
            <a:blip r:embed="rId7"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9" name="CuadroTexto 32">
            <a:extLst>
              <a:ext uri="{FF2B5EF4-FFF2-40B4-BE49-F238E27FC236}">
                <a16:creationId xmlns:a16="http://schemas.microsoft.com/office/drawing/2014/main" id="{E98E4305-8EFD-619E-00FD-D972471C1061}"/>
              </a:ext>
            </a:extLst>
          </p:cNvPr>
          <p:cNvSpPr txBox="1"/>
          <p:nvPr/>
        </p:nvSpPr>
        <p:spPr>
          <a:xfrm>
            <a:off x="626599" y="5795328"/>
            <a:ext cx="11009093" cy="276999"/>
          </a:xfrm>
          <a:prstGeom prst="rect">
            <a:avLst/>
          </a:prstGeom>
        </p:spPr>
        <p:txBody>
          <a:bodyPr wrap="square">
            <a:spAutoFit/>
          </a:bodyPr>
          <a:lstStyle>
            <a:defPPr>
              <a:defRPr lang="es-ES"/>
            </a:defPPr>
            <a:lvl1pPr algn="r">
              <a:defRPr sz="1200" b="1" i="1">
                <a:solidFill>
                  <a:srgbClr val="424242"/>
                </a:solidFill>
                <a:latin typeface="HelveticaNeueLT Std" panose="020B0604020202020204" pitchFamily="34" charset="0"/>
              </a:defRPr>
            </a:lvl1pPr>
          </a:lstStyle>
          <a:p>
            <a:r>
              <a:rPr lang="en-US">
                <a:solidFill>
                  <a:schemeClr val="accent5">
                    <a:lumMod val="25000"/>
                  </a:schemeClr>
                </a:solidFill>
              </a:rPr>
              <a:t>Source: </a:t>
            </a:r>
            <a:r>
              <a:rPr lang="en-US" b="0">
                <a:solidFill>
                  <a:schemeClr val="accent5">
                    <a:lumMod val="25000"/>
                  </a:schemeClr>
                </a:solidFill>
              </a:rPr>
              <a:t>ACCIÓ</a:t>
            </a:r>
          </a:p>
        </p:txBody>
      </p:sp>
    </p:spTree>
    <p:extLst>
      <p:ext uri="{BB962C8B-B14F-4D97-AF65-F5344CB8AC3E}">
        <p14:creationId xmlns:p14="http://schemas.microsoft.com/office/powerpoint/2010/main" val="25289806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ol 3">
            <a:extLst>
              <a:ext uri="{FF2B5EF4-FFF2-40B4-BE49-F238E27FC236}">
                <a16:creationId xmlns:a16="http://schemas.microsoft.com/office/drawing/2014/main" id="{DBEC562F-D8EF-EF2F-3F1B-1122E8B32A12}"/>
              </a:ext>
            </a:extLst>
          </p:cNvPr>
          <p:cNvSpPr>
            <a:spLocks noGrp="1"/>
          </p:cNvSpPr>
          <p:nvPr>
            <p:ph type="title"/>
          </p:nvPr>
        </p:nvSpPr>
        <p:spPr>
          <a:xfrm>
            <a:off x="631188" y="374116"/>
            <a:ext cx="10523536" cy="266044"/>
          </a:xfrm>
        </p:spPr>
        <p:txBody>
          <a:bodyPr/>
          <a:lstStyle/>
          <a:p>
            <a:pPr rtl="0" eaLnBrk="1" latinLnBrk="0" hangingPunct="1"/>
            <a:r>
              <a:rPr lang="en-US" sz="2000">
                <a:solidFill>
                  <a:srgbClr val="FF0000"/>
                </a:solidFill>
                <a:latin typeface="HelveticaNeueLT Std" panose="020B0604020202020204"/>
              </a:rPr>
              <a:t>Barcelona also stands at the forefront of coding bootcamp training and digital training</a:t>
            </a:r>
          </a:p>
        </p:txBody>
      </p:sp>
      <p:sp>
        <p:nvSpPr>
          <p:cNvPr id="5" name="QuadreDeText 4">
            <a:extLst>
              <a:ext uri="{FF2B5EF4-FFF2-40B4-BE49-F238E27FC236}">
                <a16:creationId xmlns:a16="http://schemas.microsoft.com/office/drawing/2014/main" id="{C846CA91-9912-41A6-AA7F-DB01699C4BAA}"/>
              </a:ext>
            </a:extLst>
          </p:cNvPr>
          <p:cNvSpPr txBox="1"/>
          <p:nvPr/>
        </p:nvSpPr>
        <p:spPr>
          <a:xfrm>
            <a:off x="531812" y="979011"/>
            <a:ext cx="7735184" cy="646331"/>
          </a:xfrm>
          <a:prstGeom prst="rect">
            <a:avLst/>
          </a:prstGeom>
          <a:noFill/>
        </p:spPr>
        <p:txBody>
          <a:bodyPr wrap="square">
            <a:spAutoFit/>
          </a:bodyPr>
          <a:lstStyle>
            <a:defPPr>
              <a:defRPr lang="es-ES"/>
            </a:defPPr>
            <a:lvl1pPr>
              <a:defRPr sz="1200">
                <a:solidFill>
                  <a:srgbClr val="000000"/>
                </a:solidFill>
                <a:effectLst/>
                <a:latin typeface="HelveticaNeueLT Std" panose="020B0604020202020204"/>
                <a:ea typeface="Calibri" panose="020F0502020204030204" pitchFamily="34" charset="0"/>
              </a:defRPr>
            </a:lvl1pPr>
          </a:lstStyle>
          <a:p>
            <a:r>
              <a:rPr lang="en-US" b="1">
                <a:solidFill>
                  <a:schemeClr val="tx1"/>
                </a:solidFill>
              </a:rPr>
              <a:t>40%</a:t>
            </a:r>
            <a:r>
              <a:rPr lang="en-US"/>
              <a:t> of the Spanish centers that offer</a:t>
            </a:r>
            <a:r>
              <a:rPr lang="en-US" b="1"/>
              <a:t> bootcamps are located in Barcelona</a:t>
            </a:r>
            <a:r>
              <a:rPr lang="en-US"/>
              <a:t>. Most of the bootcamps in Barcelona are </a:t>
            </a:r>
            <a:r>
              <a:rPr lang="en-US" b="1"/>
              <a:t>newly-created </a:t>
            </a:r>
            <a:r>
              <a:rPr lang="en-US"/>
              <a:t>(82% have been set up there in the last five years).</a:t>
            </a:r>
          </a:p>
          <a:p>
            <a:endParaRPr lang="ca-ES" dirty="0"/>
          </a:p>
        </p:txBody>
      </p:sp>
      <p:graphicFrame>
        <p:nvGraphicFramePr>
          <p:cNvPr id="7" name="Gràfic 6" descr="Chart showing the evolution of the centers offering bootcamps in Barcelona between 2014 and 2020. They rose in number from 2 in 2014 to 17 in 2020.">
            <a:extLst>
              <a:ext uri="{FF2B5EF4-FFF2-40B4-BE49-F238E27FC236}">
                <a16:creationId xmlns:a16="http://schemas.microsoft.com/office/drawing/2014/main" id="{4C8F911E-3E93-40C2-B94C-94FD4434594C}"/>
              </a:ext>
            </a:extLst>
          </p:cNvPr>
          <p:cNvGraphicFramePr/>
          <p:nvPr/>
        </p:nvGraphicFramePr>
        <p:xfrm>
          <a:off x="622299" y="1552059"/>
          <a:ext cx="6058122" cy="4158455"/>
        </p:xfrm>
        <a:graphic>
          <a:graphicData uri="http://schemas.openxmlformats.org/drawingml/2006/chart">
            <c:chart xmlns:c="http://schemas.openxmlformats.org/drawingml/2006/chart" xmlns:r="http://schemas.openxmlformats.org/officeDocument/2006/relationships" r:id="rId2"/>
          </a:graphicData>
        </a:graphic>
      </p:graphicFrame>
      <p:sp>
        <p:nvSpPr>
          <p:cNvPr id="9" name="Redondear rectángulo de esquina del mismo lado 71">
            <a:extLst>
              <a:ext uri="{FF2B5EF4-FFF2-40B4-BE49-F238E27FC236}">
                <a16:creationId xmlns:a16="http://schemas.microsoft.com/office/drawing/2014/main" id="{CE161014-791D-1091-622D-506E8484230C}"/>
              </a:ext>
              <a:ext uri="{C183D7F6-B498-43B3-948B-1728B52AA6E4}">
                <adec:decorative xmlns:adec="http://schemas.microsoft.com/office/drawing/2017/decorative" xmlns="" val="1"/>
              </a:ext>
            </a:extLst>
          </p:cNvPr>
          <p:cNvSpPr/>
          <p:nvPr/>
        </p:nvSpPr>
        <p:spPr>
          <a:xfrm rot="16200000">
            <a:off x="7725065" y="2849336"/>
            <a:ext cx="1354033" cy="2892212"/>
          </a:xfrm>
          <a:prstGeom prst="round2SameRect">
            <a:avLst>
              <a:gd name="adj1" fmla="val 50000"/>
              <a:gd name="adj2" fmla="val 50000"/>
            </a:avLst>
          </a:prstGeom>
          <a:blipFill dpi="0" rotWithShape="0">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Redondear rectángulo de esquina del mismo lado 71">
            <a:extLst>
              <a:ext uri="{FF2B5EF4-FFF2-40B4-BE49-F238E27FC236}">
                <a16:creationId xmlns:a16="http://schemas.microsoft.com/office/drawing/2014/main" id="{E6E66FD7-DC5F-631D-B56C-1C584D49BC8B}"/>
              </a:ext>
              <a:ext uri="{C183D7F6-B498-43B3-948B-1728B52AA6E4}">
                <adec:decorative xmlns:adec="http://schemas.microsoft.com/office/drawing/2017/decorative" xmlns="" val="1"/>
              </a:ext>
            </a:extLst>
          </p:cNvPr>
          <p:cNvSpPr/>
          <p:nvPr/>
        </p:nvSpPr>
        <p:spPr>
          <a:xfrm rot="16200000">
            <a:off x="9036084" y="1184575"/>
            <a:ext cx="1354033" cy="2892211"/>
          </a:xfrm>
          <a:prstGeom prst="round2SameRect">
            <a:avLst>
              <a:gd name="adj1" fmla="val 50000"/>
              <a:gd name="adj2" fmla="val 50000"/>
            </a:avLst>
          </a:prstGeom>
          <a:blipFill dpi="0" rotWithShape="0">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CuadroTexto 32">
            <a:extLst>
              <a:ext uri="{FF2B5EF4-FFF2-40B4-BE49-F238E27FC236}">
                <a16:creationId xmlns:a16="http://schemas.microsoft.com/office/drawing/2014/main" id="{D2E2E2D5-8BDD-C442-CC66-4764570E5001}"/>
              </a:ext>
            </a:extLst>
          </p:cNvPr>
          <p:cNvSpPr txBox="1"/>
          <p:nvPr/>
        </p:nvSpPr>
        <p:spPr>
          <a:xfrm>
            <a:off x="626599" y="5795328"/>
            <a:ext cx="11009093" cy="276999"/>
          </a:xfrm>
          <a:prstGeom prst="rect">
            <a:avLst/>
          </a:prstGeom>
        </p:spPr>
        <p:txBody>
          <a:bodyPr wrap="square">
            <a:spAutoFit/>
          </a:bodyPr>
          <a:lstStyle>
            <a:defPPr>
              <a:defRPr lang="es-ES"/>
            </a:defPPr>
            <a:lvl1pPr algn="r">
              <a:defRPr sz="1200" b="1" i="1">
                <a:solidFill>
                  <a:srgbClr val="424242"/>
                </a:solidFill>
                <a:latin typeface="HelveticaNeueLT Std" panose="020B0604020202020204" pitchFamily="34" charset="0"/>
              </a:defRPr>
            </a:lvl1pPr>
          </a:lstStyle>
          <a:p>
            <a:r>
              <a:rPr lang="en-US" dirty="0">
                <a:solidFill>
                  <a:schemeClr val="accent5">
                    <a:lumMod val="25000"/>
                  </a:schemeClr>
                </a:solidFill>
              </a:rPr>
              <a:t>Source: </a:t>
            </a:r>
            <a:r>
              <a:rPr lang="en-US" b="0" dirty="0">
                <a:solidFill>
                  <a:schemeClr val="accent5">
                    <a:lumMod val="25000"/>
                  </a:schemeClr>
                </a:solidFill>
              </a:rPr>
              <a:t>ACCIÓ, based on Digital Talent Overview 2021, Barcelona Digital Talent; The Best Barcelona Coding Bootcamps of 2022, Course Report</a:t>
            </a:r>
          </a:p>
        </p:txBody>
      </p:sp>
    </p:spTree>
    <p:extLst>
      <p:ext uri="{BB962C8B-B14F-4D97-AF65-F5344CB8AC3E}">
        <p14:creationId xmlns:p14="http://schemas.microsoft.com/office/powerpoint/2010/main" val="2868636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59354613-83C1-32FF-2B46-3FE59786FC83}"/>
              </a:ext>
            </a:extLst>
          </p:cNvPr>
          <p:cNvSpPr>
            <a:spLocks noGrp="1"/>
          </p:cNvSpPr>
          <p:nvPr>
            <p:ph type="title"/>
          </p:nvPr>
        </p:nvSpPr>
        <p:spPr>
          <a:xfrm>
            <a:off x="570529" y="1643569"/>
            <a:ext cx="5525471" cy="484748"/>
          </a:xfrm>
        </p:spPr>
        <p:txBody>
          <a:bodyPr/>
          <a:lstStyle/>
          <a:p>
            <a:r>
              <a:rPr lang="en-US"/>
              <a:t>1. The video game industry</a:t>
            </a:r>
          </a:p>
        </p:txBody>
      </p:sp>
    </p:spTree>
    <p:extLst>
      <p:ext uri="{BB962C8B-B14F-4D97-AF65-F5344CB8AC3E}">
        <p14:creationId xmlns:p14="http://schemas.microsoft.com/office/powerpoint/2010/main" val="34677802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cantonades arrodonides 7">
            <a:extLst>
              <a:ext uri="{FF2B5EF4-FFF2-40B4-BE49-F238E27FC236}">
                <a16:creationId xmlns:a16="http://schemas.microsoft.com/office/drawing/2014/main" id="{E4220ABE-1546-245E-D6CD-E6A21AA2F5E0}"/>
              </a:ext>
              <a:ext uri="{C183D7F6-B498-43B3-948B-1728B52AA6E4}">
                <adec:decorative xmlns:adec="http://schemas.microsoft.com/office/drawing/2017/decorative" xmlns="" val="1"/>
              </a:ext>
            </a:extLst>
          </p:cNvPr>
          <p:cNvSpPr/>
          <p:nvPr/>
        </p:nvSpPr>
        <p:spPr>
          <a:xfrm>
            <a:off x="630236" y="2296547"/>
            <a:ext cx="2914475" cy="394063"/>
          </a:xfrm>
          <a:prstGeom prst="roundRect">
            <a:avLst/>
          </a:prstGeom>
          <a:solidFill>
            <a:schemeClr val="accent3">
              <a:lumMod val="20000"/>
              <a:lumOff val="80000"/>
            </a:schemeClr>
          </a:solidFill>
          <a:ln w="190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 name="Títol 1">
            <a:extLst>
              <a:ext uri="{FF2B5EF4-FFF2-40B4-BE49-F238E27FC236}">
                <a16:creationId xmlns:a16="http://schemas.microsoft.com/office/drawing/2014/main" id="{D7B5A377-5F11-AC7C-0F80-FBEE955EE121}"/>
              </a:ext>
            </a:extLst>
          </p:cNvPr>
          <p:cNvSpPr>
            <a:spLocks noGrp="1"/>
          </p:cNvSpPr>
          <p:nvPr>
            <p:ph type="title"/>
          </p:nvPr>
        </p:nvSpPr>
        <p:spPr/>
        <p:txBody>
          <a:bodyPr/>
          <a:lstStyle/>
          <a:p>
            <a:r>
              <a:rPr lang="en-US" sz="2000"/>
              <a:t>Barcelona offers extremely competitive operating costs in Europe</a:t>
            </a:r>
          </a:p>
        </p:txBody>
      </p:sp>
      <p:pic>
        <p:nvPicPr>
          <p:cNvPr id="11" name="Imatge 10">
            <a:extLst>
              <a:ext uri="{FF2B5EF4-FFF2-40B4-BE49-F238E27FC236}">
                <a16:creationId xmlns:a16="http://schemas.microsoft.com/office/drawing/2014/main" id="{B7421A6C-3744-D761-BC16-C59EF4599100}"/>
              </a:ext>
              <a:ext uri="{C183D7F6-B498-43B3-948B-1728B52AA6E4}">
                <adec:decorative xmlns:adec="http://schemas.microsoft.com/office/drawing/2017/decorative" xmlns="" val="1"/>
              </a:ext>
            </a:extLst>
          </p:cNvPr>
          <p:cNvPicPr>
            <a:picLocks noChangeAspect="1"/>
          </p:cNvPicPr>
          <p:nvPr/>
        </p:nvPicPr>
        <p:blipFill>
          <a:blip r:embed="rId2"/>
          <a:stretch>
            <a:fillRect/>
          </a:stretch>
        </p:blipFill>
        <p:spPr>
          <a:xfrm>
            <a:off x="3625166" y="2349578"/>
            <a:ext cx="288719" cy="288000"/>
          </a:xfrm>
          <a:prstGeom prst="rect">
            <a:avLst/>
          </a:prstGeom>
        </p:spPr>
      </p:pic>
      <p:sp>
        <p:nvSpPr>
          <p:cNvPr id="15" name="Redondear rectángulo de esquina del mismo lado 49">
            <a:extLst>
              <a:ext uri="{FF2B5EF4-FFF2-40B4-BE49-F238E27FC236}">
                <a16:creationId xmlns:a16="http://schemas.microsoft.com/office/drawing/2014/main" id="{2B6CA7F9-A291-444C-9B21-9AAD14AD88BB}"/>
              </a:ext>
              <a:ext uri="{C183D7F6-B498-43B3-948B-1728B52AA6E4}">
                <adec:decorative xmlns:adec="http://schemas.microsoft.com/office/drawing/2017/decorative" xmlns="" val="1"/>
              </a:ext>
            </a:extLst>
          </p:cNvPr>
          <p:cNvSpPr/>
          <p:nvPr/>
        </p:nvSpPr>
        <p:spPr>
          <a:xfrm rot="16200000">
            <a:off x="2096181" y="96616"/>
            <a:ext cx="622967" cy="3554858"/>
          </a:xfrm>
          <a:prstGeom prst="round2SameRect">
            <a:avLst>
              <a:gd name="adj1" fmla="val 50000"/>
              <a:gd name="adj2" fmla="val 0"/>
            </a:avLst>
          </a:prstGeom>
          <a:gradFill>
            <a:gsLst>
              <a:gs pos="0">
                <a:srgbClr val="D6D6D6"/>
              </a:gs>
              <a:gs pos="80000">
                <a:srgbClr val="D6D6D6"/>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Contenidor de text 2">
            <a:extLst>
              <a:ext uri="{FF2B5EF4-FFF2-40B4-BE49-F238E27FC236}">
                <a16:creationId xmlns:a16="http://schemas.microsoft.com/office/drawing/2014/main" id="{7882D5AC-836C-6441-0713-0AD0D484EC8F}"/>
              </a:ext>
            </a:extLst>
          </p:cNvPr>
          <p:cNvSpPr txBox="1">
            <a:spLocks/>
          </p:cNvSpPr>
          <p:nvPr/>
        </p:nvSpPr>
        <p:spPr>
          <a:xfrm>
            <a:off x="622300" y="968376"/>
            <a:ext cx="10939464" cy="394064"/>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tx1"/>
                </a:solidFill>
                <a:latin typeface="HelveticaNeueLT Std" panose="020B0604020202020204" pitchFamily="34" charset="0"/>
              </a:rPr>
              <a:t>Barcelona has the most competitive labor costs of 8 similar cities that are similar in comparison. </a:t>
            </a:r>
            <a:r>
              <a:rPr lang="en-US" dirty="0">
                <a:solidFill>
                  <a:schemeClr val="accent5">
                    <a:lumMod val="10000"/>
                  </a:schemeClr>
                </a:solidFill>
                <a:latin typeface="HelveticaNeueLT Std" panose="020B0604020202020204" pitchFamily="34" charset="0"/>
              </a:rPr>
              <a:t>This is an important feature that makes it even more attractive for international investors seeking to do business in Catalonia.</a:t>
            </a:r>
          </a:p>
        </p:txBody>
      </p:sp>
      <p:sp>
        <p:nvSpPr>
          <p:cNvPr id="16" name="Marcador de texto 14">
            <a:extLst>
              <a:ext uri="{FF2B5EF4-FFF2-40B4-BE49-F238E27FC236}">
                <a16:creationId xmlns:a16="http://schemas.microsoft.com/office/drawing/2014/main" id="{7BC1BFE5-270F-683C-0641-2181A23B6131}"/>
              </a:ext>
            </a:extLst>
          </p:cNvPr>
          <p:cNvSpPr txBox="1">
            <a:spLocks/>
          </p:cNvSpPr>
          <p:nvPr/>
        </p:nvSpPr>
        <p:spPr>
          <a:xfrm>
            <a:off x="792852" y="1681734"/>
            <a:ext cx="2401610" cy="387798"/>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Tx/>
              <a:buNone/>
              <a:defRPr sz="1400" b="0" i="0" kern="1200">
                <a:solidFill>
                  <a:srgbClr val="424242"/>
                </a:solidFill>
                <a:latin typeface="HelveticaNeueLT Std" panose="020B0604020202020204" pitchFamily="34" charset="77"/>
                <a:ea typeface="+mn-ea"/>
                <a:cs typeface="+mn-cs"/>
              </a:defRPr>
            </a:lvl1pPr>
            <a:lvl2pPr marL="0" indent="0" algn="l" defTabSz="914400" rtl="0" eaLnBrk="1" latinLnBrk="0" hangingPunct="1">
              <a:lnSpc>
                <a:spcPct val="90000"/>
              </a:lnSpc>
              <a:spcBef>
                <a:spcPts val="500"/>
              </a:spcBef>
              <a:buFontTx/>
              <a:buNone/>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Salary of a software programmer</a:t>
            </a:r>
          </a:p>
        </p:txBody>
      </p:sp>
      <p:graphicFrame>
        <p:nvGraphicFramePr>
          <p:cNvPr id="14" name="Gràfic 13" descr="Comparison of the salaries of a software programmer in several European cities. The cities with the lowest costs are: Barcelona, Madrid and Dublin.">
            <a:extLst>
              <a:ext uri="{FF2B5EF4-FFF2-40B4-BE49-F238E27FC236}">
                <a16:creationId xmlns:a16="http://schemas.microsoft.com/office/drawing/2014/main" id="{EBEB36A5-B625-0A61-B4AB-E81AF08DF794}"/>
              </a:ext>
            </a:extLst>
          </p:cNvPr>
          <p:cNvGraphicFramePr>
            <a:graphicFrameLocks/>
          </p:cNvGraphicFramePr>
          <p:nvPr>
            <p:extLst>
              <p:ext uri="{D42A27DB-BD31-4B8C-83A1-F6EECF244321}">
                <p14:modId xmlns:p14="http://schemas.microsoft.com/office/powerpoint/2010/main" val="4151287454"/>
              </p:ext>
            </p:extLst>
          </p:nvPr>
        </p:nvGraphicFramePr>
        <p:xfrm>
          <a:off x="621093" y="2167540"/>
          <a:ext cx="3564000" cy="3645778"/>
        </p:xfrm>
        <a:graphic>
          <a:graphicData uri="http://schemas.openxmlformats.org/drawingml/2006/chart">
            <c:chart xmlns:c="http://schemas.openxmlformats.org/drawingml/2006/chart" xmlns:r="http://schemas.openxmlformats.org/officeDocument/2006/relationships" r:id="rId3"/>
          </a:graphicData>
        </a:graphic>
      </p:graphicFrame>
      <p:sp>
        <p:nvSpPr>
          <p:cNvPr id="17" name="Rectangle: cantonades arrodonides 16">
            <a:extLst>
              <a:ext uri="{FF2B5EF4-FFF2-40B4-BE49-F238E27FC236}">
                <a16:creationId xmlns:a16="http://schemas.microsoft.com/office/drawing/2014/main" id="{D5C6BEB1-6271-89B3-0EC5-A27E15C166FF}"/>
              </a:ext>
              <a:ext uri="{C183D7F6-B498-43B3-948B-1728B52AA6E4}">
                <adec:decorative xmlns:adec="http://schemas.microsoft.com/office/drawing/2017/decorative" xmlns="" val="1"/>
              </a:ext>
            </a:extLst>
          </p:cNvPr>
          <p:cNvSpPr/>
          <p:nvPr/>
        </p:nvSpPr>
        <p:spPr>
          <a:xfrm>
            <a:off x="8010703" y="2296547"/>
            <a:ext cx="2914475" cy="394063"/>
          </a:xfrm>
          <a:prstGeom prst="roundRect">
            <a:avLst/>
          </a:prstGeom>
          <a:solidFill>
            <a:schemeClr val="accent3">
              <a:lumMod val="20000"/>
              <a:lumOff val="80000"/>
            </a:schemeClr>
          </a:solidFill>
          <a:ln w="190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18" name="Imatge 17">
            <a:extLst>
              <a:ext uri="{FF2B5EF4-FFF2-40B4-BE49-F238E27FC236}">
                <a16:creationId xmlns:a16="http://schemas.microsoft.com/office/drawing/2014/main" id="{6376781E-F3E2-165C-C9F5-5C5D3F002E13}"/>
              </a:ext>
              <a:ext uri="{C183D7F6-B498-43B3-948B-1728B52AA6E4}">
                <adec:decorative xmlns:adec="http://schemas.microsoft.com/office/drawing/2017/decorative" xmlns="" val="1"/>
              </a:ext>
            </a:extLst>
          </p:cNvPr>
          <p:cNvPicPr>
            <a:picLocks noChangeAspect="1"/>
          </p:cNvPicPr>
          <p:nvPr/>
        </p:nvPicPr>
        <p:blipFill>
          <a:blip r:embed="rId2"/>
          <a:stretch>
            <a:fillRect/>
          </a:stretch>
        </p:blipFill>
        <p:spPr>
          <a:xfrm>
            <a:off x="11005633" y="2349578"/>
            <a:ext cx="288719" cy="288000"/>
          </a:xfrm>
          <a:prstGeom prst="rect">
            <a:avLst/>
          </a:prstGeom>
        </p:spPr>
      </p:pic>
      <p:sp>
        <p:nvSpPr>
          <p:cNvPr id="22" name="Rectangle: cantonades arrodonides 21">
            <a:extLst>
              <a:ext uri="{FF2B5EF4-FFF2-40B4-BE49-F238E27FC236}">
                <a16:creationId xmlns:a16="http://schemas.microsoft.com/office/drawing/2014/main" id="{4AF09A4C-19FD-0A6C-4314-66BCA7EF0E47}"/>
              </a:ext>
              <a:ext uri="{C183D7F6-B498-43B3-948B-1728B52AA6E4}">
                <adec:decorative xmlns:adec="http://schemas.microsoft.com/office/drawing/2017/decorative" xmlns="" val="1"/>
              </a:ext>
            </a:extLst>
          </p:cNvPr>
          <p:cNvSpPr/>
          <p:nvPr/>
        </p:nvSpPr>
        <p:spPr>
          <a:xfrm>
            <a:off x="4320531" y="2296547"/>
            <a:ext cx="2831285" cy="394063"/>
          </a:xfrm>
          <a:prstGeom prst="roundRect">
            <a:avLst/>
          </a:prstGeom>
          <a:solidFill>
            <a:schemeClr val="accent3">
              <a:lumMod val="20000"/>
              <a:lumOff val="80000"/>
            </a:schemeClr>
          </a:solidFill>
          <a:ln w="190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23" name="Imatge 22">
            <a:extLst>
              <a:ext uri="{FF2B5EF4-FFF2-40B4-BE49-F238E27FC236}">
                <a16:creationId xmlns:a16="http://schemas.microsoft.com/office/drawing/2014/main" id="{95D0E445-6EF0-8CF1-B8D8-0DF36344744D}"/>
              </a:ext>
              <a:ext uri="{C183D7F6-B498-43B3-948B-1728B52AA6E4}">
                <adec:decorative xmlns:adec="http://schemas.microsoft.com/office/drawing/2017/decorative" xmlns="" val="1"/>
              </a:ext>
            </a:extLst>
          </p:cNvPr>
          <p:cNvPicPr>
            <a:picLocks noChangeAspect="1"/>
          </p:cNvPicPr>
          <p:nvPr/>
        </p:nvPicPr>
        <p:blipFill>
          <a:blip r:embed="rId2"/>
          <a:stretch>
            <a:fillRect/>
          </a:stretch>
        </p:blipFill>
        <p:spPr>
          <a:xfrm>
            <a:off x="7232271" y="2349578"/>
            <a:ext cx="288719" cy="288000"/>
          </a:xfrm>
          <a:prstGeom prst="rect">
            <a:avLst/>
          </a:prstGeom>
        </p:spPr>
      </p:pic>
      <p:sp>
        <p:nvSpPr>
          <p:cNvPr id="25" name="Redondear rectángulo de esquina del mismo lado 49">
            <a:extLst>
              <a:ext uri="{FF2B5EF4-FFF2-40B4-BE49-F238E27FC236}">
                <a16:creationId xmlns:a16="http://schemas.microsoft.com/office/drawing/2014/main" id="{A8296032-928C-8C55-8B32-AFF51723467F}"/>
              </a:ext>
              <a:ext uri="{C183D7F6-B498-43B3-948B-1728B52AA6E4}">
                <adec:decorative xmlns:adec="http://schemas.microsoft.com/office/drawing/2017/decorative" xmlns="" val="1"/>
              </a:ext>
            </a:extLst>
          </p:cNvPr>
          <p:cNvSpPr/>
          <p:nvPr/>
        </p:nvSpPr>
        <p:spPr>
          <a:xfrm rot="16200000">
            <a:off x="5793581" y="96616"/>
            <a:ext cx="622967" cy="3554858"/>
          </a:xfrm>
          <a:prstGeom prst="round2SameRect">
            <a:avLst>
              <a:gd name="adj1" fmla="val 50000"/>
              <a:gd name="adj2" fmla="val 0"/>
            </a:avLst>
          </a:prstGeom>
          <a:gradFill>
            <a:gsLst>
              <a:gs pos="0">
                <a:srgbClr val="D6D6D6"/>
              </a:gs>
              <a:gs pos="80000">
                <a:srgbClr val="D6D6D6"/>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0" name="Redondear rectángulo de esquina del mismo lado 49">
            <a:extLst>
              <a:ext uri="{FF2B5EF4-FFF2-40B4-BE49-F238E27FC236}">
                <a16:creationId xmlns:a16="http://schemas.microsoft.com/office/drawing/2014/main" id="{997E6AC6-7C5C-D5C3-E438-3ED0D8BCC648}"/>
              </a:ext>
              <a:ext uri="{C183D7F6-B498-43B3-948B-1728B52AA6E4}">
                <adec:decorative xmlns:adec="http://schemas.microsoft.com/office/drawing/2017/decorative" xmlns="" val="1"/>
              </a:ext>
            </a:extLst>
          </p:cNvPr>
          <p:cNvSpPr/>
          <p:nvPr/>
        </p:nvSpPr>
        <p:spPr>
          <a:xfrm rot="16200000">
            <a:off x="9481996" y="96616"/>
            <a:ext cx="622967" cy="3554858"/>
          </a:xfrm>
          <a:prstGeom prst="round2SameRect">
            <a:avLst>
              <a:gd name="adj1" fmla="val 50000"/>
              <a:gd name="adj2" fmla="val 0"/>
            </a:avLst>
          </a:prstGeom>
          <a:gradFill>
            <a:gsLst>
              <a:gs pos="0">
                <a:srgbClr val="D6D6D6"/>
              </a:gs>
              <a:gs pos="80000">
                <a:srgbClr val="D6D6D6"/>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6" name="Marcador de texto 14">
            <a:extLst>
              <a:ext uri="{FF2B5EF4-FFF2-40B4-BE49-F238E27FC236}">
                <a16:creationId xmlns:a16="http://schemas.microsoft.com/office/drawing/2014/main" id="{9C0D4BAA-2320-3221-76AA-D82DB339286E}"/>
              </a:ext>
            </a:extLst>
          </p:cNvPr>
          <p:cNvSpPr txBox="1">
            <a:spLocks/>
          </p:cNvSpPr>
          <p:nvPr/>
        </p:nvSpPr>
        <p:spPr>
          <a:xfrm>
            <a:off x="4490252" y="1681734"/>
            <a:ext cx="2515985" cy="387798"/>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Tx/>
              <a:buNone/>
              <a:defRPr sz="1400" b="0" i="0" kern="1200">
                <a:solidFill>
                  <a:srgbClr val="424242"/>
                </a:solidFill>
                <a:latin typeface="HelveticaNeueLT Std" panose="020B0604020202020204" pitchFamily="34" charset="77"/>
                <a:ea typeface="+mn-ea"/>
                <a:cs typeface="+mn-cs"/>
              </a:defRPr>
            </a:lvl1pPr>
            <a:lvl2pPr marL="0" indent="0" algn="l" defTabSz="914400" rtl="0" eaLnBrk="1" latinLnBrk="0" hangingPunct="1">
              <a:lnSpc>
                <a:spcPct val="90000"/>
              </a:lnSpc>
              <a:spcBef>
                <a:spcPts val="500"/>
              </a:spcBef>
              <a:buFontTx/>
              <a:buNone/>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Salary of a software engineer developer </a:t>
            </a:r>
          </a:p>
        </p:txBody>
      </p:sp>
      <p:graphicFrame>
        <p:nvGraphicFramePr>
          <p:cNvPr id="29" name="Gràfic 28" descr="Comparison of the salaries of a software engineer developer in several European cities. The cities with the lowest costs are: Barcelona, Madrid and Dublin.">
            <a:extLst>
              <a:ext uri="{FF2B5EF4-FFF2-40B4-BE49-F238E27FC236}">
                <a16:creationId xmlns:a16="http://schemas.microsoft.com/office/drawing/2014/main" id="{96124DA5-9633-D163-C3D6-1FD6DFF1D19D}"/>
              </a:ext>
            </a:extLst>
          </p:cNvPr>
          <p:cNvGraphicFramePr>
            <a:graphicFrameLocks/>
          </p:cNvGraphicFramePr>
          <p:nvPr>
            <p:extLst>
              <p:ext uri="{D42A27DB-BD31-4B8C-83A1-F6EECF244321}">
                <p14:modId xmlns:p14="http://schemas.microsoft.com/office/powerpoint/2010/main" val="2148871341"/>
              </p:ext>
            </p:extLst>
          </p:nvPr>
        </p:nvGraphicFramePr>
        <p:xfrm>
          <a:off x="4320531" y="2168816"/>
          <a:ext cx="3564000" cy="3646800"/>
        </p:xfrm>
        <a:graphic>
          <a:graphicData uri="http://schemas.openxmlformats.org/drawingml/2006/chart">
            <c:chart xmlns:c="http://schemas.openxmlformats.org/drawingml/2006/chart" xmlns:r="http://schemas.openxmlformats.org/officeDocument/2006/relationships" r:id="rId4"/>
          </a:graphicData>
        </a:graphic>
      </p:graphicFrame>
      <p:sp>
        <p:nvSpPr>
          <p:cNvPr id="21" name="Marcador de texto 14">
            <a:extLst>
              <a:ext uri="{FF2B5EF4-FFF2-40B4-BE49-F238E27FC236}">
                <a16:creationId xmlns:a16="http://schemas.microsoft.com/office/drawing/2014/main" id="{49419A78-DF7A-6A24-09B9-9341D8B34C01}"/>
              </a:ext>
            </a:extLst>
          </p:cNvPr>
          <p:cNvSpPr txBox="1">
            <a:spLocks/>
          </p:cNvSpPr>
          <p:nvPr/>
        </p:nvSpPr>
        <p:spPr>
          <a:xfrm>
            <a:off x="8178667" y="1681734"/>
            <a:ext cx="2515985" cy="387798"/>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Tx/>
              <a:buNone/>
              <a:defRPr sz="1400" b="0" i="0" kern="1200">
                <a:solidFill>
                  <a:srgbClr val="424242"/>
                </a:solidFill>
                <a:latin typeface="HelveticaNeueLT Std" panose="020B0604020202020204" pitchFamily="34" charset="77"/>
                <a:ea typeface="+mn-ea"/>
                <a:cs typeface="+mn-cs"/>
              </a:defRPr>
            </a:lvl1pPr>
            <a:lvl2pPr marL="0" indent="0" algn="l" defTabSz="914400" rtl="0" eaLnBrk="1" latinLnBrk="0" hangingPunct="1">
              <a:lnSpc>
                <a:spcPct val="90000"/>
              </a:lnSpc>
              <a:spcBef>
                <a:spcPts val="500"/>
              </a:spcBef>
              <a:buFontTx/>
              <a:buNone/>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Salary of a video game designer</a:t>
            </a:r>
          </a:p>
        </p:txBody>
      </p:sp>
      <p:graphicFrame>
        <p:nvGraphicFramePr>
          <p:cNvPr id="31" name="Gràfic 30" descr="Comparison of the salaries of a video game designer in several European cities. The cities with the lowest costs are: Barcelona, Madrid and Dublin.">
            <a:extLst>
              <a:ext uri="{FF2B5EF4-FFF2-40B4-BE49-F238E27FC236}">
                <a16:creationId xmlns:a16="http://schemas.microsoft.com/office/drawing/2014/main" id="{970A5A34-A94C-F7CA-BCD9-C0284C532AC4}"/>
              </a:ext>
            </a:extLst>
          </p:cNvPr>
          <p:cNvGraphicFramePr>
            <a:graphicFrameLocks/>
          </p:cNvGraphicFramePr>
          <p:nvPr>
            <p:extLst>
              <p:ext uri="{D42A27DB-BD31-4B8C-83A1-F6EECF244321}">
                <p14:modId xmlns:p14="http://schemas.microsoft.com/office/powerpoint/2010/main" val="3198120859"/>
              </p:ext>
            </p:extLst>
          </p:nvPr>
        </p:nvGraphicFramePr>
        <p:xfrm>
          <a:off x="8006909" y="2165241"/>
          <a:ext cx="3564000" cy="3646800"/>
        </p:xfrm>
        <a:graphic>
          <a:graphicData uri="http://schemas.openxmlformats.org/drawingml/2006/chart">
            <c:chart xmlns:c="http://schemas.openxmlformats.org/drawingml/2006/chart" xmlns:r="http://schemas.openxmlformats.org/officeDocument/2006/relationships" r:id="rId5"/>
          </a:graphicData>
        </a:graphic>
      </p:graphicFrame>
      <p:sp>
        <p:nvSpPr>
          <p:cNvPr id="4" name="CuadroTexto 32">
            <a:extLst>
              <a:ext uri="{FF2B5EF4-FFF2-40B4-BE49-F238E27FC236}">
                <a16:creationId xmlns:a16="http://schemas.microsoft.com/office/drawing/2014/main" id="{3F93EEEB-FDF0-0FEA-2C78-6B89CB8FB90E}"/>
              </a:ext>
            </a:extLst>
          </p:cNvPr>
          <p:cNvSpPr txBox="1"/>
          <p:nvPr/>
        </p:nvSpPr>
        <p:spPr>
          <a:xfrm>
            <a:off x="626599" y="5795328"/>
            <a:ext cx="11009093" cy="276999"/>
          </a:xfrm>
          <a:prstGeom prst="rect">
            <a:avLst/>
          </a:prstGeom>
        </p:spPr>
        <p:txBody>
          <a:bodyPr wrap="square">
            <a:spAutoFit/>
          </a:bodyPr>
          <a:lstStyle>
            <a:defPPr>
              <a:defRPr lang="es-ES"/>
            </a:defPPr>
            <a:lvl1pPr algn="r">
              <a:defRPr sz="1200" b="1" i="1">
                <a:solidFill>
                  <a:srgbClr val="424242"/>
                </a:solidFill>
                <a:latin typeface="HelveticaNeueLT Std" panose="020B0604020202020204" pitchFamily="34" charset="0"/>
              </a:defRPr>
            </a:lvl1pPr>
          </a:lstStyle>
          <a:p>
            <a:r>
              <a:rPr lang="en-US">
                <a:solidFill>
                  <a:schemeClr val="accent5">
                    <a:lumMod val="25000"/>
                  </a:schemeClr>
                </a:solidFill>
              </a:rPr>
              <a:t>Source: </a:t>
            </a:r>
            <a:r>
              <a:rPr lang="en-US" sz="1200" b="0" i="1">
                <a:solidFill>
                  <a:schemeClr val="accent5">
                    <a:lumMod val="25000"/>
                  </a:schemeClr>
                </a:solidFill>
                <a:latin typeface="HelveticaNeueLT Std Lt" panose="020B0403020202020204" pitchFamily="34" charset="77"/>
              </a:rPr>
              <a:t>ACCIÓ, based on fDi Benchmark, 2023. Unit costs</a:t>
            </a:r>
          </a:p>
        </p:txBody>
      </p:sp>
    </p:spTree>
    <p:extLst>
      <p:ext uri="{BB962C8B-B14F-4D97-AF65-F5344CB8AC3E}">
        <p14:creationId xmlns:p14="http://schemas.microsoft.com/office/powerpoint/2010/main" val="36397585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2C851400-EEDE-8993-3B79-283E36259837}"/>
              </a:ext>
            </a:extLst>
          </p:cNvPr>
          <p:cNvSpPr>
            <a:spLocks noGrp="1"/>
          </p:cNvSpPr>
          <p:nvPr>
            <p:ph type="title"/>
          </p:nvPr>
        </p:nvSpPr>
        <p:spPr>
          <a:xfrm>
            <a:off x="628043" y="375397"/>
            <a:ext cx="10513060" cy="266044"/>
          </a:xfrm>
        </p:spPr>
        <p:txBody>
          <a:bodyPr/>
          <a:lstStyle/>
          <a:p>
            <a:pPr rtl="0" eaLnBrk="1" latinLnBrk="0" hangingPunct="1"/>
            <a:r>
              <a:rPr lang="en-US" sz="2000">
                <a:solidFill>
                  <a:srgbClr val="FF0000"/>
                </a:solidFill>
                <a:latin typeface="HelveticaNeueLT Std" panose="020B0604020202020204"/>
              </a:rPr>
              <a:t>Barcelona supports talented people in vulnerable situations</a:t>
            </a:r>
          </a:p>
        </p:txBody>
      </p:sp>
      <p:sp>
        <p:nvSpPr>
          <p:cNvPr id="43" name="QuadreDeText 4">
            <a:extLst>
              <a:ext uri="{FF2B5EF4-FFF2-40B4-BE49-F238E27FC236}">
                <a16:creationId xmlns:a16="http://schemas.microsoft.com/office/drawing/2014/main" id="{B5EED778-1E35-94D0-4ED1-0D9D14586F2E}"/>
              </a:ext>
            </a:extLst>
          </p:cNvPr>
          <p:cNvSpPr txBox="1"/>
          <p:nvPr/>
        </p:nvSpPr>
        <p:spPr>
          <a:xfrm>
            <a:off x="531811" y="952369"/>
            <a:ext cx="11042131" cy="646331"/>
          </a:xfrm>
          <a:prstGeom prst="rect">
            <a:avLst/>
          </a:prstGeom>
          <a:noFill/>
        </p:spPr>
        <p:txBody>
          <a:bodyPr wrap="square">
            <a:spAutoFit/>
          </a:bodyPr>
          <a:lstStyle>
            <a:defPPr>
              <a:defRPr lang="es-ES"/>
            </a:defPPr>
            <a:lvl1pPr>
              <a:defRPr sz="1200">
                <a:solidFill>
                  <a:srgbClr val="000000"/>
                </a:solidFill>
                <a:effectLst/>
                <a:latin typeface="HelveticaNeueLT Std" panose="020B0604020202020204"/>
                <a:ea typeface="Calibri" panose="020F0502020204030204" pitchFamily="34" charset="0"/>
              </a:defRPr>
            </a:lvl1pPr>
          </a:lstStyle>
          <a:p>
            <a:r>
              <a:rPr lang="en-US"/>
              <a:t>The </a:t>
            </a:r>
            <a:r>
              <a:rPr lang="en-US" b="1">
                <a:solidFill>
                  <a:srgbClr val="4A00D0"/>
                </a:solidFill>
              </a:rPr>
              <a:t>BCN Inclusive Coding </a:t>
            </a:r>
            <a:r>
              <a:rPr lang="en-US" b="1"/>
              <a:t>project is a </a:t>
            </a:r>
            <a:r>
              <a:rPr lang="en-US" b="1">
                <a:ea typeface="+mn-ea"/>
              </a:rPr>
              <a:t>public-private partnership</a:t>
            </a:r>
            <a:r>
              <a:rPr lang="en-US" b="1"/>
              <a:t> that supports talented people in vulnerable situations throughout all of the stages of the process until they are trained as </a:t>
            </a:r>
            <a:r>
              <a:rPr lang="en-US" b="1">
                <a:ea typeface="+mn-ea"/>
              </a:rPr>
              <a:t>digital professionals</a:t>
            </a:r>
            <a:r>
              <a:rPr lang="en-US"/>
              <a:t>. 4 lines of action have therefore been identified to allow future digital talent to gain access to all the resources and tools enabling them to join the labor market. </a:t>
            </a:r>
          </a:p>
        </p:txBody>
      </p:sp>
      <p:sp>
        <p:nvSpPr>
          <p:cNvPr id="8" name="Rectangle: cantonades arrodonides 7">
            <a:extLst>
              <a:ext uri="{FF2B5EF4-FFF2-40B4-BE49-F238E27FC236}">
                <a16:creationId xmlns:a16="http://schemas.microsoft.com/office/drawing/2014/main" id="{7270B997-DFA1-D3B6-8CFA-5C966A885441}"/>
              </a:ext>
              <a:ext uri="{C183D7F6-B498-43B3-948B-1728B52AA6E4}">
                <adec:decorative xmlns:adec="http://schemas.microsoft.com/office/drawing/2017/decorative" xmlns="" val="1"/>
              </a:ext>
            </a:extLst>
          </p:cNvPr>
          <p:cNvSpPr/>
          <p:nvPr/>
        </p:nvSpPr>
        <p:spPr>
          <a:xfrm>
            <a:off x="520699" y="1686374"/>
            <a:ext cx="2177921" cy="3296806"/>
          </a:xfrm>
          <a:prstGeom prst="roundRect">
            <a:avLst>
              <a:gd name="adj" fmla="val 1151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71" name="Rectángulo 11">
            <a:extLst>
              <a:ext uri="{FF2B5EF4-FFF2-40B4-BE49-F238E27FC236}">
                <a16:creationId xmlns:a16="http://schemas.microsoft.com/office/drawing/2014/main" id="{C49A837B-7754-CBA7-5B16-CA307AF9059E}"/>
              </a:ext>
            </a:extLst>
          </p:cNvPr>
          <p:cNvSpPr/>
          <p:nvPr/>
        </p:nvSpPr>
        <p:spPr>
          <a:xfrm>
            <a:off x="669059" y="1748060"/>
            <a:ext cx="1121278" cy="187864"/>
          </a:xfrm>
          <a:custGeom>
            <a:avLst/>
            <a:gdLst>
              <a:gd name="connsiteX0" fmla="*/ 0 w 1121278"/>
              <a:gd name="connsiteY0" fmla="*/ 0 h 187864"/>
              <a:gd name="connsiteX1" fmla="*/ 1121278 w 1121278"/>
              <a:gd name="connsiteY1" fmla="*/ 0 h 187864"/>
              <a:gd name="connsiteX2" fmla="*/ 1121278 w 1121278"/>
              <a:gd name="connsiteY2" fmla="*/ 187864 h 187864"/>
              <a:gd name="connsiteX3" fmla="*/ 0 w 1121278"/>
              <a:gd name="connsiteY3" fmla="*/ 187864 h 187864"/>
              <a:gd name="connsiteX4" fmla="*/ 0 w 1121278"/>
              <a:gd name="connsiteY4" fmla="*/ 0 h 187864"/>
              <a:gd name="connsiteX0" fmla="*/ 0 w 1121278"/>
              <a:gd name="connsiteY0" fmla="*/ 0 h 187864"/>
              <a:gd name="connsiteX1" fmla="*/ 1121278 w 1121278"/>
              <a:gd name="connsiteY1" fmla="*/ 0 h 187864"/>
              <a:gd name="connsiteX2" fmla="*/ 1121278 w 1121278"/>
              <a:gd name="connsiteY2" fmla="*/ 187864 h 187864"/>
              <a:gd name="connsiteX3" fmla="*/ 0 w 1121278"/>
              <a:gd name="connsiteY3" fmla="*/ 187864 h 187864"/>
              <a:gd name="connsiteX4" fmla="*/ 0 w 1121278"/>
              <a:gd name="connsiteY4" fmla="*/ 0 h 187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278" h="187864" fill="none" extrusionOk="0">
                <a:moveTo>
                  <a:pt x="0" y="0"/>
                </a:moveTo>
                <a:cubicBezTo>
                  <a:pt x="147156" y="32859"/>
                  <a:pt x="880443" y="493"/>
                  <a:pt x="1121278" y="0"/>
                </a:cubicBezTo>
                <a:cubicBezTo>
                  <a:pt x="1082197" y="60661"/>
                  <a:pt x="1144023" y="135387"/>
                  <a:pt x="1121278" y="187864"/>
                </a:cubicBezTo>
                <a:cubicBezTo>
                  <a:pt x="650466" y="209983"/>
                  <a:pt x="557083" y="207752"/>
                  <a:pt x="0" y="187864"/>
                </a:cubicBezTo>
                <a:cubicBezTo>
                  <a:pt x="-25438" y="154025"/>
                  <a:pt x="-17573" y="79091"/>
                  <a:pt x="0" y="0"/>
                </a:cubicBezTo>
                <a:close/>
              </a:path>
              <a:path w="1121278" h="187864" stroke="0" extrusionOk="0">
                <a:moveTo>
                  <a:pt x="0" y="0"/>
                </a:moveTo>
                <a:cubicBezTo>
                  <a:pt x="507900" y="8470"/>
                  <a:pt x="839878" y="50600"/>
                  <a:pt x="1121278" y="0"/>
                </a:cubicBezTo>
                <a:cubicBezTo>
                  <a:pt x="1114659" y="18285"/>
                  <a:pt x="1114189" y="120912"/>
                  <a:pt x="1121278" y="187864"/>
                </a:cubicBezTo>
                <a:cubicBezTo>
                  <a:pt x="627552" y="188429"/>
                  <a:pt x="561528" y="151763"/>
                  <a:pt x="0" y="187864"/>
                </a:cubicBezTo>
                <a:cubicBezTo>
                  <a:pt x="-13646" y="111270"/>
                  <a:pt x="22698" y="71266"/>
                  <a:pt x="0" y="0"/>
                </a:cubicBezTo>
                <a:close/>
              </a:path>
            </a:pathLst>
          </a:custGeom>
          <a:noFill/>
          <a:ln w="6350">
            <a:noFill/>
            <a:extLst>
              <a:ext uri="{C807C97D-BFC1-408E-A445-0C87EB9F89A2}">
                <ask:lineSketchStyleProps xmlns:ask="http://schemas.microsoft.com/office/drawing/2018/sketchyshapes" xmlns="" sd="3271846352">
                  <a:custGeom>
                    <a:avLst/>
                    <a:gdLst>
                      <a:gd name="connsiteX0" fmla="*/ 0 w 5199811"/>
                      <a:gd name="connsiteY0" fmla="*/ 0 h 1828197"/>
                      <a:gd name="connsiteX1" fmla="*/ 5199811 w 5199811"/>
                      <a:gd name="connsiteY1" fmla="*/ 0 h 1828197"/>
                      <a:gd name="connsiteX2" fmla="*/ 5199811 w 5199811"/>
                      <a:gd name="connsiteY2" fmla="*/ 1828197 h 1828197"/>
                      <a:gd name="connsiteX3" fmla="*/ 0 w 5199811"/>
                      <a:gd name="connsiteY3" fmla="*/ 1828197 h 1828197"/>
                      <a:gd name="connsiteX4" fmla="*/ 0 w 5199811"/>
                      <a:gd name="connsiteY4" fmla="*/ 0 h 1828197"/>
                      <a:gd name="connsiteX0" fmla="*/ 0 w 5199811"/>
                      <a:gd name="connsiteY0" fmla="*/ 0 h 1828197"/>
                      <a:gd name="connsiteX1" fmla="*/ 5199811 w 5199811"/>
                      <a:gd name="connsiteY1" fmla="*/ 0 h 1828197"/>
                      <a:gd name="connsiteX2" fmla="*/ 5199811 w 5199811"/>
                      <a:gd name="connsiteY2" fmla="*/ 1828197 h 1828197"/>
                      <a:gd name="connsiteX3" fmla="*/ 0 w 5199811"/>
                      <a:gd name="connsiteY3" fmla="*/ 1828197 h 1828197"/>
                      <a:gd name="connsiteX4" fmla="*/ 0 w 5199811"/>
                      <a:gd name="connsiteY4" fmla="*/ 0 h 1828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9811" h="1828197" fill="none" extrusionOk="0">
                        <a:moveTo>
                          <a:pt x="0" y="0"/>
                        </a:moveTo>
                        <a:cubicBezTo>
                          <a:pt x="721960" y="-109691"/>
                          <a:pt x="3991325" y="136285"/>
                          <a:pt x="5199811" y="0"/>
                        </a:cubicBezTo>
                        <a:cubicBezTo>
                          <a:pt x="5042972" y="539682"/>
                          <a:pt x="5279919" y="1389003"/>
                          <a:pt x="5199811" y="1828197"/>
                        </a:cubicBezTo>
                        <a:cubicBezTo>
                          <a:pt x="3067255" y="2080803"/>
                          <a:pt x="2584953" y="2125033"/>
                          <a:pt x="0" y="1828197"/>
                        </a:cubicBezTo>
                        <a:cubicBezTo>
                          <a:pt x="-80935" y="1494497"/>
                          <a:pt x="-91364" y="863064"/>
                          <a:pt x="0" y="0"/>
                        </a:cubicBezTo>
                        <a:close/>
                      </a:path>
                      <a:path w="5199811" h="1828197" stroke="0" extrusionOk="0">
                        <a:moveTo>
                          <a:pt x="0" y="0"/>
                        </a:moveTo>
                        <a:cubicBezTo>
                          <a:pt x="2491606" y="-162851"/>
                          <a:pt x="3688768" y="329996"/>
                          <a:pt x="5199811" y="0"/>
                        </a:cubicBezTo>
                        <a:cubicBezTo>
                          <a:pt x="5131399" y="258878"/>
                          <a:pt x="5175202" y="1186303"/>
                          <a:pt x="5199811" y="1828197"/>
                        </a:cubicBezTo>
                        <a:cubicBezTo>
                          <a:pt x="2932360" y="1811908"/>
                          <a:pt x="2560229" y="1591899"/>
                          <a:pt x="0" y="1828197"/>
                        </a:cubicBezTo>
                        <a:cubicBezTo>
                          <a:pt x="-34690" y="1063607"/>
                          <a:pt x="95116" y="70252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200" b="1">
                <a:solidFill>
                  <a:srgbClr val="4A00D0"/>
                </a:solidFill>
                <a:latin typeface="HelveticaNeueLT Std" panose="020B0604020202020204"/>
              </a:rPr>
              <a:t>Objectives</a:t>
            </a:r>
          </a:p>
        </p:txBody>
      </p:sp>
      <p:sp>
        <p:nvSpPr>
          <p:cNvPr id="73" name="QuadreDeText 9">
            <a:extLst>
              <a:ext uri="{FF2B5EF4-FFF2-40B4-BE49-F238E27FC236}">
                <a16:creationId xmlns:a16="http://schemas.microsoft.com/office/drawing/2014/main" id="{F4860ADA-46CD-5E76-7D1A-7F279C9DA61E}"/>
              </a:ext>
            </a:extLst>
          </p:cNvPr>
          <p:cNvSpPr txBox="1"/>
          <p:nvPr/>
        </p:nvSpPr>
        <p:spPr>
          <a:xfrm>
            <a:off x="469584" y="2017984"/>
            <a:ext cx="2177920" cy="2923877"/>
          </a:xfrm>
          <a:prstGeom prst="rect">
            <a:avLst/>
          </a:prstGeom>
          <a:noFill/>
        </p:spPr>
        <p:txBody>
          <a:bodyPr wrap="square" rtlCol="0">
            <a:spAutoFit/>
          </a:bodyPr>
          <a:lstStyle/>
          <a:p>
            <a:pPr marL="245700" lvl="1" indent="-171450">
              <a:spcBef>
                <a:spcPts val="600"/>
              </a:spcBef>
              <a:spcAft>
                <a:spcPts val="600"/>
              </a:spcAft>
              <a:buClr>
                <a:schemeClr val="tx1"/>
              </a:buClr>
              <a:buSzPct val="150000"/>
              <a:buFont typeface="Arial" panose="020B0604020202020204" pitchFamily="34" charset="0"/>
              <a:buChar char="•"/>
              <a:defRPr/>
            </a:pPr>
            <a:r>
              <a:rPr lang="en-US" sz="1200" b="1">
                <a:solidFill>
                  <a:srgbClr val="000000"/>
                </a:solidFill>
                <a:latin typeface="HelveticaNeueLT Std" panose="020B0604020202020204"/>
              </a:rPr>
              <a:t>Incorporate 10,000 digital professionals </a:t>
            </a:r>
            <a:r>
              <a:rPr lang="en-US" sz="1200">
                <a:solidFill>
                  <a:srgbClr val="000000"/>
                </a:solidFill>
                <a:latin typeface="HelveticaNeueLT Std" panose="020B0604020202020204"/>
              </a:rPr>
              <a:t>over the next 10 years to combat the digital gap.</a:t>
            </a:r>
          </a:p>
          <a:p>
            <a:pPr marL="245700" lvl="1" indent="-171450">
              <a:spcBef>
                <a:spcPts val="600"/>
              </a:spcBef>
              <a:spcAft>
                <a:spcPts val="600"/>
              </a:spcAft>
              <a:buClr>
                <a:schemeClr val="tx1"/>
              </a:buClr>
              <a:buSzPct val="150000"/>
              <a:buFont typeface="Arial" panose="020B0604020202020204" pitchFamily="34" charset="0"/>
              <a:buChar char="•"/>
              <a:defRPr/>
            </a:pPr>
            <a:r>
              <a:rPr lang="en-US" sz="1200" b="1">
                <a:solidFill>
                  <a:srgbClr val="000000"/>
                </a:solidFill>
                <a:latin typeface="HelveticaNeueLT Std" panose="020B0604020202020204"/>
              </a:rPr>
              <a:t>Reduce social exclusion</a:t>
            </a:r>
          </a:p>
          <a:p>
            <a:pPr marL="245700" lvl="1" indent="-171450">
              <a:spcBef>
                <a:spcPts val="600"/>
              </a:spcBef>
              <a:spcAft>
                <a:spcPts val="600"/>
              </a:spcAft>
              <a:buClr>
                <a:schemeClr val="tx1"/>
              </a:buClr>
              <a:buSzPct val="150000"/>
              <a:buFont typeface="Arial" panose="020B0604020202020204" pitchFamily="34" charset="0"/>
              <a:buChar char="•"/>
              <a:defRPr/>
            </a:pPr>
            <a:r>
              <a:rPr lang="en-US" sz="1200" b="1">
                <a:solidFill>
                  <a:srgbClr val="000000"/>
                </a:solidFill>
                <a:latin typeface="HelveticaNeueLT Std" panose="020B0604020202020204"/>
              </a:rPr>
              <a:t>Drive digital training</a:t>
            </a:r>
          </a:p>
          <a:p>
            <a:pPr marL="245700" lvl="1" indent="-171450">
              <a:spcBef>
                <a:spcPts val="600"/>
              </a:spcBef>
              <a:spcAft>
                <a:spcPts val="600"/>
              </a:spcAft>
              <a:buClr>
                <a:schemeClr val="tx1"/>
              </a:buClr>
              <a:buSzPct val="150000"/>
              <a:buFont typeface="Arial" panose="020B0604020202020204" pitchFamily="34" charset="0"/>
              <a:buChar char="•"/>
              <a:defRPr/>
            </a:pPr>
            <a:r>
              <a:rPr lang="en-US" sz="1200" b="1">
                <a:solidFill>
                  <a:srgbClr val="000000"/>
                </a:solidFill>
                <a:latin typeface="HelveticaNeueLT Std" panose="020B0604020202020204"/>
              </a:rPr>
              <a:t>Promote social responsibility</a:t>
            </a:r>
          </a:p>
          <a:p>
            <a:pPr marL="245700" lvl="1" indent="-171450">
              <a:spcBef>
                <a:spcPts val="600"/>
              </a:spcBef>
              <a:spcAft>
                <a:spcPts val="600"/>
              </a:spcAft>
              <a:buClr>
                <a:schemeClr val="tx1"/>
              </a:buClr>
              <a:buSzPct val="150000"/>
              <a:buFont typeface="Arial" panose="020B0604020202020204" pitchFamily="34" charset="0"/>
              <a:buChar char="•"/>
              <a:defRPr/>
            </a:pPr>
            <a:r>
              <a:rPr lang="en-US" sz="1200" b="1">
                <a:solidFill>
                  <a:srgbClr val="000000"/>
                </a:solidFill>
                <a:latin typeface="HelveticaNeueLT Std" panose="020B0604020202020204"/>
              </a:rPr>
              <a:t>Generate a vocation for digital professions</a:t>
            </a:r>
          </a:p>
        </p:txBody>
      </p:sp>
      <p:sp>
        <p:nvSpPr>
          <p:cNvPr id="18" name="Rectángulo 11">
            <a:extLst>
              <a:ext uri="{FF2B5EF4-FFF2-40B4-BE49-F238E27FC236}">
                <a16:creationId xmlns:a16="http://schemas.microsoft.com/office/drawing/2014/main" id="{5439EFBE-9A40-6029-6EE1-4236C19F6260}"/>
              </a:ext>
            </a:extLst>
          </p:cNvPr>
          <p:cNvSpPr/>
          <p:nvPr/>
        </p:nvSpPr>
        <p:spPr>
          <a:xfrm>
            <a:off x="2885181" y="1728969"/>
            <a:ext cx="2086176" cy="187864"/>
          </a:xfrm>
          <a:custGeom>
            <a:avLst/>
            <a:gdLst>
              <a:gd name="connsiteX0" fmla="*/ 0 w 2086176"/>
              <a:gd name="connsiteY0" fmla="*/ 0 h 187864"/>
              <a:gd name="connsiteX1" fmla="*/ 2086176 w 2086176"/>
              <a:gd name="connsiteY1" fmla="*/ 0 h 187864"/>
              <a:gd name="connsiteX2" fmla="*/ 2086176 w 2086176"/>
              <a:gd name="connsiteY2" fmla="*/ 187864 h 187864"/>
              <a:gd name="connsiteX3" fmla="*/ 0 w 2086176"/>
              <a:gd name="connsiteY3" fmla="*/ 187864 h 187864"/>
              <a:gd name="connsiteX4" fmla="*/ 0 w 2086176"/>
              <a:gd name="connsiteY4" fmla="*/ 0 h 187864"/>
              <a:gd name="connsiteX0" fmla="*/ 0 w 2086176"/>
              <a:gd name="connsiteY0" fmla="*/ 0 h 187864"/>
              <a:gd name="connsiteX1" fmla="*/ 2086176 w 2086176"/>
              <a:gd name="connsiteY1" fmla="*/ 0 h 187864"/>
              <a:gd name="connsiteX2" fmla="*/ 2086176 w 2086176"/>
              <a:gd name="connsiteY2" fmla="*/ 187864 h 187864"/>
              <a:gd name="connsiteX3" fmla="*/ 0 w 2086176"/>
              <a:gd name="connsiteY3" fmla="*/ 187864 h 187864"/>
              <a:gd name="connsiteX4" fmla="*/ 0 w 2086176"/>
              <a:gd name="connsiteY4" fmla="*/ 0 h 187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6176" h="187864" fill="none" extrusionOk="0">
                <a:moveTo>
                  <a:pt x="0" y="0"/>
                </a:moveTo>
                <a:cubicBezTo>
                  <a:pt x="286834" y="3307"/>
                  <a:pt x="1643165" y="-14601"/>
                  <a:pt x="2086176" y="0"/>
                </a:cubicBezTo>
                <a:cubicBezTo>
                  <a:pt x="2022647" y="56054"/>
                  <a:pt x="2120829" y="139357"/>
                  <a:pt x="2086176" y="187864"/>
                </a:cubicBezTo>
                <a:cubicBezTo>
                  <a:pt x="1225178" y="211924"/>
                  <a:pt x="1036555" y="201223"/>
                  <a:pt x="0" y="187864"/>
                </a:cubicBezTo>
                <a:cubicBezTo>
                  <a:pt x="-37516" y="153859"/>
                  <a:pt x="-34033" y="76865"/>
                  <a:pt x="0" y="0"/>
                </a:cubicBezTo>
                <a:close/>
              </a:path>
              <a:path w="2086176" h="187864" stroke="0" extrusionOk="0">
                <a:moveTo>
                  <a:pt x="0" y="0"/>
                </a:moveTo>
                <a:cubicBezTo>
                  <a:pt x="957827" y="19128"/>
                  <a:pt x="1517297" y="47939"/>
                  <a:pt x="2086176" y="0"/>
                </a:cubicBezTo>
                <a:cubicBezTo>
                  <a:pt x="2066677" y="18474"/>
                  <a:pt x="2070206" y="118512"/>
                  <a:pt x="2086176" y="187864"/>
                </a:cubicBezTo>
                <a:cubicBezTo>
                  <a:pt x="1157836" y="194927"/>
                  <a:pt x="1029854" y="160222"/>
                  <a:pt x="0" y="187864"/>
                </a:cubicBezTo>
                <a:cubicBezTo>
                  <a:pt x="-19492" y="111081"/>
                  <a:pt x="46806" y="68539"/>
                  <a:pt x="0" y="0"/>
                </a:cubicBezTo>
                <a:close/>
              </a:path>
            </a:pathLst>
          </a:custGeom>
          <a:noFill/>
          <a:ln w="6350">
            <a:noFill/>
            <a:extLst>
              <a:ext uri="{C807C97D-BFC1-408E-A445-0C87EB9F89A2}">
                <ask:lineSketchStyleProps xmlns:ask="http://schemas.microsoft.com/office/drawing/2018/sketchyshapes" xmlns="" sd="3271846352">
                  <a:custGeom>
                    <a:avLst/>
                    <a:gdLst>
                      <a:gd name="connsiteX0" fmla="*/ 0 w 5199811"/>
                      <a:gd name="connsiteY0" fmla="*/ 0 h 1828197"/>
                      <a:gd name="connsiteX1" fmla="*/ 5199811 w 5199811"/>
                      <a:gd name="connsiteY1" fmla="*/ 0 h 1828197"/>
                      <a:gd name="connsiteX2" fmla="*/ 5199811 w 5199811"/>
                      <a:gd name="connsiteY2" fmla="*/ 1828197 h 1828197"/>
                      <a:gd name="connsiteX3" fmla="*/ 0 w 5199811"/>
                      <a:gd name="connsiteY3" fmla="*/ 1828197 h 1828197"/>
                      <a:gd name="connsiteX4" fmla="*/ 0 w 5199811"/>
                      <a:gd name="connsiteY4" fmla="*/ 0 h 1828197"/>
                      <a:gd name="connsiteX0" fmla="*/ 0 w 5199811"/>
                      <a:gd name="connsiteY0" fmla="*/ 0 h 1828197"/>
                      <a:gd name="connsiteX1" fmla="*/ 5199811 w 5199811"/>
                      <a:gd name="connsiteY1" fmla="*/ 0 h 1828197"/>
                      <a:gd name="connsiteX2" fmla="*/ 5199811 w 5199811"/>
                      <a:gd name="connsiteY2" fmla="*/ 1828197 h 1828197"/>
                      <a:gd name="connsiteX3" fmla="*/ 0 w 5199811"/>
                      <a:gd name="connsiteY3" fmla="*/ 1828197 h 1828197"/>
                      <a:gd name="connsiteX4" fmla="*/ 0 w 5199811"/>
                      <a:gd name="connsiteY4" fmla="*/ 0 h 1828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9811" h="1828197" fill="none" extrusionOk="0">
                        <a:moveTo>
                          <a:pt x="0" y="0"/>
                        </a:moveTo>
                        <a:cubicBezTo>
                          <a:pt x="721960" y="-109691"/>
                          <a:pt x="3991325" y="136285"/>
                          <a:pt x="5199811" y="0"/>
                        </a:cubicBezTo>
                        <a:cubicBezTo>
                          <a:pt x="5042972" y="539682"/>
                          <a:pt x="5279919" y="1389003"/>
                          <a:pt x="5199811" y="1828197"/>
                        </a:cubicBezTo>
                        <a:cubicBezTo>
                          <a:pt x="3067255" y="2080803"/>
                          <a:pt x="2584953" y="2125033"/>
                          <a:pt x="0" y="1828197"/>
                        </a:cubicBezTo>
                        <a:cubicBezTo>
                          <a:pt x="-80935" y="1494497"/>
                          <a:pt x="-91364" y="863064"/>
                          <a:pt x="0" y="0"/>
                        </a:cubicBezTo>
                        <a:close/>
                      </a:path>
                      <a:path w="5199811" h="1828197" stroke="0" extrusionOk="0">
                        <a:moveTo>
                          <a:pt x="0" y="0"/>
                        </a:moveTo>
                        <a:cubicBezTo>
                          <a:pt x="2491606" y="-162851"/>
                          <a:pt x="3688768" y="329996"/>
                          <a:pt x="5199811" y="0"/>
                        </a:cubicBezTo>
                        <a:cubicBezTo>
                          <a:pt x="5131399" y="258878"/>
                          <a:pt x="5175202" y="1186303"/>
                          <a:pt x="5199811" y="1828197"/>
                        </a:cubicBezTo>
                        <a:cubicBezTo>
                          <a:pt x="2932360" y="1811908"/>
                          <a:pt x="2560229" y="1591899"/>
                          <a:pt x="0" y="1828197"/>
                        </a:cubicBezTo>
                        <a:cubicBezTo>
                          <a:pt x="-34690" y="1063607"/>
                          <a:pt x="95116" y="70252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200" b="1">
                <a:solidFill>
                  <a:srgbClr val="4A00D0"/>
                </a:solidFill>
                <a:latin typeface="HelveticaNeueLT Std" panose="020B0604020202020204"/>
              </a:rPr>
              <a:t>Lines of action</a:t>
            </a:r>
          </a:p>
        </p:txBody>
      </p:sp>
      <p:cxnSp>
        <p:nvCxnSpPr>
          <p:cNvPr id="3" name="Connector recte 2">
            <a:extLst>
              <a:ext uri="{FF2B5EF4-FFF2-40B4-BE49-F238E27FC236}">
                <a16:creationId xmlns:a16="http://schemas.microsoft.com/office/drawing/2014/main" id="{F6349DC3-4445-8703-DC61-074898976F5C}"/>
              </a:ext>
              <a:ext uri="{C183D7F6-B498-43B3-948B-1728B52AA6E4}">
                <adec:decorative xmlns:adec="http://schemas.microsoft.com/office/drawing/2017/decorative" xmlns="" val="1"/>
              </a:ext>
            </a:extLst>
          </p:cNvPr>
          <p:cNvCxnSpPr/>
          <p:nvPr/>
        </p:nvCxnSpPr>
        <p:spPr>
          <a:xfrm>
            <a:off x="4176243" y="1852969"/>
            <a:ext cx="468000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75" name="Rectángulo 11">
            <a:extLst>
              <a:ext uri="{FF2B5EF4-FFF2-40B4-BE49-F238E27FC236}">
                <a16:creationId xmlns:a16="http://schemas.microsoft.com/office/drawing/2014/main" id="{0E7D217D-2DE6-D7E1-3DC2-330A93B78B8D}"/>
              </a:ext>
            </a:extLst>
          </p:cNvPr>
          <p:cNvSpPr/>
          <p:nvPr/>
        </p:nvSpPr>
        <p:spPr>
          <a:xfrm>
            <a:off x="2885181" y="1984527"/>
            <a:ext cx="1349269" cy="316515"/>
          </a:xfrm>
          <a:custGeom>
            <a:avLst/>
            <a:gdLst>
              <a:gd name="connsiteX0" fmla="*/ 0 w 1349269"/>
              <a:gd name="connsiteY0" fmla="*/ 0 h 316515"/>
              <a:gd name="connsiteX1" fmla="*/ 1349269 w 1349269"/>
              <a:gd name="connsiteY1" fmla="*/ 0 h 316515"/>
              <a:gd name="connsiteX2" fmla="*/ 1349269 w 1349269"/>
              <a:gd name="connsiteY2" fmla="*/ 316515 h 316515"/>
              <a:gd name="connsiteX3" fmla="*/ 0 w 1349269"/>
              <a:gd name="connsiteY3" fmla="*/ 316515 h 316515"/>
              <a:gd name="connsiteX4" fmla="*/ 0 w 1349269"/>
              <a:gd name="connsiteY4" fmla="*/ 0 h 316515"/>
              <a:gd name="connsiteX0" fmla="*/ 0 w 1349269"/>
              <a:gd name="connsiteY0" fmla="*/ 0 h 316515"/>
              <a:gd name="connsiteX1" fmla="*/ 1349269 w 1349269"/>
              <a:gd name="connsiteY1" fmla="*/ 0 h 316515"/>
              <a:gd name="connsiteX2" fmla="*/ 1349269 w 1349269"/>
              <a:gd name="connsiteY2" fmla="*/ 316515 h 316515"/>
              <a:gd name="connsiteX3" fmla="*/ 0 w 1349269"/>
              <a:gd name="connsiteY3" fmla="*/ 316515 h 316515"/>
              <a:gd name="connsiteX4" fmla="*/ 0 w 1349269"/>
              <a:gd name="connsiteY4" fmla="*/ 0 h 316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269" h="316515" fill="none" extrusionOk="0">
                <a:moveTo>
                  <a:pt x="0" y="0"/>
                </a:moveTo>
                <a:cubicBezTo>
                  <a:pt x="173422" y="13000"/>
                  <a:pt x="1009817" y="32065"/>
                  <a:pt x="1349269" y="0"/>
                </a:cubicBezTo>
                <a:cubicBezTo>
                  <a:pt x="1283872" y="99314"/>
                  <a:pt x="1384352" y="228438"/>
                  <a:pt x="1349269" y="316515"/>
                </a:cubicBezTo>
                <a:cubicBezTo>
                  <a:pt x="785877" y="358577"/>
                  <a:pt x="670104" y="349385"/>
                  <a:pt x="0" y="316515"/>
                </a:cubicBezTo>
                <a:cubicBezTo>
                  <a:pt x="-96953" y="259992"/>
                  <a:pt x="-20102" y="140781"/>
                  <a:pt x="0" y="0"/>
                </a:cubicBezTo>
                <a:close/>
              </a:path>
              <a:path w="1349269" h="316515" stroke="0" extrusionOk="0">
                <a:moveTo>
                  <a:pt x="0" y="0"/>
                </a:moveTo>
                <a:cubicBezTo>
                  <a:pt x="592676" y="-1869"/>
                  <a:pt x="1016934" y="71186"/>
                  <a:pt x="1349269" y="0"/>
                </a:cubicBezTo>
                <a:cubicBezTo>
                  <a:pt x="1382574" y="21471"/>
                  <a:pt x="1292618" y="199111"/>
                  <a:pt x="1349269" y="316515"/>
                </a:cubicBezTo>
                <a:cubicBezTo>
                  <a:pt x="754078" y="316748"/>
                  <a:pt x="667347" y="273368"/>
                  <a:pt x="0" y="316515"/>
                </a:cubicBezTo>
                <a:cubicBezTo>
                  <a:pt x="-44656" y="186794"/>
                  <a:pt x="78352" y="110617"/>
                  <a:pt x="0" y="0"/>
                </a:cubicBezTo>
                <a:close/>
              </a:path>
            </a:pathLst>
          </a:custGeom>
          <a:noFill/>
          <a:ln w="6350">
            <a:noFill/>
            <a:extLst>
              <a:ext uri="{C807C97D-BFC1-408E-A445-0C87EB9F89A2}">
                <ask:lineSketchStyleProps xmlns:ask="http://schemas.microsoft.com/office/drawing/2018/sketchyshapes" xmlns="" sd="3271846352">
                  <a:custGeom>
                    <a:avLst/>
                    <a:gdLst>
                      <a:gd name="connsiteX0" fmla="*/ 0 w 1349269"/>
                      <a:gd name="connsiteY0" fmla="*/ 0 h 1160390"/>
                      <a:gd name="connsiteX1" fmla="*/ 1349269 w 1349269"/>
                      <a:gd name="connsiteY1" fmla="*/ 0 h 1160390"/>
                      <a:gd name="connsiteX2" fmla="*/ 1349269 w 1349269"/>
                      <a:gd name="connsiteY2" fmla="*/ 1160390 h 1160390"/>
                      <a:gd name="connsiteX3" fmla="*/ 0 w 1349269"/>
                      <a:gd name="connsiteY3" fmla="*/ 1160390 h 1160390"/>
                      <a:gd name="connsiteX4" fmla="*/ 0 w 1349269"/>
                      <a:gd name="connsiteY4" fmla="*/ 0 h 1160390"/>
                      <a:gd name="connsiteX0" fmla="*/ 0 w 1349269"/>
                      <a:gd name="connsiteY0" fmla="*/ 0 h 1160390"/>
                      <a:gd name="connsiteX1" fmla="*/ 1349269 w 1349269"/>
                      <a:gd name="connsiteY1" fmla="*/ 0 h 1160390"/>
                      <a:gd name="connsiteX2" fmla="*/ 1349269 w 1349269"/>
                      <a:gd name="connsiteY2" fmla="*/ 1160390 h 1160390"/>
                      <a:gd name="connsiteX3" fmla="*/ 0 w 1349269"/>
                      <a:gd name="connsiteY3" fmla="*/ 1160390 h 1160390"/>
                      <a:gd name="connsiteX4" fmla="*/ 0 w 1349269"/>
                      <a:gd name="connsiteY4" fmla="*/ 0 h 116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269" h="1160390" fill="none" extrusionOk="0">
                        <a:moveTo>
                          <a:pt x="0" y="0"/>
                        </a:moveTo>
                        <a:cubicBezTo>
                          <a:pt x="178284" y="-44605"/>
                          <a:pt x="988043" y="172134"/>
                          <a:pt x="1349269" y="0"/>
                        </a:cubicBezTo>
                        <a:cubicBezTo>
                          <a:pt x="1288691" y="346620"/>
                          <a:pt x="1376592" y="875687"/>
                          <a:pt x="1349269" y="1160390"/>
                        </a:cubicBezTo>
                        <a:cubicBezTo>
                          <a:pt x="796590" y="1328365"/>
                          <a:pt x="670781" y="1360585"/>
                          <a:pt x="0" y="1160390"/>
                        </a:cubicBezTo>
                        <a:cubicBezTo>
                          <a:pt x="-92765" y="952302"/>
                          <a:pt x="-22217" y="551065"/>
                          <a:pt x="0" y="0"/>
                        </a:cubicBezTo>
                        <a:close/>
                      </a:path>
                      <a:path w="1349269" h="1160390" stroke="0" extrusionOk="0">
                        <a:moveTo>
                          <a:pt x="0" y="0"/>
                        </a:moveTo>
                        <a:cubicBezTo>
                          <a:pt x="623923" y="-105110"/>
                          <a:pt x="975674" y="204171"/>
                          <a:pt x="1349269" y="0"/>
                        </a:cubicBezTo>
                        <a:cubicBezTo>
                          <a:pt x="1366595" y="138619"/>
                          <a:pt x="1295890" y="736643"/>
                          <a:pt x="1349269" y="1160390"/>
                        </a:cubicBezTo>
                        <a:cubicBezTo>
                          <a:pt x="769681" y="1134423"/>
                          <a:pt x="661352" y="1029717"/>
                          <a:pt x="0" y="1160390"/>
                        </a:cubicBezTo>
                        <a:cubicBezTo>
                          <a:pt x="-41510" y="681120"/>
                          <a:pt x="61756" y="431237"/>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200" b="1">
                <a:solidFill>
                  <a:srgbClr val="000000"/>
                </a:solidFill>
                <a:latin typeface="HelveticaNeueLT Std" panose="020B0604020202020204"/>
              </a:rPr>
              <a:t>Capture</a:t>
            </a:r>
          </a:p>
        </p:txBody>
      </p:sp>
      <p:sp>
        <p:nvSpPr>
          <p:cNvPr id="79" name="QuadreDeText 4">
            <a:extLst>
              <a:ext uri="{FF2B5EF4-FFF2-40B4-BE49-F238E27FC236}">
                <a16:creationId xmlns:a16="http://schemas.microsoft.com/office/drawing/2014/main" id="{3ECF6AA4-5EED-87F8-5336-D375F0740439}"/>
              </a:ext>
            </a:extLst>
          </p:cNvPr>
          <p:cNvSpPr txBox="1"/>
          <p:nvPr/>
        </p:nvSpPr>
        <p:spPr>
          <a:xfrm>
            <a:off x="2778685" y="2192802"/>
            <a:ext cx="1288120" cy="2123658"/>
          </a:xfrm>
          <a:prstGeom prst="rect">
            <a:avLst/>
          </a:prstGeom>
          <a:noFill/>
        </p:spPr>
        <p:txBody>
          <a:bodyPr wrap="square">
            <a:spAutoFit/>
          </a:bodyPr>
          <a:lstStyle>
            <a:defPPr>
              <a:defRPr lang="es-ES"/>
            </a:defPPr>
            <a:lvl1pPr>
              <a:defRPr sz="1200">
                <a:solidFill>
                  <a:srgbClr val="000000"/>
                </a:solidFill>
                <a:effectLst/>
                <a:latin typeface="HelveticaNeueLT Std" panose="020B0604020202020204"/>
                <a:ea typeface="Calibri" panose="020F0502020204030204" pitchFamily="34" charset="0"/>
              </a:defRPr>
            </a:lvl1pPr>
          </a:lstStyle>
          <a:p>
            <a:r>
              <a:rPr lang="en-US" dirty="0"/>
              <a:t>Connection with the network and community of the Red Cross in Catalonia to identify people likely to be trained in the digital field.</a:t>
            </a:r>
          </a:p>
        </p:txBody>
      </p:sp>
      <p:sp>
        <p:nvSpPr>
          <p:cNvPr id="88" name="Rectángulo 11">
            <a:extLst>
              <a:ext uri="{FF2B5EF4-FFF2-40B4-BE49-F238E27FC236}">
                <a16:creationId xmlns:a16="http://schemas.microsoft.com/office/drawing/2014/main" id="{C519824D-A6D1-F686-32E9-2C2C3500E03E}"/>
              </a:ext>
            </a:extLst>
          </p:cNvPr>
          <p:cNvSpPr/>
          <p:nvPr/>
        </p:nvSpPr>
        <p:spPr>
          <a:xfrm>
            <a:off x="4226962" y="1980647"/>
            <a:ext cx="1563030" cy="316515"/>
          </a:xfrm>
          <a:custGeom>
            <a:avLst/>
            <a:gdLst>
              <a:gd name="connsiteX0" fmla="*/ 0 w 1563030"/>
              <a:gd name="connsiteY0" fmla="*/ 0 h 316515"/>
              <a:gd name="connsiteX1" fmla="*/ 1563030 w 1563030"/>
              <a:gd name="connsiteY1" fmla="*/ 0 h 316515"/>
              <a:gd name="connsiteX2" fmla="*/ 1563030 w 1563030"/>
              <a:gd name="connsiteY2" fmla="*/ 316515 h 316515"/>
              <a:gd name="connsiteX3" fmla="*/ 0 w 1563030"/>
              <a:gd name="connsiteY3" fmla="*/ 316515 h 316515"/>
              <a:gd name="connsiteX4" fmla="*/ 0 w 1563030"/>
              <a:gd name="connsiteY4" fmla="*/ 0 h 316515"/>
              <a:gd name="connsiteX0" fmla="*/ 0 w 1563030"/>
              <a:gd name="connsiteY0" fmla="*/ 0 h 316515"/>
              <a:gd name="connsiteX1" fmla="*/ 1563030 w 1563030"/>
              <a:gd name="connsiteY1" fmla="*/ 0 h 316515"/>
              <a:gd name="connsiteX2" fmla="*/ 1563030 w 1563030"/>
              <a:gd name="connsiteY2" fmla="*/ 316515 h 316515"/>
              <a:gd name="connsiteX3" fmla="*/ 0 w 1563030"/>
              <a:gd name="connsiteY3" fmla="*/ 316515 h 316515"/>
              <a:gd name="connsiteX4" fmla="*/ 0 w 1563030"/>
              <a:gd name="connsiteY4" fmla="*/ 0 h 316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030" h="316515" fill="none" extrusionOk="0">
                <a:moveTo>
                  <a:pt x="0" y="0"/>
                </a:moveTo>
                <a:cubicBezTo>
                  <a:pt x="195919" y="42752"/>
                  <a:pt x="1171628" y="28456"/>
                  <a:pt x="1563030" y="0"/>
                </a:cubicBezTo>
                <a:cubicBezTo>
                  <a:pt x="1489149" y="98212"/>
                  <a:pt x="1600477" y="231075"/>
                  <a:pt x="1563030" y="316515"/>
                </a:cubicBezTo>
                <a:cubicBezTo>
                  <a:pt x="902060" y="355066"/>
                  <a:pt x="776574" y="355817"/>
                  <a:pt x="0" y="316515"/>
                </a:cubicBezTo>
                <a:cubicBezTo>
                  <a:pt x="-128511" y="260947"/>
                  <a:pt x="-22179" y="134279"/>
                  <a:pt x="0" y="0"/>
                </a:cubicBezTo>
                <a:close/>
              </a:path>
              <a:path w="1563030" h="316515" stroke="0" extrusionOk="0">
                <a:moveTo>
                  <a:pt x="0" y="0"/>
                </a:moveTo>
                <a:cubicBezTo>
                  <a:pt x="712342" y="-19727"/>
                  <a:pt x="1156033" y="65374"/>
                  <a:pt x="1563030" y="0"/>
                </a:cubicBezTo>
                <a:cubicBezTo>
                  <a:pt x="1595216" y="25421"/>
                  <a:pt x="1489585" y="194472"/>
                  <a:pt x="1563030" y="316515"/>
                </a:cubicBezTo>
                <a:cubicBezTo>
                  <a:pt x="879094" y="315305"/>
                  <a:pt x="781807" y="261250"/>
                  <a:pt x="0" y="316515"/>
                </a:cubicBezTo>
                <a:cubicBezTo>
                  <a:pt x="-63726" y="190797"/>
                  <a:pt x="81430" y="113449"/>
                  <a:pt x="0" y="0"/>
                </a:cubicBezTo>
                <a:close/>
              </a:path>
            </a:pathLst>
          </a:custGeom>
          <a:noFill/>
          <a:ln w="6350">
            <a:noFill/>
            <a:extLst>
              <a:ext uri="{C807C97D-BFC1-408E-A445-0C87EB9F89A2}">
                <ask:lineSketchStyleProps xmlns:ask="http://schemas.microsoft.com/office/drawing/2018/sketchyshapes" xmlns="" sd="3271846352">
                  <a:custGeom>
                    <a:avLst/>
                    <a:gdLst>
                      <a:gd name="connsiteX0" fmla="*/ 0 w 1349269"/>
                      <a:gd name="connsiteY0" fmla="*/ 0 h 1160390"/>
                      <a:gd name="connsiteX1" fmla="*/ 1349269 w 1349269"/>
                      <a:gd name="connsiteY1" fmla="*/ 0 h 1160390"/>
                      <a:gd name="connsiteX2" fmla="*/ 1349269 w 1349269"/>
                      <a:gd name="connsiteY2" fmla="*/ 1160390 h 1160390"/>
                      <a:gd name="connsiteX3" fmla="*/ 0 w 1349269"/>
                      <a:gd name="connsiteY3" fmla="*/ 1160390 h 1160390"/>
                      <a:gd name="connsiteX4" fmla="*/ 0 w 1349269"/>
                      <a:gd name="connsiteY4" fmla="*/ 0 h 1160390"/>
                      <a:gd name="connsiteX0" fmla="*/ 0 w 1349269"/>
                      <a:gd name="connsiteY0" fmla="*/ 0 h 1160390"/>
                      <a:gd name="connsiteX1" fmla="*/ 1349269 w 1349269"/>
                      <a:gd name="connsiteY1" fmla="*/ 0 h 1160390"/>
                      <a:gd name="connsiteX2" fmla="*/ 1349269 w 1349269"/>
                      <a:gd name="connsiteY2" fmla="*/ 1160390 h 1160390"/>
                      <a:gd name="connsiteX3" fmla="*/ 0 w 1349269"/>
                      <a:gd name="connsiteY3" fmla="*/ 1160390 h 1160390"/>
                      <a:gd name="connsiteX4" fmla="*/ 0 w 1349269"/>
                      <a:gd name="connsiteY4" fmla="*/ 0 h 116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269" h="1160390" fill="none" extrusionOk="0">
                        <a:moveTo>
                          <a:pt x="0" y="0"/>
                        </a:moveTo>
                        <a:cubicBezTo>
                          <a:pt x="178284" y="-44605"/>
                          <a:pt x="988043" y="172134"/>
                          <a:pt x="1349269" y="0"/>
                        </a:cubicBezTo>
                        <a:cubicBezTo>
                          <a:pt x="1288691" y="346620"/>
                          <a:pt x="1376592" y="875687"/>
                          <a:pt x="1349269" y="1160390"/>
                        </a:cubicBezTo>
                        <a:cubicBezTo>
                          <a:pt x="796590" y="1328365"/>
                          <a:pt x="670781" y="1360585"/>
                          <a:pt x="0" y="1160390"/>
                        </a:cubicBezTo>
                        <a:cubicBezTo>
                          <a:pt x="-92765" y="952302"/>
                          <a:pt x="-22217" y="551065"/>
                          <a:pt x="0" y="0"/>
                        </a:cubicBezTo>
                        <a:close/>
                      </a:path>
                      <a:path w="1349269" h="1160390" stroke="0" extrusionOk="0">
                        <a:moveTo>
                          <a:pt x="0" y="0"/>
                        </a:moveTo>
                        <a:cubicBezTo>
                          <a:pt x="623923" y="-105110"/>
                          <a:pt x="975674" y="204171"/>
                          <a:pt x="1349269" y="0"/>
                        </a:cubicBezTo>
                        <a:cubicBezTo>
                          <a:pt x="1366595" y="138619"/>
                          <a:pt x="1295890" y="736643"/>
                          <a:pt x="1349269" y="1160390"/>
                        </a:cubicBezTo>
                        <a:cubicBezTo>
                          <a:pt x="769681" y="1134423"/>
                          <a:pt x="661352" y="1029717"/>
                          <a:pt x="0" y="1160390"/>
                        </a:cubicBezTo>
                        <a:cubicBezTo>
                          <a:pt x="-41510" y="681120"/>
                          <a:pt x="61756" y="431237"/>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200" b="1">
                <a:solidFill>
                  <a:srgbClr val="000000"/>
                </a:solidFill>
                <a:latin typeface="HelveticaNeueLT Std" panose="020B0604020202020204"/>
              </a:rPr>
              <a:t>Training advice</a:t>
            </a:r>
          </a:p>
        </p:txBody>
      </p:sp>
      <p:sp>
        <p:nvSpPr>
          <p:cNvPr id="87" name="QuadreDeText 4">
            <a:extLst>
              <a:ext uri="{FF2B5EF4-FFF2-40B4-BE49-F238E27FC236}">
                <a16:creationId xmlns:a16="http://schemas.microsoft.com/office/drawing/2014/main" id="{70742A8A-6D7F-252F-C5A6-E62EF8225B18}"/>
              </a:ext>
            </a:extLst>
          </p:cNvPr>
          <p:cNvSpPr txBox="1"/>
          <p:nvPr/>
        </p:nvSpPr>
        <p:spPr>
          <a:xfrm>
            <a:off x="4086661" y="2177874"/>
            <a:ext cx="1484062" cy="2492990"/>
          </a:xfrm>
          <a:prstGeom prst="rect">
            <a:avLst/>
          </a:prstGeom>
          <a:noFill/>
        </p:spPr>
        <p:txBody>
          <a:bodyPr wrap="square">
            <a:spAutoFit/>
          </a:bodyPr>
          <a:lstStyle>
            <a:defPPr>
              <a:defRPr lang="es-ES"/>
            </a:defPPr>
            <a:lvl1pPr>
              <a:defRPr sz="1200">
                <a:solidFill>
                  <a:srgbClr val="000000"/>
                </a:solidFill>
                <a:effectLst/>
                <a:latin typeface="HelveticaNeueLT Std" panose="020B0604020202020204"/>
                <a:ea typeface="Calibri" panose="020F0502020204030204" pitchFamily="34" charset="0"/>
              </a:defRPr>
            </a:lvl1pPr>
          </a:lstStyle>
          <a:p>
            <a:r>
              <a:rPr lang="en-US" dirty="0"/>
              <a:t>Promotion of an external mentoring program made up of different social entities to advise people on the technical and cross-disciplinary skills they need to develop.</a:t>
            </a:r>
          </a:p>
        </p:txBody>
      </p:sp>
      <p:sp>
        <p:nvSpPr>
          <p:cNvPr id="91" name="Rectángulo 11">
            <a:extLst>
              <a:ext uri="{FF2B5EF4-FFF2-40B4-BE49-F238E27FC236}">
                <a16:creationId xmlns:a16="http://schemas.microsoft.com/office/drawing/2014/main" id="{A3A2B006-61BB-8AA1-01C4-5AC11001AA9E}"/>
              </a:ext>
            </a:extLst>
          </p:cNvPr>
          <p:cNvSpPr/>
          <p:nvPr/>
        </p:nvSpPr>
        <p:spPr>
          <a:xfrm>
            <a:off x="5556335" y="1980648"/>
            <a:ext cx="1563031" cy="276452"/>
          </a:xfrm>
          <a:custGeom>
            <a:avLst/>
            <a:gdLst>
              <a:gd name="connsiteX0" fmla="*/ 0 w 1563031"/>
              <a:gd name="connsiteY0" fmla="*/ 0 h 276452"/>
              <a:gd name="connsiteX1" fmla="*/ 1563031 w 1563031"/>
              <a:gd name="connsiteY1" fmla="*/ 0 h 276452"/>
              <a:gd name="connsiteX2" fmla="*/ 1563031 w 1563031"/>
              <a:gd name="connsiteY2" fmla="*/ 276452 h 276452"/>
              <a:gd name="connsiteX3" fmla="*/ 0 w 1563031"/>
              <a:gd name="connsiteY3" fmla="*/ 276452 h 276452"/>
              <a:gd name="connsiteX4" fmla="*/ 0 w 1563031"/>
              <a:gd name="connsiteY4" fmla="*/ 0 h 276452"/>
              <a:gd name="connsiteX0" fmla="*/ 0 w 1563031"/>
              <a:gd name="connsiteY0" fmla="*/ 0 h 276452"/>
              <a:gd name="connsiteX1" fmla="*/ 1563031 w 1563031"/>
              <a:gd name="connsiteY1" fmla="*/ 0 h 276452"/>
              <a:gd name="connsiteX2" fmla="*/ 1563031 w 1563031"/>
              <a:gd name="connsiteY2" fmla="*/ 276452 h 276452"/>
              <a:gd name="connsiteX3" fmla="*/ 0 w 1563031"/>
              <a:gd name="connsiteY3" fmla="*/ 276452 h 276452"/>
              <a:gd name="connsiteX4" fmla="*/ 0 w 1563031"/>
              <a:gd name="connsiteY4" fmla="*/ 0 h 276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031" h="276452" fill="none" extrusionOk="0">
                <a:moveTo>
                  <a:pt x="0" y="0"/>
                </a:moveTo>
                <a:cubicBezTo>
                  <a:pt x="196314" y="42249"/>
                  <a:pt x="1200676" y="2652"/>
                  <a:pt x="1563031" y="0"/>
                </a:cubicBezTo>
                <a:cubicBezTo>
                  <a:pt x="1482580" y="92745"/>
                  <a:pt x="1600115" y="201330"/>
                  <a:pt x="1563031" y="276452"/>
                </a:cubicBezTo>
                <a:cubicBezTo>
                  <a:pt x="904626" y="310103"/>
                  <a:pt x="776915" y="319773"/>
                  <a:pt x="0" y="276452"/>
                </a:cubicBezTo>
                <a:cubicBezTo>
                  <a:pt x="-124616" y="227848"/>
                  <a:pt x="-25062" y="128245"/>
                  <a:pt x="0" y="0"/>
                </a:cubicBezTo>
                <a:close/>
              </a:path>
              <a:path w="1563031" h="276452" stroke="0" extrusionOk="0">
                <a:moveTo>
                  <a:pt x="0" y="0"/>
                </a:moveTo>
                <a:cubicBezTo>
                  <a:pt x="662417" y="26725"/>
                  <a:pt x="1207018" y="77473"/>
                  <a:pt x="1563031" y="0"/>
                </a:cubicBezTo>
                <a:cubicBezTo>
                  <a:pt x="1599137" y="16627"/>
                  <a:pt x="1499419" y="174510"/>
                  <a:pt x="1563031" y="276452"/>
                </a:cubicBezTo>
                <a:cubicBezTo>
                  <a:pt x="868866" y="280935"/>
                  <a:pt x="777364" y="231258"/>
                  <a:pt x="0" y="276452"/>
                </a:cubicBezTo>
                <a:cubicBezTo>
                  <a:pt x="-61006" y="166409"/>
                  <a:pt x="83258" y="97789"/>
                  <a:pt x="0" y="0"/>
                </a:cubicBezTo>
                <a:close/>
              </a:path>
            </a:pathLst>
          </a:custGeom>
          <a:noFill/>
          <a:ln w="6350">
            <a:noFill/>
            <a:extLst>
              <a:ext uri="{C807C97D-BFC1-408E-A445-0C87EB9F89A2}">
                <ask:lineSketchStyleProps xmlns:ask="http://schemas.microsoft.com/office/drawing/2018/sketchyshapes" xmlns="" sd="3271846352">
                  <a:custGeom>
                    <a:avLst/>
                    <a:gdLst>
                      <a:gd name="connsiteX0" fmla="*/ 0 w 1349269"/>
                      <a:gd name="connsiteY0" fmla="*/ 0 h 1160390"/>
                      <a:gd name="connsiteX1" fmla="*/ 1349269 w 1349269"/>
                      <a:gd name="connsiteY1" fmla="*/ 0 h 1160390"/>
                      <a:gd name="connsiteX2" fmla="*/ 1349269 w 1349269"/>
                      <a:gd name="connsiteY2" fmla="*/ 1160390 h 1160390"/>
                      <a:gd name="connsiteX3" fmla="*/ 0 w 1349269"/>
                      <a:gd name="connsiteY3" fmla="*/ 1160390 h 1160390"/>
                      <a:gd name="connsiteX4" fmla="*/ 0 w 1349269"/>
                      <a:gd name="connsiteY4" fmla="*/ 0 h 1160390"/>
                      <a:gd name="connsiteX0" fmla="*/ 0 w 1349269"/>
                      <a:gd name="connsiteY0" fmla="*/ 0 h 1160390"/>
                      <a:gd name="connsiteX1" fmla="*/ 1349269 w 1349269"/>
                      <a:gd name="connsiteY1" fmla="*/ 0 h 1160390"/>
                      <a:gd name="connsiteX2" fmla="*/ 1349269 w 1349269"/>
                      <a:gd name="connsiteY2" fmla="*/ 1160390 h 1160390"/>
                      <a:gd name="connsiteX3" fmla="*/ 0 w 1349269"/>
                      <a:gd name="connsiteY3" fmla="*/ 1160390 h 1160390"/>
                      <a:gd name="connsiteX4" fmla="*/ 0 w 1349269"/>
                      <a:gd name="connsiteY4" fmla="*/ 0 h 116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269" h="1160390" fill="none" extrusionOk="0">
                        <a:moveTo>
                          <a:pt x="0" y="0"/>
                        </a:moveTo>
                        <a:cubicBezTo>
                          <a:pt x="178284" y="-44605"/>
                          <a:pt x="988043" y="172134"/>
                          <a:pt x="1349269" y="0"/>
                        </a:cubicBezTo>
                        <a:cubicBezTo>
                          <a:pt x="1288691" y="346620"/>
                          <a:pt x="1376592" y="875687"/>
                          <a:pt x="1349269" y="1160390"/>
                        </a:cubicBezTo>
                        <a:cubicBezTo>
                          <a:pt x="796590" y="1328365"/>
                          <a:pt x="670781" y="1360585"/>
                          <a:pt x="0" y="1160390"/>
                        </a:cubicBezTo>
                        <a:cubicBezTo>
                          <a:pt x="-92765" y="952302"/>
                          <a:pt x="-22217" y="551065"/>
                          <a:pt x="0" y="0"/>
                        </a:cubicBezTo>
                        <a:close/>
                      </a:path>
                      <a:path w="1349269" h="1160390" stroke="0" extrusionOk="0">
                        <a:moveTo>
                          <a:pt x="0" y="0"/>
                        </a:moveTo>
                        <a:cubicBezTo>
                          <a:pt x="623923" y="-105110"/>
                          <a:pt x="975674" y="204171"/>
                          <a:pt x="1349269" y="0"/>
                        </a:cubicBezTo>
                        <a:cubicBezTo>
                          <a:pt x="1366595" y="138619"/>
                          <a:pt x="1295890" y="736643"/>
                          <a:pt x="1349269" y="1160390"/>
                        </a:cubicBezTo>
                        <a:cubicBezTo>
                          <a:pt x="769681" y="1134423"/>
                          <a:pt x="661352" y="1029717"/>
                          <a:pt x="0" y="1160390"/>
                        </a:cubicBezTo>
                        <a:cubicBezTo>
                          <a:pt x="-41510" y="681120"/>
                          <a:pt x="61756" y="431237"/>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200" b="1">
                <a:solidFill>
                  <a:srgbClr val="000000"/>
                </a:solidFill>
                <a:latin typeface="HelveticaNeueLT Std" panose="020B0604020202020204"/>
              </a:rPr>
              <a:t>Digital training</a:t>
            </a:r>
          </a:p>
        </p:txBody>
      </p:sp>
      <p:sp>
        <p:nvSpPr>
          <p:cNvPr id="90" name="QuadreDeText 4">
            <a:extLst>
              <a:ext uri="{FF2B5EF4-FFF2-40B4-BE49-F238E27FC236}">
                <a16:creationId xmlns:a16="http://schemas.microsoft.com/office/drawing/2014/main" id="{0AF83726-EEA0-68DB-80DC-9C490550EC95}"/>
              </a:ext>
            </a:extLst>
          </p:cNvPr>
          <p:cNvSpPr txBox="1"/>
          <p:nvPr/>
        </p:nvSpPr>
        <p:spPr>
          <a:xfrm>
            <a:off x="5384046" y="2170090"/>
            <a:ext cx="1710906" cy="2492990"/>
          </a:xfrm>
          <a:prstGeom prst="rect">
            <a:avLst/>
          </a:prstGeom>
          <a:noFill/>
        </p:spPr>
        <p:txBody>
          <a:bodyPr wrap="square">
            <a:spAutoFit/>
          </a:bodyPr>
          <a:lstStyle>
            <a:defPPr>
              <a:defRPr lang="es-ES"/>
            </a:defPPr>
            <a:lvl1pPr>
              <a:defRPr sz="1200">
                <a:solidFill>
                  <a:srgbClr val="000000"/>
                </a:solidFill>
                <a:effectLst/>
                <a:latin typeface="HelveticaNeueLT Std" panose="020B0604020202020204"/>
                <a:ea typeface="Calibri" panose="020F0502020204030204" pitchFamily="34" charset="0"/>
              </a:defRPr>
            </a:lvl1pPr>
          </a:lstStyle>
          <a:p>
            <a:r>
              <a:rPr lang="en-US" dirty="0"/>
              <a:t>Training centers and social organizations in Catalonia, such as </a:t>
            </a:r>
            <a:r>
              <a:rPr lang="en-US" b="1" dirty="0" err="1"/>
              <a:t>MigraCode</a:t>
            </a:r>
            <a:r>
              <a:rPr lang="en-US" b="1" dirty="0"/>
              <a:t> Barcelona </a:t>
            </a:r>
            <a:r>
              <a:rPr lang="en-US" dirty="0"/>
              <a:t>(migrants and refugees), </a:t>
            </a:r>
            <a:r>
              <a:rPr lang="en-US" b="1" dirty="0"/>
              <a:t>Factoria F5 </a:t>
            </a:r>
            <a:r>
              <a:rPr lang="en-US" dirty="0"/>
              <a:t>(women and the long-term unemployed), </a:t>
            </a:r>
            <a:r>
              <a:rPr lang="en-US" b="1" dirty="0" err="1">
                <a:ea typeface="+mn-ea"/>
              </a:rPr>
              <a:t>Fundació</a:t>
            </a:r>
            <a:r>
              <a:rPr lang="en-US" b="1" dirty="0"/>
              <a:t> </a:t>
            </a:r>
            <a:r>
              <a:rPr lang="en-US" b="1" dirty="0" err="1"/>
              <a:t>Esplai</a:t>
            </a:r>
            <a:r>
              <a:rPr lang="en-US" b="1" dirty="0"/>
              <a:t> </a:t>
            </a:r>
            <a:r>
              <a:rPr lang="en-US" dirty="0"/>
              <a:t>(young people, migrants and people in a vulnerable situation) and </a:t>
            </a:r>
            <a:r>
              <a:rPr lang="en-US" b="1" dirty="0"/>
              <a:t>Barcelona </a:t>
            </a:r>
            <a:r>
              <a:rPr lang="en-US" b="1" dirty="0" err="1"/>
              <a:t>Activa</a:t>
            </a:r>
            <a:r>
              <a:rPr lang="en-US" dirty="0"/>
              <a:t>. </a:t>
            </a:r>
          </a:p>
        </p:txBody>
      </p:sp>
      <p:sp>
        <p:nvSpPr>
          <p:cNvPr id="94" name="Rectángulo 11">
            <a:extLst>
              <a:ext uri="{FF2B5EF4-FFF2-40B4-BE49-F238E27FC236}">
                <a16:creationId xmlns:a16="http://schemas.microsoft.com/office/drawing/2014/main" id="{73B8D6F7-74C0-AAF1-0DC7-E91324F2D922}"/>
              </a:ext>
            </a:extLst>
          </p:cNvPr>
          <p:cNvSpPr/>
          <p:nvPr/>
        </p:nvSpPr>
        <p:spPr>
          <a:xfrm>
            <a:off x="7180560" y="1984455"/>
            <a:ext cx="1611142" cy="316515"/>
          </a:xfrm>
          <a:custGeom>
            <a:avLst/>
            <a:gdLst>
              <a:gd name="connsiteX0" fmla="*/ 0 w 1611142"/>
              <a:gd name="connsiteY0" fmla="*/ 0 h 316515"/>
              <a:gd name="connsiteX1" fmla="*/ 1611142 w 1611142"/>
              <a:gd name="connsiteY1" fmla="*/ 0 h 316515"/>
              <a:gd name="connsiteX2" fmla="*/ 1611142 w 1611142"/>
              <a:gd name="connsiteY2" fmla="*/ 316515 h 316515"/>
              <a:gd name="connsiteX3" fmla="*/ 0 w 1611142"/>
              <a:gd name="connsiteY3" fmla="*/ 316515 h 316515"/>
              <a:gd name="connsiteX4" fmla="*/ 0 w 1611142"/>
              <a:gd name="connsiteY4" fmla="*/ 0 h 316515"/>
              <a:gd name="connsiteX0" fmla="*/ 0 w 1611142"/>
              <a:gd name="connsiteY0" fmla="*/ 0 h 316515"/>
              <a:gd name="connsiteX1" fmla="*/ 1611142 w 1611142"/>
              <a:gd name="connsiteY1" fmla="*/ 0 h 316515"/>
              <a:gd name="connsiteX2" fmla="*/ 1611142 w 1611142"/>
              <a:gd name="connsiteY2" fmla="*/ 316515 h 316515"/>
              <a:gd name="connsiteX3" fmla="*/ 0 w 1611142"/>
              <a:gd name="connsiteY3" fmla="*/ 316515 h 316515"/>
              <a:gd name="connsiteX4" fmla="*/ 0 w 1611142"/>
              <a:gd name="connsiteY4" fmla="*/ 0 h 316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142" h="316515" fill="none" extrusionOk="0">
                <a:moveTo>
                  <a:pt x="0" y="0"/>
                </a:moveTo>
                <a:cubicBezTo>
                  <a:pt x="201679" y="45842"/>
                  <a:pt x="1250706" y="-1523"/>
                  <a:pt x="1611142" y="0"/>
                </a:cubicBezTo>
                <a:cubicBezTo>
                  <a:pt x="1536397" y="96929"/>
                  <a:pt x="1653077" y="226358"/>
                  <a:pt x="1611142" y="316515"/>
                </a:cubicBezTo>
                <a:cubicBezTo>
                  <a:pt x="943797" y="359739"/>
                  <a:pt x="800100" y="343208"/>
                  <a:pt x="0" y="316515"/>
                </a:cubicBezTo>
                <a:cubicBezTo>
                  <a:pt x="-124282" y="260520"/>
                  <a:pt x="-23915" y="138532"/>
                  <a:pt x="0" y="0"/>
                </a:cubicBezTo>
                <a:close/>
              </a:path>
              <a:path w="1611142" h="316515" stroke="0" extrusionOk="0">
                <a:moveTo>
                  <a:pt x="0" y="0"/>
                </a:moveTo>
                <a:cubicBezTo>
                  <a:pt x="698725" y="11036"/>
                  <a:pt x="1171497" y="58116"/>
                  <a:pt x="1611142" y="0"/>
                </a:cubicBezTo>
                <a:cubicBezTo>
                  <a:pt x="1639059" y="30418"/>
                  <a:pt x="1536516" y="194874"/>
                  <a:pt x="1611142" y="316515"/>
                </a:cubicBezTo>
                <a:cubicBezTo>
                  <a:pt x="899443" y="318632"/>
                  <a:pt x="796581" y="272272"/>
                  <a:pt x="0" y="316515"/>
                </a:cubicBezTo>
                <a:cubicBezTo>
                  <a:pt x="-69577" y="192197"/>
                  <a:pt x="80927" y="114591"/>
                  <a:pt x="0" y="0"/>
                </a:cubicBezTo>
                <a:close/>
              </a:path>
            </a:pathLst>
          </a:custGeom>
          <a:noFill/>
          <a:ln w="6350">
            <a:noFill/>
            <a:extLst>
              <a:ext uri="{C807C97D-BFC1-408E-A445-0C87EB9F89A2}">
                <ask:lineSketchStyleProps xmlns:ask="http://schemas.microsoft.com/office/drawing/2018/sketchyshapes" xmlns="" sd="3271846352">
                  <a:custGeom>
                    <a:avLst/>
                    <a:gdLst>
                      <a:gd name="connsiteX0" fmla="*/ 0 w 1349269"/>
                      <a:gd name="connsiteY0" fmla="*/ 0 h 1160390"/>
                      <a:gd name="connsiteX1" fmla="*/ 1349269 w 1349269"/>
                      <a:gd name="connsiteY1" fmla="*/ 0 h 1160390"/>
                      <a:gd name="connsiteX2" fmla="*/ 1349269 w 1349269"/>
                      <a:gd name="connsiteY2" fmla="*/ 1160390 h 1160390"/>
                      <a:gd name="connsiteX3" fmla="*/ 0 w 1349269"/>
                      <a:gd name="connsiteY3" fmla="*/ 1160390 h 1160390"/>
                      <a:gd name="connsiteX4" fmla="*/ 0 w 1349269"/>
                      <a:gd name="connsiteY4" fmla="*/ 0 h 1160390"/>
                      <a:gd name="connsiteX0" fmla="*/ 0 w 1349269"/>
                      <a:gd name="connsiteY0" fmla="*/ 0 h 1160390"/>
                      <a:gd name="connsiteX1" fmla="*/ 1349269 w 1349269"/>
                      <a:gd name="connsiteY1" fmla="*/ 0 h 1160390"/>
                      <a:gd name="connsiteX2" fmla="*/ 1349269 w 1349269"/>
                      <a:gd name="connsiteY2" fmla="*/ 1160390 h 1160390"/>
                      <a:gd name="connsiteX3" fmla="*/ 0 w 1349269"/>
                      <a:gd name="connsiteY3" fmla="*/ 1160390 h 1160390"/>
                      <a:gd name="connsiteX4" fmla="*/ 0 w 1349269"/>
                      <a:gd name="connsiteY4" fmla="*/ 0 h 116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269" h="1160390" fill="none" extrusionOk="0">
                        <a:moveTo>
                          <a:pt x="0" y="0"/>
                        </a:moveTo>
                        <a:cubicBezTo>
                          <a:pt x="178284" y="-44605"/>
                          <a:pt x="988043" y="172134"/>
                          <a:pt x="1349269" y="0"/>
                        </a:cubicBezTo>
                        <a:cubicBezTo>
                          <a:pt x="1288691" y="346620"/>
                          <a:pt x="1376592" y="875687"/>
                          <a:pt x="1349269" y="1160390"/>
                        </a:cubicBezTo>
                        <a:cubicBezTo>
                          <a:pt x="796590" y="1328365"/>
                          <a:pt x="670781" y="1360585"/>
                          <a:pt x="0" y="1160390"/>
                        </a:cubicBezTo>
                        <a:cubicBezTo>
                          <a:pt x="-92765" y="952302"/>
                          <a:pt x="-22217" y="551065"/>
                          <a:pt x="0" y="0"/>
                        </a:cubicBezTo>
                        <a:close/>
                      </a:path>
                      <a:path w="1349269" h="1160390" stroke="0" extrusionOk="0">
                        <a:moveTo>
                          <a:pt x="0" y="0"/>
                        </a:moveTo>
                        <a:cubicBezTo>
                          <a:pt x="623923" y="-105110"/>
                          <a:pt x="975674" y="204171"/>
                          <a:pt x="1349269" y="0"/>
                        </a:cubicBezTo>
                        <a:cubicBezTo>
                          <a:pt x="1366595" y="138619"/>
                          <a:pt x="1295890" y="736643"/>
                          <a:pt x="1349269" y="1160390"/>
                        </a:cubicBezTo>
                        <a:cubicBezTo>
                          <a:pt x="769681" y="1134423"/>
                          <a:pt x="661352" y="1029717"/>
                          <a:pt x="0" y="1160390"/>
                        </a:cubicBezTo>
                        <a:cubicBezTo>
                          <a:pt x="-41510" y="681120"/>
                          <a:pt x="61756" y="431237"/>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200" b="1" dirty="0">
                <a:solidFill>
                  <a:srgbClr val="000000"/>
                </a:solidFill>
                <a:latin typeface="HelveticaNeueLT Std" panose="020B0604020202020204"/>
              </a:rPr>
              <a:t>Access to the market</a:t>
            </a:r>
          </a:p>
        </p:txBody>
      </p:sp>
      <p:sp>
        <p:nvSpPr>
          <p:cNvPr id="93" name="QuadreDeText 4">
            <a:extLst>
              <a:ext uri="{FF2B5EF4-FFF2-40B4-BE49-F238E27FC236}">
                <a16:creationId xmlns:a16="http://schemas.microsoft.com/office/drawing/2014/main" id="{CD182519-7162-B1D5-9B6A-DF5C0B2E5E17}"/>
              </a:ext>
            </a:extLst>
          </p:cNvPr>
          <p:cNvSpPr txBox="1"/>
          <p:nvPr/>
        </p:nvSpPr>
        <p:spPr>
          <a:xfrm>
            <a:off x="7076771" y="2136972"/>
            <a:ext cx="1874189" cy="2677656"/>
          </a:xfrm>
          <a:prstGeom prst="rect">
            <a:avLst/>
          </a:prstGeom>
          <a:noFill/>
        </p:spPr>
        <p:txBody>
          <a:bodyPr wrap="square">
            <a:spAutoFit/>
          </a:bodyPr>
          <a:lstStyle>
            <a:defPPr>
              <a:defRPr lang="es-ES"/>
            </a:defPPr>
            <a:lvl1pPr>
              <a:defRPr sz="1200">
                <a:solidFill>
                  <a:srgbClr val="000000"/>
                </a:solidFill>
                <a:effectLst/>
                <a:latin typeface="HelveticaNeueLT Std" panose="020B0604020202020204"/>
                <a:ea typeface="Calibri" panose="020F0502020204030204" pitchFamily="34" charset="0"/>
              </a:defRPr>
            </a:lvl1pPr>
          </a:lstStyle>
          <a:p>
            <a:r>
              <a:rPr lang="en-US" dirty="0"/>
              <a:t>Organization of a recruitment day for companies and talent, with the aim of connecting digital profiles with technological companies and facilitating their inclusion in the labor market.</a:t>
            </a:r>
          </a:p>
          <a:p>
            <a:r>
              <a:rPr lang="en-US" dirty="0">
                <a:solidFill>
                  <a:srgbClr val="424242"/>
                </a:solidFill>
              </a:rPr>
              <a:t>Once the profile is recruited, he/she</a:t>
            </a:r>
            <a:r>
              <a:rPr lang="en-US" dirty="0">
                <a:solidFill>
                  <a:srgbClr val="424242"/>
                </a:solidFill>
                <a:ea typeface="+mn-ea"/>
              </a:rPr>
              <a:t> will have</a:t>
            </a:r>
            <a:r>
              <a:rPr lang="en-US" dirty="0">
                <a:solidFill>
                  <a:srgbClr val="424242"/>
                </a:solidFill>
              </a:rPr>
              <a:t> an </a:t>
            </a:r>
            <a:r>
              <a:rPr lang="en-US" dirty="0"/>
              <a:t>internal mentor to guarantee the success of the insertion process.</a:t>
            </a:r>
          </a:p>
        </p:txBody>
      </p:sp>
      <p:sp>
        <p:nvSpPr>
          <p:cNvPr id="4" name="Redondear rectángulo de esquina del mismo lado 55">
            <a:extLst>
              <a:ext uri="{FF2B5EF4-FFF2-40B4-BE49-F238E27FC236}">
                <a16:creationId xmlns:a16="http://schemas.microsoft.com/office/drawing/2014/main" id="{9E30EB69-7655-99AC-91E3-FEC6A5137CBC}"/>
              </a:ext>
              <a:ext uri="{C183D7F6-B498-43B3-948B-1728B52AA6E4}">
                <adec:decorative xmlns:adec="http://schemas.microsoft.com/office/drawing/2017/decorative" xmlns="" val="1"/>
              </a:ext>
            </a:extLst>
          </p:cNvPr>
          <p:cNvSpPr/>
          <p:nvPr/>
        </p:nvSpPr>
        <p:spPr>
          <a:xfrm rot="5400000">
            <a:off x="5649137" y="-123105"/>
            <a:ext cx="615012" cy="11093503"/>
          </a:xfrm>
          <a:prstGeom prst="round2SameRect">
            <a:avLst>
              <a:gd name="adj1" fmla="val 50000"/>
              <a:gd name="adj2" fmla="val 0"/>
            </a:avLst>
          </a:prstGeom>
          <a:noFill/>
          <a:ln w="22225">
            <a:gradFill>
              <a:gsLst>
                <a:gs pos="66000">
                  <a:srgbClr val="FF0000"/>
                </a:gs>
                <a:gs pos="0">
                  <a:srgbClr val="FF0000"/>
                </a:gs>
                <a:gs pos="96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7" name="Picture 2" descr="Barcelona Digital Talent, a program of the Mobile World Capital Barcelona.">
            <a:extLst>
              <a:ext uri="{FF2B5EF4-FFF2-40B4-BE49-F238E27FC236}">
                <a16:creationId xmlns:a16="http://schemas.microsoft.com/office/drawing/2014/main" id="{774A8785-55E4-4DF3-FA83-BB35BABE3DD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7381" y="5206451"/>
            <a:ext cx="2517562" cy="401564"/>
          </a:xfrm>
          <a:prstGeom prst="rect">
            <a:avLst/>
          </a:prstGeom>
          <a:noFill/>
          <a:extLst>
            <a:ext uri="{909E8E84-426E-40DD-AFC4-6F175D3DCCD1}">
              <a14:hiddenFill xmlns:a14="http://schemas.microsoft.com/office/drawing/2010/main">
                <a:solidFill>
                  <a:srgbClr val="FFFFFF"/>
                </a:solidFill>
              </a14:hiddenFill>
            </a:ext>
          </a:extLst>
        </p:spPr>
      </p:pic>
      <p:sp>
        <p:nvSpPr>
          <p:cNvPr id="16" name="Rectángulo 11">
            <a:extLst>
              <a:ext uri="{FF2B5EF4-FFF2-40B4-BE49-F238E27FC236}">
                <a16:creationId xmlns:a16="http://schemas.microsoft.com/office/drawing/2014/main" id="{5A950719-D988-BBDA-83AE-780EA9EAAB6F}"/>
              </a:ext>
            </a:extLst>
          </p:cNvPr>
          <p:cNvSpPr/>
          <p:nvPr/>
        </p:nvSpPr>
        <p:spPr>
          <a:xfrm>
            <a:off x="3390992" y="5316752"/>
            <a:ext cx="1349269" cy="316515"/>
          </a:xfrm>
          <a:custGeom>
            <a:avLst/>
            <a:gdLst>
              <a:gd name="connsiteX0" fmla="*/ 0 w 1349269"/>
              <a:gd name="connsiteY0" fmla="*/ 0 h 316515"/>
              <a:gd name="connsiteX1" fmla="*/ 1349269 w 1349269"/>
              <a:gd name="connsiteY1" fmla="*/ 0 h 316515"/>
              <a:gd name="connsiteX2" fmla="*/ 1349269 w 1349269"/>
              <a:gd name="connsiteY2" fmla="*/ 316515 h 316515"/>
              <a:gd name="connsiteX3" fmla="*/ 0 w 1349269"/>
              <a:gd name="connsiteY3" fmla="*/ 316515 h 316515"/>
              <a:gd name="connsiteX4" fmla="*/ 0 w 1349269"/>
              <a:gd name="connsiteY4" fmla="*/ 0 h 316515"/>
              <a:gd name="connsiteX0" fmla="*/ 0 w 1349269"/>
              <a:gd name="connsiteY0" fmla="*/ 0 h 316515"/>
              <a:gd name="connsiteX1" fmla="*/ 1349269 w 1349269"/>
              <a:gd name="connsiteY1" fmla="*/ 0 h 316515"/>
              <a:gd name="connsiteX2" fmla="*/ 1349269 w 1349269"/>
              <a:gd name="connsiteY2" fmla="*/ 316515 h 316515"/>
              <a:gd name="connsiteX3" fmla="*/ 0 w 1349269"/>
              <a:gd name="connsiteY3" fmla="*/ 316515 h 316515"/>
              <a:gd name="connsiteX4" fmla="*/ 0 w 1349269"/>
              <a:gd name="connsiteY4" fmla="*/ 0 h 316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269" h="316515" fill="none" extrusionOk="0">
                <a:moveTo>
                  <a:pt x="0" y="0"/>
                </a:moveTo>
                <a:cubicBezTo>
                  <a:pt x="173422" y="13000"/>
                  <a:pt x="1009817" y="32065"/>
                  <a:pt x="1349269" y="0"/>
                </a:cubicBezTo>
                <a:cubicBezTo>
                  <a:pt x="1283872" y="99314"/>
                  <a:pt x="1384352" y="228438"/>
                  <a:pt x="1349269" y="316515"/>
                </a:cubicBezTo>
                <a:cubicBezTo>
                  <a:pt x="785877" y="358577"/>
                  <a:pt x="670104" y="349385"/>
                  <a:pt x="0" y="316515"/>
                </a:cubicBezTo>
                <a:cubicBezTo>
                  <a:pt x="-96953" y="259992"/>
                  <a:pt x="-20102" y="140781"/>
                  <a:pt x="0" y="0"/>
                </a:cubicBezTo>
                <a:close/>
              </a:path>
              <a:path w="1349269" h="316515" stroke="0" extrusionOk="0">
                <a:moveTo>
                  <a:pt x="0" y="0"/>
                </a:moveTo>
                <a:cubicBezTo>
                  <a:pt x="592676" y="-1869"/>
                  <a:pt x="1016934" y="71186"/>
                  <a:pt x="1349269" y="0"/>
                </a:cubicBezTo>
                <a:cubicBezTo>
                  <a:pt x="1382574" y="21471"/>
                  <a:pt x="1292618" y="199111"/>
                  <a:pt x="1349269" y="316515"/>
                </a:cubicBezTo>
                <a:cubicBezTo>
                  <a:pt x="754078" y="316748"/>
                  <a:pt x="667347" y="273368"/>
                  <a:pt x="0" y="316515"/>
                </a:cubicBezTo>
                <a:cubicBezTo>
                  <a:pt x="-44656" y="186794"/>
                  <a:pt x="78352" y="110617"/>
                  <a:pt x="0" y="0"/>
                </a:cubicBezTo>
                <a:close/>
              </a:path>
            </a:pathLst>
          </a:custGeom>
          <a:noFill/>
          <a:ln w="6350">
            <a:noFill/>
            <a:extLst>
              <a:ext uri="{C807C97D-BFC1-408E-A445-0C87EB9F89A2}">
                <ask:lineSketchStyleProps xmlns:ask="http://schemas.microsoft.com/office/drawing/2018/sketchyshapes" xmlns="" sd="3271846352">
                  <a:custGeom>
                    <a:avLst/>
                    <a:gdLst>
                      <a:gd name="connsiteX0" fmla="*/ 0 w 1349269"/>
                      <a:gd name="connsiteY0" fmla="*/ 0 h 1160390"/>
                      <a:gd name="connsiteX1" fmla="*/ 1349269 w 1349269"/>
                      <a:gd name="connsiteY1" fmla="*/ 0 h 1160390"/>
                      <a:gd name="connsiteX2" fmla="*/ 1349269 w 1349269"/>
                      <a:gd name="connsiteY2" fmla="*/ 1160390 h 1160390"/>
                      <a:gd name="connsiteX3" fmla="*/ 0 w 1349269"/>
                      <a:gd name="connsiteY3" fmla="*/ 1160390 h 1160390"/>
                      <a:gd name="connsiteX4" fmla="*/ 0 w 1349269"/>
                      <a:gd name="connsiteY4" fmla="*/ 0 h 1160390"/>
                      <a:gd name="connsiteX0" fmla="*/ 0 w 1349269"/>
                      <a:gd name="connsiteY0" fmla="*/ 0 h 1160390"/>
                      <a:gd name="connsiteX1" fmla="*/ 1349269 w 1349269"/>
                      <a:gd name="connsiteY1" fmla="*/ 0 h 1160390"/>
                      <a:gd name="connsiteX2" fmla="*/ 1349269 w 1349269"/>
                      <a:gd name="connsiteY2" fmla="*/ 1160390 h 1160390"/>
                      <a:gd name="connsiteX3" fmla="*/ 0 w 1349269"/>
                      <a:gd name="connsiteY3" fmla="*/ 1160390 h 1160390"/>
                      <a:gd name="connsiteX4" fmla="*/ 0 w 1349269"/>
                      <a:gd name="connsiteY4" fmla="*/ 0 h 116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269" h="1160390" fill="none" extrusionOk="0">
                        <a:moveTo>
                          <a:pt x="0" y="0"/>
                        </a:moveTo>
                        <a:cubicBezTo>
                          <a:pt x="178284" y="-44605"/>
                          <a:pt x="988043" y="172134"/>
                          <a:pt x="1349269" y="0"/>
                        </a:cubicBezTo>
                        <a:cubicBezTo>
                          <a:pt x="1288691" y="346620"/>
                          <a:pt x="1376592" y="875687"/>
                          <a:pt x="1349269" y="1160390"/>
                        </a:cubicBezTo>
                        <a:cubicBezTo>
                          <a:pt x="796590" y="1328365"/>
                          <a:pt x="670781" y="1360585"/>
                          <a:pt x="0" y="1160390"/>
                        </a:cubicBezTo>
                        <a:cubicBezTo>
                          <a:pt x="-92765" y="952302"/>
                          <a:pt x="-22217" y="551065"/>
                          <a:pt x="0" y="0"/>
                        </a:cubicBezTo>
                        <a:close/>
                      </a:path>
                      <a:path w="1349269" h="1160390" stroke="0" extrusionOk="0">
                        <a:moveTo>
                          <a:pt x="0" y="0"/>
                        </a:moveTo>
                        <a:cubicBezTo>
                          <a:pt x="623923" y="-105110"/>
                          <a:pt x="975674" y="204171"/>
                          <a:pt x="1349269" y="0"/>
                        </a:cubicBezTo>
                        <a:cubicBezTo>
                          <a:pt x="1366595" y="138619"/>
                          <a:pt x="1295890" y="736643"/>
                          <a:pt x="1349269" y="1160390"/>
                        </a:cubicBezTo>
                        <a:cubicBezTo>
                          <a:pt x="769681" y="1134423"/>
                          <a:pt x="661352" y="1029717"/>
                          <a:pt x="0" y="1160390"/>
                        </a:cubicBezTo>
                        <a:cubicBezTo>
                          <a:pt x="-41510" y="681120"/>
                          <a:pt x="61756" y="431237"/>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200">
                <a:solidFill>
                  <a:srgbClr val="000000"/>
                </a:solidFill>
                <a:latin typeface="HelveticaNeueLT Std" panose="020B0604020202020204"/>
              </a:rPr>
              <a:t>Promoted by: </a:t>
            </a:r>
          </a:p>
        </p:txBody>
      </p:sp>
      <p:pic>
        <p:nvPicPr>
          <p:cNvPr id="1030" name="Picture 6" descr="Red Cross Catalonia">
            <a:extLst>
              <a:ext uri="{FF2B5EF4-FFF2-40B4-BE49-F238E27FC236}">
                <a16:creationId xmlns:a16="http://schemas.microsoft.com/office/drawing/2014/main" id="{D5182884-50ED-759B-7E9D-1476AC9079E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58013" y="5305866"/>
            <a:ext cx="959601" cy="22738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actoría F5">
            <a:extLst>
              <a:ext uri="{FF2B5EF4-FFF2-40B4-BE49-F238E27FC236}">
                <a16:creationId xmlns:a16="http://schemas.microsoft.com/office/drawing/2014/main" id="{1479900F-06C6-5CA1-588B-BC728418E632}"/>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96000" y="5119526"/>
            <a:ext cx="905094" cy="49422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igraCode Barcelona">
            <a:extLst>
              <a:ext uri="{FF2B5EF4-FFF2-40B4-BE49-F238E27FC236}">
                <a16:creationId xmlns:a16="http://schemas.microsoft.com/office/drawing/2014/main" id="{4BED040A-C215-F9CE-462A-4D096EB34488}"/>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479480" y="5248442"/>
            <a:ext cx="864499" cy="32271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Open Cultural Center">
            <a:extLst>
              <a:ext uri="{FF2B5EF4-FFF2-40B4-BE49-F238E27FC236}">
                <a16:creationId xmlns:a16="http://schemas.microsoft.com/office/drawing/2014/main" id="{460311EC-2931-E4F4-826D-F8766DCA835B}"/>
              </a:ext>
            </a:extLst>
          </p:cNvPr>
          <p:cNvPicPr>
            <a:picLocks noChangeAspect="1" noChangeArrowheads="1"/>
          </p:cNvPicPr>
          <p:nvPr/>
        </p:nvPicPr>
        <p:blipFill>
          <a:blip r:embed="rId6"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8753010" y="4997260"/>
            <a:ext cx="864499" cy="86449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splai Foundation ">
            <a:extLst>
              <a:ext uri="{FF2B5EF4-FFF2-40B4-BE49-F238E27FC236}">
                <a16:creationId xmlns:a16="http://schemas.microsoft.com/office/drawing/2014/main" id="{525F080E-EAFD-1610-826B-F29FDB51C452}"/>
              </a:ext>
            </a:extLst>
          </p:cNvPr>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057020" y="5298327"/>
            <a:ext cx="1096195" cy="272830"/>
          </a:xfrm>
          <a:prstGeom prst="rect">
            <a:avLst/>
          </a:prstGeom>
          <a:noFill/>
          <a:extLst>
            <a:ext uri="{909E8E84-426E-40DD-AFC4-6F175D3DCCD1}">
              <a14:hiddenFill xmlns:a14="http://schemas.microsoft.com/office/drawing/2010/main">
                <a:solidFill>
                  <a:srgbClr val="FFFFFF"/>
                </a:solidFill>
              </a14:hiddenFill>
            </a:ext>
          </a:extLst>
        </p:spPr>
      </p:pic>
      <p:sp>
        <p:nvSpPr>
          <p:cNvPr id="6" name="Redondear rectángulo de esquina del mismo lado 55">
            <a:extLst>
              <a:ext uri="{FF2B5EF4-FFF2-40B4-BE49-F238E27FC236}">
                <a16:creationId xmlns:a16="http://schemas.microsoft.com/office/drawing/2014/main" id="{06764815-C1A9-C4E2-1302-03E85D5B4C69}"/>
              </a:ext>
              <a:ext uri="{C183D7F6-B498-43B3-948B-1728B52AA6E4}">
                <adec:decorative xmlns:adec="http://schemas.microsoft.com/office/drawing/2017/decorative" xmlns="" val="1"/>
              </a:ext>
            </a:extLst>
          </p:cNvPr>
          <p:cNvSpPr/>
          <p:nvPr/>
        </p:nvSpPr>
        <p:spPr>
          <a:xfrm rot="16200000">
            <a:off x="10089984" y="593472"/>
            <a:ext cx="615014" cy="2547619"/>
          </a:xfrm>
          <a:prstGeom prst="round2SameRect">
            <a:avLst>
              <a:gd name="adj1" fmla="val 50000"/>
              <a:gd name="adj2" fmla="val 0"/>
            </a:avLst>
          </a:prstGeom>
          <a:noFill/>
          <a:ln w="22225">
            <a:gradFill>
              <a:gsLst>
                <a:gs pos="66000">
                  <a:srgbClr val="FF0000"/>
                </a:gs>
                <a:gs pos="0">
                  <a:srgbClr val="FF0000"/>
                </a:gs>
                <a:gs pos="96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CuadroTexto 24">
            <a:extLst>
              <a:ext uri="{FF2B5EF4-FFF2-40B4-BE49-F238E27FC236}">
                <a16:creationId xmlns:a16="http://schemas.microsoft.com/office/drawing/2014/main" id="{56C86C6F-0CEC-F084-E47F-9405EC74B87C}"/>
              </a:ext>
              <a:ext uri="{C183D7F6-B498-43B3-948B-1728B52AA6E4}">
                <adec:decorative xmlns:adec="http://schemas.microsoft.com/office/drawing/2017/decorative" xmlns="" val="1"/>
              </a:ext>
            </a:extLst>
          </p:cNvPr>
          <p:cNvSpPr txBox="1"/>
          <p:nvPr/>
        </p:nvSpPr>
        <p:spPr>
          <a:xfrm>
            <a:off x="9314727" y="1669820"/>
            <a:ext cx="1820633" cy="369332"/>
          </a:xfrm>
          <a:prstGeom prst="rect">
            <a:avLst/>
          </a:prstGeom>
          <a:noFill/>
        </p:spPr>
        <p:txBody>
          <a:bodyPr wrap="square" lIns="0" tIns="0" rIns="0" bIns="0" rtlCol="0">
            <a:spAutoFit/>
          </a:bodyPr>
          <a:lstStyle/>
          <a:p>
            <a:r>
              <a:rPr lang="en-US" sz="1200">
                <a:latin typeface="HelveticaNeueLT Std Med" panose="020B0604020202020204" pitchFamily="34" charset="0"/>
              </a:rPr>
              <a:t>Companies committed to the project</a:t>
            </a:r>
          </a:p>
        </p:txBody>
      </p:sp>
      <p:grpSp>
        <p:nvGrpSpPr>
          <p:cNvPr id="35" name="Agrupa 34" descr="Companies collaborating with the BCN Inclusive Coding project.">
            <a:extLst>
              <a:ext uri="{FF2B5EF4-FFF2-40B4-BE49-F238E27FC236}">
                <a16:creationId xmlns:a16="http://schemas.microsoft.com/office/drawing/2014/main" id="{DF549965-19CB-86FB-8B54-5B3836805761}"/>
              </a:ext>
            </a:extLst>
          </p:cNvPr>
          <p:cNvGrpSpPr/>
          <p:nvPr/>
        </p:nvGrpSpPr>
        <p:grpSpPr>
          <a:xfrm>
            <a:off x="8893835" y="2160132"/>
            <a:ext cx="2866857" cy="2792546"/>
            <a:chOff x="8893835" y="2253442"/>
            <a:chExt cx="2866857" cy="2792546"/>
          </a:xfrm>
        </p:grpSpPr>
        <p:pic>
          <p:nvPicPr>
            <p:cNvPr id="27" name="Imagen 39">
              <a:extLst>
                <a:ext uri="{FF2B5EF4-FFF2-40B4-BE49-F238E27FC236}">
                  <a16:creationId xmlns:a16="http://schemas.microsoft.com/office/drawing/2014/main" id="{3E21731D-5C9A-6699-156C-84C666D4F5ED}"/>
                </a:ext>
                <a:ext uri="{C183D7F6-B498-43B3-948B-1728B52AA6E4}">
                  <adec:decorative xmlns:adec="http://schemas.microsoft.com/office/drawing/2017/decorative" xmlns="" val="1"/>
                </a:ext>
              </a:extLst>
            </p:cNvPr>
            <p:cNvPicPr>
              <a:picLocks noChangeAspect="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l="-25390"/>
            <a:stretch/>
          </p:blipFill>
          <p:spPr>
            <a:xfrm>
              <a:off x="8893835" y="2288133"/>
              <a:ext cx="1094966" cy="505473"/>
            </a:xfrm>
            <a:prstGeom prst="rect">
              <a:avLst/>
            </a:prstGeom>
          </p:spPr>
        </p:pic>
        <p:pic>
          <p:nvPicPr>
            <p:cNvPr id="9" name="Imagen 14">
              <a:extLst>
                <a:ext uri="{FF2B5EF4-FFF2-40B4-BE49-F238E27FC236}">
                  <a16:creationId xmlns:a16="http://schemas.microsoft.com/office/drawing/2014/main" id="{4333DD08-AD4F-AC5D-4D2A-CD8A3F2A15F4}"/>
                </a:ext>
                <a:ext uri="{C183D7F6-B498-43B3-948B-1728B52AA6E4}">
                  <adec:decorative xmlns:adec="http://schemas.microsoft.com/office/drawing/2017/decorative" xmlns="" val="1"/>
                </a:ext>
              </a:extLst>
            </p:cNvPr>
            <p:cNvPicPr>
              <a:picLocks noChangeAspect="1"/>
            </p:cNvPicPr>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838472" y="2298122"/>
              <a:ext cx="889585" cy="410662"/>
            </a:xfrm>
            <a:prstGeom prst="rect">
              <a:avLst/>
            </a:prstGeom>
          </p:spPr>
        </p:pic>
        <p:pic>
          <p:nvPicPr>
            <p:cNvPr id="10" name="Imagen 15">
              <a:extLst>
                <a:ext uri="{FF2B5EF4-FFF2-40B4-BE49-F238E27FC236}">
                  <a16:creationId xmlns:a16="http://schemas.microsoft.com/office/drawing/2014/main" id="{D00C04DD-1C30-405F-DF8F-86A1774BC397}"/>
                </a:ext>
                <a:ext uri="{C183D7F6-B498-43B3-948B-1728B52AA6E4}">
                  <adec:decorative xmlns:adec="http://schemas.microsoft.com/office/drawing/2017/decorative" xmlns="" val="1"/>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562239" y="2253442"/>
              <a:ext cx="1094966" cy="505473"/>
            </a:xfrm>
            <a:prstGeom prst="rect">
              <a:avLst/>
            </a:prstGeom>
          </p:spPr>
        </p:pic>
        <p:pic>
          <p:nvPicPr>
            <p:cNvPr id="11" name="Imagen 17">
              <a:extLst>
                <a:ext uri="{FF2B5EF4-FFF2-40B4-BE49-F238E27FC236}">
                  <a16:creationId xmlns:a16="http://schemas.microsoft.com/office/drawing/2014/main" id="{D4605244-5C8C-76D8-DBCA-CA2EEBF8BE18}"/>
                </a:ext>
                <a:ext uri="{C183D7F6-B498-43B3-948B-1728B52AA6E4}">
                  <adec:decorative xmlns:adec="http://schemas.microsoft.com/office/drawing/2017/decorative" xmlns="" val="1"/>
                </a:ext>
              </a:extLst>
            </p:cNvPr>
            <p:cNvPicPr>
              <a:picLocks noChangeAspect="1"/>
            </p:cNvPicPr>
            <p:nvPr/>
          </p:nvPicPr>
          <p:blipFill rotWithShape="1">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029143" y="2692247"/>
              <a:ext cx="864204" cy="398946"/>
            </a:xfrm>
            <a:prstGeom prst="rect">
              <a:avLst/>
            </a:prstGeom>
          </p:spPr>
        </p:pic>
        <p:pic>
          <p:nvPicPr>
            <p:cNvPr id="12" name="Imagen 18">
              <a:extLst>
                <a:ext uri="{FF2B5EF4-FFF2-40B4-BE49-F238E27FC236}">
                  <a16:creationId xmlns:a16="http://schemas.microsoft.com/office/drawing/2014/main" id="{64B30080-532E-5320-60F5-DAB6BA5147F3}"/>
                </a:ext>
                <a:ext uri="{C183D7F6-B498-43B3-948B-1728B52AA6E4}">
                  <adec:decorative xmlns:adec="http://schemas.microsoft.com/office/drawing/2017/decorative" xmlns="" val="1"/>
                </a:ext>
              </a:extLst>
            </p:cNvPr>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794438" y="2663560"/>
              <a:ext cx="1035752" cy="478138"/>
            </a:xfrm>
            <a:prstGeom prst="rect">
              <a:avLst/>
            </a:prstGeom>
          </p:spPr>
        </p:pic>
        <p:pic>
          <p:nvPicPr>
            <p:cNvPr id="13" name="Imagen 19">
              <a:extLst>
                <a:ext uri="{FF2B5EF4-FFF2-40B4-BE49-F238E27FC236}">
                  <a16:creationId xmlns:a16="http://schemas.microsoft.com/office/drawing/2014/main" id="{8FDD5E7D-A51E-2BE7-0769-327A91AD803C}"/>
                </a:ext>
                <a:ext uri="{C183D7F6-B498-43B3-948B-1728B52AA6E4}">
                  <adec:decorative xmlns:adec="http://schemas.microsoft.com/office/drawing/2017/decorative" xmlns="" val="1"/>
                </a:ext>
              </a:extLst>
            </p:cNvPr>
            <p:cNvPicPr>
              <a:picLocks noChangeAspect="1"/>
            </p:cNvPicPr>
            <p:nvPr/>
          </p:nvPicPr>
          <p:blipFill rotWithShape="1">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l="-22251"/>
            <a:stretch/>
          </p:blipFill>
          <p:spPr>
            <a:xfrm>
              <a:off x="10660659" y="2653074"/>
              <a:ext cx="1094966" cy="505473"/>
            </a:xfrm>
            <a:prstGeom prst="rect">
              <a:avLst/>
            </a:prstGeom>
          </p:spPr>
        </p:pic>
        <p:pic>
          <p:nvPicPr>
            <p:cNvPr id="14" name="Imagen 20">
              <a:extLst>
                <a:ext uri="{FF2B5EF4-FFF2-40B4-BE49-F238E27FC236}">
                  <a16:creationId xmlns:a16="http://schemas.microsoft.com/office/drawing/2014/main" id="{B0C9E9BA-5EE8-8260-9003-F6053BF984AE}"/>
                </a:ext>
                <a:ext uri="{C183D7F6-B498-43B3-948B-1728B52AA6E4}">
                  <adec:decorative xmlns:adec="http://schemas.microsoft.com/office/drawing/2017/decorative" xmlns="" val="1"/>
                </a:ext>
              </a:extLst>
            </p:cNvPr>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043937" y="3000262"/>
              <a:ext cx="912900" cy="421425"/>
            </a:xfrm>
            <a:prstGeom prst="rect">
              <a:avLst/>
            </a:prstGeom>
          </p:spPr>
        </p:pic>
        <p:pic>
          <p:nvPicPr>
            <p:cNvPr id="15" name="Imagen 22">
              <a:extLst>
                <a:ext uri="{FF2B5EF4-FFF2-40B4-BE49-F238E27FC236}">
                  <a16:creationId xmlns:a16="http://schemas.microsoft.com/office/drawing/2014/main" id="{2B903FEC-6F4F-35A9-BECA-CBEF44280FC7}"/>
                </a:ext>
                <a:ext uri="{C183D7F6-B498-43B3-948B-1728B52AA6E4}">
                  <adec:decorative xmlns:adec="http://schemas.microsoft.com/office/drawing/2017/decorative" xmlns="" val="1"/>
                </a:ext>
              </a:extLst>
            </p:cNvPr>
            <p:cNvPicPr>
              <a:picLocks noChangeAspect="1"/>
            </p:cNvPicPr>
            <p:nvPr/>
          </p:nvPicPr>
          <p:blipFill rotWithShape="1">
            <a:blip r:embed="rId15">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821696" y="3016274"/>
              <a:ext cx="905676" cy="418090"/>
            </a:xfrm>
            <a:prstGeom prst="rect">
              <a:avLst/>
            </a:prstGeom>
          </p:spPr>
        </p:pic>
        <p:pic>
          <p:nvPicPr>
            <p:cNvPr id="17" name="Imagen 23">
              <a:extLst>
                <a:ext uri="{FF2B5EF4-FFF2-40B4-BE49-F238E27FC236}">
                  <a16:creationId xmlns:a16="http://schemas.microsoft.com/office/drawing/2014/main" id="{9F510DB2-4C06-A3C7-7539-69930B67840F}"/>
                </a:ext>
                <a:ext uri="{C183D7F6-B498-43B3-948B-1728B52AA6E4}">
                  <adec:decorative xmlns:adec="http://schemas.microsoft.com/office/drawing/2017/decorative" xmlns="" val="1"/>
                </a:ext>
              </a:extLst>
            </p:cNvPr>
            <p:cNvPicPr>
              <a:picLocks noChangeAspect="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956125" y="3286489"/>
              <a:ext cx="1094966" cy="505473"/>
            </a:xfrm>
            <a:prstGeom prst="rect">
              <a:avLst/>
            </a:prstGeom>
          </p:spPr>
        </p:pic>
        <p:pic>
          <p:nvPicPr>
            <p:cNvPr id="19" name="Imagen 24">
              <a:extLst>
                <a:ext uri="{FF2B5EF4-FFF2-40B4-BE49-F238E27FC236}">
                  <a16:creationId xmlns:a16="http://schemas.microsoft.com/office/drawing/2014/main" id="{CB4F28FB-118B-D42C-39A6-266D74918BB2}"/>
                </a:ext>
                <a:ext uri="{C183D7F6-B498-43B3-948B-1728B52AA6E4}">
                  <adec:decorative xmlns:adec="http://schemas.microsoft.com/office/drawing/2017/decorative" xmlns="" val="1"/>
                </a:ext>
              </a:extLst>
            </p:cNvPr>
            <p:cNvPicPr>
              <a:picLocks noChangeAspect="1"/>
            </p:cNvPicPr>
            <p:nvPr/>
          </p:nvPicPr>
          <p:blipFill rotWithShape="1">
            <a:blip r:embed="rId17">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848675" y="3338657"/>
              <a:ext cx="1094966" cy="505473"/>
            </a:xfrm>
            <a:prstGeom prst="rect">
              <a:avLst/>
            </a:prstGeom>
          </p:spPr>
        </p:pic>
        <p:pic>
          <p:nvPicPr>
            <p:cNvPr id="20" name="Imagen 25">
              <a:extLst>
                <a:ext uri="{FF2B5EF4-FFF2-40B4-BE49-F238E27FC236}">
                  <a16:creationId xmlns:a16="http://schemas.microsoft.com/office/drawing/2014/main" id="{761D49F3-58D9-BFCB-866B-604276886DD3}"/>
                </a:ext>
                <a:ext uri="{C183D7F6-B498-43B3-948B-1728B52AA6E4}">
                  <adec:decorative xmlns:adec="http://schemas.microsoft.com/office/drawing/2017/decorative" xmlns="" val="1"/>
                </a:ext>
              </a:extLst>
            </p:cNvPr>
            <p:cNvPicPr>
              <a:picLocks noChangeAspect="1"/>
            </p:cNvPicPr>
            <p:nvPr/>
          </p:nvPicPr>
          <p:blipFill rotWithShape="1">
            <a:blip r:embed="rId18" cstate="screen">
              <a:clrChange>
                <a:clrFrom>
                  <a:srgbClr val="FFFFFF"/>
                </a:clrFrom>
                <a:clrTo>
                  <a:srgbClr val="FFFFFF">
                    <a:alpha val="0"/>
                  </a:srgbClr>
                </a:clrTo>
              </a:clrChange>
              <a:extLst>
                <a:ext uri="{28A0092B-C50C-407E-A947-70E740481C1C}">
                  <a14:useLocalDpi xmlns:a14="http://schemas.microsoft.com/office/drawing/2010/main"/>
                </a:ext>
              </a:extLst>
            </a:blip>
            <a:srcRect l="-16758"/>
            <a:stretch/>
          </p:blipFill>
          <p:spPr>
            <a:xfrm>
              <a:off x="10665726" y="3329010"/>
              <a:ext cx="1094966" cy="505473"/>
            </a:xfrm>
            <a:prstGeom prst="rect">
              <a:avLst/>
            </a:prstGeom>
          </p:spPr>
        </p:pic>
        <p:pic>
          <p:nvPicPr>
            <p:cNvPr id="21" name="Imagen 26">
              <a:extLst>
                <a:ext uri="{FF2B5EF4-FFF2-40B4-BE49-F238E27FC236}">
                  <a16:creationId xmlns:a16="http://schemas.microsoft.com/office/drawing/2014/main" id="{68B932D7-6E6D-BF09-CF93-9047D3127EE2}"/>
                </a:ext>
                <a:ext uri="{C183D7F6-B498-43B3-948B-1728B52AA6E4}">
                  <adec:decorative xmlns:adec="http://schemas.microsoft.com/office/drawing/2017/decorative" xmlns="" val="1"/>
                </a:ext>
              </a:extLst>
            </p:cNvPr>
            <p:cNvPicPr>
              <a:picLocks noChangeAspect="1"/>
            </p:cNvPicPr>
            <p:nvPr/>
          </p:nvPicPr>
          <p:blipFill rotWithShape="1">
            <a:blip r:embed="rId19">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143665" y="3752421"/>
              <a:ext cx="1094966" cy="505473"/>
            </a:xfrm>
            <a:prstGeom prst="rect">
              <a:avLst/>
            </a:prstGeom>
          </p:spPr>
        </p:pic>
        <p:pic>
          <p:nvPicPr>
            <p:cNvPr id="23" name="Imagen 27">
              <a:extLst>
                <a:ext uri="{FF2B5EF4-FFF2-40B4-BE49-F238E27FC236}">
                  <a16:creationId xmlns:a16="http://schemas.microsoft.com/office/drawing/2014/main" id="{0BBECF78-7655-FB68-6D64-1D9F64FD893A}"/>
                </a:ext>
                <a:ext uri="{C183D7F6-B498-43B3-948B-1728B52AA6E4}">
                  <adec:decorative xmlns:adec="http://schemas.microsoft.com/office/drawing/2017/decorative" xmlns="" val="1"/>
                </a:ext>
              </a:extLst>
            </p:cNvPr>
            <p:cNvPicPr>
              <a:picLocks noChangeAspect="1"/>
            </p:cNvPicPr>
            <p:nvPr/>
          </p:nvPicPr>
          <p:blipFill rotWithShape="1">
            <a:blip r:embed="rId20">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010594" y="4540515"/>
              <a:ext cx="1094966" cy="505473"/>
            </a:xfrm>
            <a:prstGeom prst="rect">
              <a:avLst/>
            </a:prstGeom>
          </p:spPr>
        </p:pic>
        <p:pic>
          <p:nvPicPr>
            <p:cNvPr id="24" name="Imagen 28">
              <a:extLst>
                <a:ext uri="{FF2B5EF4-FFF2-40B4-BE49-F238E27FC236}">
                  <a16:creationId xmlns:a16="http://schemas.microsoft.com/office/drawing/2014/main" id="{3A8E3913-8C42-CB14-8839-497C79E418F5}"/>
                </a:ext>
                <a:ext uri="{C183D7F6-B498-43B3-948B-1728B52AA6E4}">
                  <adec:decorative xmlns:adec="http://schemas.microsoft.com/office/drawing/2017/decorative" xmlns="" val="1"/>
                </a:ext>
              </a:extLst>
            </p:cNvPr>
            <p:cNvPicPr>
              <a:picLocks noChangeAspect="1"/>
            </p:cNvPicPr>
            <p:nvPr/>
          </p:nvPicPr>
          <p:blipFill rotWithShape="1">
            <a:blip r:embed="rId21">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769264" y="3790177"/>
              <a:ext cx="912900" cy="421425"/>
            </a:xfrm>
            <a:prstGeom prst="rect">
              <a:avLst/>
            </a:prstGeom>
          </p:spPr>
        </p:pic>
        <p:pic>
          <p:nvPicPr>
            <p:cNvPr id="25" name="Imagen 29">
              <a:extLst>
                <a:ext uri="{FF2B5EF4-FFF2-40B4-BE49-F238E27FC236}">
                  <a16:creationId xmlns:a16="http://schemas.microsoft.com/office/drawing/2014/main" id="{B996B4F0-98A4-1E07-7619-715C77B5AEE4}"/>
                </a:ext>
                <a:ext uri="{C183D7F6-B498-43B3-948B-1728B52AA6E4}">
                  <adec:decorative xmlns:adec="http://schemas.microsoft.com/office/drawing/2017/decorative" xmlns="" val="1"/>
                </a:ext>
              </a:extLst>
            </p:cNvPr>
            <p:cNvPicPr>
              <a:picLocks noChangeAspect="1"/>
            </p:cNvPicPr>
            <p:nvPr/>
          </p:nvPicPr>
          <p:blipFill rotWithShape="1">
            <a:blip r:embed="rId2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053233" y="4209244"/>
              <a:ext cx="803859" cy="371088"/>
            </a:xfrm>
            <a:prstGeom prst="rect">
              <a:avLst/>
            </a:prstGeom>
          </p:spPr>
        </p:pic>
        <p:pic>
          <p:nvPicPr>
            <p:cNvPr id="26" name="Imagen 35">
              <a:extLst>
                <a:ext uri="{FF2B5EF4-FFF2-40B4-BE49-F238E27FC236}">
                  <a16:creationId xmlns:a16="http://schemas.microsoft.com/office/drawing/2014/main" id="{6306C2E0-78DF-B355-8471-CCCFE0FC46C0}"/>
                </a:ext>
                <a:ext uri="{C183D7F6-B498-43B3-948B-1728B52AA6E4}">
                  <adec:decorative xmlns:adec="http://schemas.microsoft.com/office/drawing/2017/decorative" xmlns="" val="1"/>
                </a:ext>
              </a:extLst>
            </p:cNvPr>
            <p:cNvPicPr>
              <a:picLocks noChangeAspect="1"/>
            </p:cNvPicPr>
            <p:nvPr/>
          </p:nvPicPr>
          <p:blipFill rotWithShape="1">
            <a:blip r:embed="rId2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935758" y="4295185"/>
              <a:ext cx="638185" cy="199206"/>
            </a:xfrm>
            <a:prstGeom prst="rect">
              <a:avLst/>
            </a:prstGeom>
          </p:spPr>
        </p:pic>
        <p:pic>
          <p:nvPicPr>
            <p:cNvPr id="28" name="Imagen 40">
              <a:extLst>
                <a:ext uri="{FF2B5EF4-FFF2-40B4-BE49-F238E27FC236}">
                  <a16:creationId xmlns:a16="http://schemas.microsoft.com/office/drawing/2014/main" id="{81727809-596D-3F44-0A7C-EE846BA300FE}"/>
                </a:ext>
                <a:ext uri="{C183D7F6-B498-43B3-948B-1728B52AA6E4}">
                  <adec:decorative xmlns:adec="http://schemas.microsoft.com/office/drawing/2017/decorative" xmlns="" val="1"/>
                </a:ext>
              </a:extLst>
            </p:cNvPr>
            <p:cNvPicPr>
              <a:picLocks noChangeAspect="1"/>
            </p:cNvPicPr>
            <p:nvPr/>
          </p:nvPicPr>
          <p:blipFill rotWithShape="1">
            <a:blip r:embed="rId24">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744342" y="2994411"/>
              <a:ext cx="1094966" cy="505473"/>
            </a:xfrm>
            <a:prstGeom prst="rect">
              <a:avLst/>
            </a:prstGeom>
          </p:spPr>
        </p:pic>
        <p:pic>
          <p:nvPicPr>
            <p:cNvPr id="30" name="Imagen 41">
              <a:extLst>
                <a:ext uri="{FF2B5EF4-FFF2-40B4-BE49-F238E27FC236}">
                  <a16:creationId xmlns:a16="http://schemas.microsoft.com/office/drawing/2014/main" id="{6DD75E71-6662-DD3D-7B95-B6215C77171C}"/>
                </a:ext>
                <a:ext uri="{C183D7F6-B498-43B3-948B-1728B52AA6E4}">
                  <adec:decorative xmlns:adec="http://schemas.microsoft.com/office/drawing/2017/decorative" xmlns="" val="1"/>
                </a:ext>
              </a:extLst>
            </p:cNvPr>
            <p:cNvPicPr>
              <a:picLocks noChangeAspect="1"/>
            </p:cNvPicPr>
            <p:nvPr/>
          </p:nvPicPr>
          <p:blipFill rotWithShape="1">
            <a:blip r:embed="rId25">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069533" y="4134072"/>
              <a:ext cx="1094966" cy="505473"/>
            </a:xfrm>
            <a:prstGeom prst="rect">
              <a:avLst/>
            </a:prstGeom>
          </p:spPr>
        </p:pic>
        <p:pic>
          <p:nvPicPr>
            <p:cNvPr id="31" name="Imatge 30">
              <a:extLst>
                <a:ext uri="{FF2B5EF4-FFF2-40B4-BE49-F238E27FC236}">
                  <a16:creationId xmlns:a16="http://schemas.microsoft.com/office/drawing/2014/main" id="{79805961-E14E-024D-E64A-465518562346}"/>
                </a:ext>
              </a:extLst>
            </p:cNvPr>
            <p:cNvPicPr>
              <a:picLocks noChangeAspect="1"/>
            </p:cNvPicPr>
            <p:nvPr/>
          </p:nvPicPr>
          <p:blipFill>
            <a:blip r:embed="rId2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226710" y="4650221"/>
              <a:ext cx="848872" cy="191681"/>
            </a:xfrm>
            <a:prstGeom prst="rect">
              <a:avLst/>
            </a:prstGeom>
          </p:spPr>
        </p:pic>
        <p:pic>
          <p:nvPicPr>
            <p:cNvPr id="32" name="Picture 2" descr="Huawei Spain">
              <a:extLst>
                <a:ext uri="{FF2B5EF4-FFF2-40B4-BE49-F238E27FC236}">
                  <a16:creationId xmlns:a16="http://schemas.microsoft.com/office/drawing/2014/main" id="{D59E161F-AF4B-F112-9A78-C4785731C4BC}"/>
                </a:ext>
              </a:extLst>
            </p:cNvPr>
            <p:cNvPicPr>
              <a:picLocks noChangeAspect="1" noChangeArrowheads="1"/>
            </p:cNvPicPr>
            <p:nvPr/>
          </p:nvPicPr>
          <p:blipFill>
            <a:blip r:embed="rId27" cstate="screen">
              <a:clrChange>
                <a:clrFrom>
                  <a:srgbClr val="F5FFFF"/>
                </a:clrFrom>
                <a:clrTo>
                  <a:srgbClr val="F5FFFF">
                    <a:alpha val="0"/>
                  </a:srgbClr>
                </a:clrTo>
              </a:clrChange>
              <a:extLst>
                <a:ext uri="{28A0092B-C50C-407E-A947-70E740481C1C}">
                  <a14:useLocalDpi xmlns:a14="http://schemas.microsoft.com/office/drawing/2010/main"/>
                </a:ext>
              </a:extLst>
            </a:blip>
            <a:srcRect/>
            <a:stretch>
              <a:fillRect/>
            </a:stretch>
          </p:blipFill>
          <p:spPr bwMode="auto">
            <a:xfrm>
              <a:off x="10304850" y="3750682"/>
              <a:ext cx="412176" cy="41217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Logo Magenta">
              <a:extLst>
                <a:ext uri="{FF2B5EF4-FFF2-40B4-BE49-F238E27FC236}">
                  <a16:creationId xmlns:a16="http://schemas.microsoft.com/office/drawing/2014/main" id="{B259B071-E9CE-3939-8D99-80D6F13FD46A}"/>
                </a:ext>
              </a:extLst>
            </p:cNvPr>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11112401" y="4578963"/>
              <a:ext cx="432268" cy="345814"/>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CuadroTexto 32">
            <a:extLst>
              <a:ext uri="{FF2B5EF4-FFF2-40B4-BE49-F238E27FC236}">
                <a16:creationId xmlns:a16="http://schemas.microsoft.com/office/drawing/2014/main" id="{B4B5B5A7-B31B-58C5-5A00-9CC33D83033A}"/>
              </a:ext>
            </a:extLst>
          </p:cNvPr>
          <p:cNvSpPr txBox="1"/>
          <p:nvPr/>
        </p:nvSpPr>
        <p:spPr>
          <a:xfrm>
            <a:off x="626599" y="5795328"/>
            <a:ext cx="11009093" cy="276999"/>
          </a:xfrm>
          <a:prstGeom prst="rect">
            <a:avLst/>
          </a:prstGeom>
        </p:spPr>
        <p:txBody>
          <a:bodyPr wrap="square">
            <a:spAutoFit/>
          </a:bodyPr>
          <a:lstStyle>
            <a:defPPr>
              <a:defRPr lang="es-ES"/>
            </a:defPPr>
            <a:lvl1pPr algn="r">
              <a:defRPr sz="1200" b="1" i="1">
                <a:solidFill>
                  <a:srgbClr val="424242"/>
                </a:solidFill>
                <a:latin typeface="HelveticaNeueLT Std" panose="020B0604020202020204" pitchFamily="34" charset="0"/>
              </a:defRPr>
            </a:lvl1pPr>
          </a:lstStyle>
          <a:p>
            <a:r>
              <a:rPr lang="en-US">
                <a:solidFill>
                  <a:schemeClr val="accent5">
                    <a:lumMod val="25000"/>
                  </a:schemeClr>
                </a:solidFill>
              </a:rPr>
              <a:t>Source: </a:t>
            </a:r>
            <a:r>
              <a:rPr lang="en-US" sz="1200" b="0" i="1">
                <a:solidFill>
                  <a:schemeClr val="accent5">
                    <a:lumMod val="25000"/>
                  </a:schemeClr>
                </a:solidFill>
                <a:latin typeface="HelveticaNeueLT Std Lt" panose="020B0403020202020204" pitchFamily="34" charset="77"/>
              </a:rPr>
              <a:t>ACCIÓ, based on the 2022 Barcelona Inclusive Coding report by Barcelona Digital Talent</a:t>
            </a:r>
          </a:p>
        </p:txBody>
      </p:sp>
    </p:spTree>
    <p:extLst>
      <p:ext uri="{BB962C8B-B14F-4D97-AF65-F5344CB8AC3E}">
        <p14:creationId xmlns:p14="http://schemas.microsoft.com/office/powerpoint/2010/main" val="5654953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3BBA13-18E0-DAB0-48F3-0CEAA02E9EC0}"/>
              </a:ext>
            </a:extLst>
          </p:cNvPr>
          <p:cNvSpPr>
            <a:spLocks noGrp="1"/>
          </p:cNvSpPr>
          <p:nvPr>
            <p:ph type="title"/>
          </p:nvPr>
        </p:nvSpPr>
        <p:spPr>
          <a:xfrm>
            <a:off x="707053" y="1644274"/>
            <a:ext cx="5941397" cy="1077218"/>
          </a:xfrm>
        </p:spPr>
        <p:txBody>
          <a:bodyPr/>
          <a:lstStyle/>
          <a:p>
            <a:r>
              <a:rPr lang="en-US"/>
              <a:t>3. Trends and opportunities in the video game industry</a:t>
            </a:r>
          </a:p>
        </p:txBody>
      </p:sp>
    </p:spTree>
    <p:extLst>
      <p:ext uri="{BB962C8B-B14F-4D97-AF65-F5344CB8AC3E}">
        <p14:creationId xmlns:p14="http://schemas.microsoft.com/office/powerpoint/2010/main" val="7959697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731BB57F-D0B0-C7E0-A1E3-45C22A01F379}"/>
              </a:ext>
            </a:extLst>
          </p:cNvPr>
          <p:cNvSpPr>
            <a:spLocks noGrp="1"/>
          </p:cNvSpPr>
          <p:nvPr>
            <p:ph type="title"/>
          </p:nvPr>
        </p:nvSpPr>
        <p:spPr/>
        <p:txBody>
          <a:bodyPr/>
          <a:lstStyle/>
          <a:p>
            <a:r>
              <a:rPr lang="en-US" sz="2000"/>
              <a:t>Level up: the major trends and technologies set to transform the video game industry</a:t>
            </a:r>
          </a:p>
        </p:txBody>
      </p:sp>
      <p:sp>
        <p:nvSpPr>
          <p:cNvPr id="8" name="Rectangle: cantonades superiors arrodonides 7">
            <a:extLst>
              <a:ext uri="{FF2B5EF4-FFF2-40B4-BE49-F238E27FC236}">
                <a16:creationId xmlns:a16="http://schemas.microsoft.com/office/drawing/2014/main" id="{CA334860-312B-1FFB-8D24-81989288A7E6}"/>
              </a:ext>
              <a:ext uri="{C183D7F6-B498-43B3-948B-1728B52AA6E4}">
                <adec:decorative xmlns:adec="http://schemas.microsoft.com/office/drawing/2017/decorative" xmlns="" val="1"/>
              </a:ext>
            </a:extLst>
          </p:cNvPr>
          <p:cNvSpPr/>
          <p:nvPr/>
        </p:nvSpPr>
        <p:spPr>
          <a:xfrm rot="10800000">
            <a:off x="6305751" y="2464525"/>
            <a:ext cx="5256001" cy="1690348"/>
          </a:xfrm>
          <a:prstGeom prst="round2SameRect">
            <a:avLst>
              <a:gd name="adj1" fmla="val 27480"/>
              <a:gd name="adj2" fmla="val 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2" name="Redondear rectángulo de esquina del mismo lado 71">
            <a:extLst>
              <a:ext uri="{FF2B5EF4-FFF2-40B4-BE49-F238E27FC236}">
                <a16:creationId xmlns:a16="http://schemas.microsoft.com/office/drawing/2014/main" id="{FF09C39A-3722-29A2-736E-206A335C3841}"/>
              </a:ext>
              <a:ext uri="{C183D7F6-B498-43B3-948B-1728B52AA6E4}">
                <adec:decorative xmlns:adec="http://schemas.microsoft.com/office/drawing/2017/decorative" xmlns="" val="1"/>
              </a:ext>
            </a:extLst>
          </p:cNvPr>
          <p:cNvSpPr/>
          <p:nvPr/>
        </p:nvSpPr>
        <p:spPr>
          <a:xfrm rot="16200000">
            <a:off x="2637454" y="-1045512"/>
            <a:ext cx="1241565" cy="5255995"/>
          </a:xfrm>
          <a:prstGeom prst="round2SameRect">
            <a:avLst>
              <a:gd name="adj1" fmla="val 50000"/>
              <a:gd name="adj2" fmla="val 0"/>
            </a:avLst>
          </a:prstGeom>
          <a:blipFill dpi="0" rotWithShape="0">
            <a:blip r:embed="rId2"/>
            <a:srcRect/>
            <a:stretch>
              <a:fillRect l="-37407" t="-318715" r="-10958" b="-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8" name="Rectangle: cantonades superiors arrodonides 27">
            <a:extLst>
              <a:ext uri="{FF2B5EF4-FFF2-40B4-BE49-F238E27FC236}">
                <a16:creationId xmlns:a16="http://schemas.microsoft.com/office/drawing/2014/main" id="{914E6351-2832-A6D1-9128-9DB9305D8D96}"/>
              </a:ext>
              <a:ext uri="{C183D7F6-B498-43B3-948B-1728B52AA6E4}">
                <adec:decorative xmlns:adec="http://schemas.microsoft.com/office/drawing/2017/decorative" xmlns="" val="1"/>
              </a:ext>
            </a:extLst>
          </p:cNvPr>
          <p:cNvSpPr/>
          <p:nvPr/>
        </p:nvSpPr>
        <p:spPr>
          <a:xfrm rot="10800000">
            <a:off x="630230" y="2464525"/>
            <a:ext cx="5256001" cy="3431771"/>
          </a:xfrm>
          <a:prstGeom prst="round2SameRect">
            <a:avLst>
              <a:gd name="adj1" fmla="val 12847"/>
              <a:gd name="adj2" fmla="val 0"/>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3" name="Redondear rectángulo de esquina del mismo lado 71">
            <a:extLst>
              <a:ext uri="{FF2B5EF4-FFF2-40B4-BE49-F238E27FC236}">
                <a16:creationId xmlns:a16="http://schemas.microsoft.com/office/drawing/2014/main" id="{06F38DAA-2CD4-3E27-28A3-1EBF18573D78}"/>
              </a:ext>
              <a:ext uri="{C183D7F6-B498-43B3-948B-1728B52AA6E4}">
                <adec:decorative xmlns:adec="http://schemas.microsoft.com/office/drawing/2017/decorative" xmlns="" val="1"/>
              </a:ext>
            </a:extLst>
          </p:cNvPr>
          <p:cNvSpPr/>
          <p:nvPr/>
        </p:nvSpPr>
        <p:spPr>
          <a:xfrm rot="16200000" flipH="1">
            <a:off x="3038458" y="-122669"/>
            <a:ext cx="439558" cy="5256000"/>
          </a:xfrm>
          <a:prstGeom prst="round2SameRect">
            <a:avLst>
              <a:gd name="adj1" fmla="val 0"/>
              <a:gd name="adj2"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7" name="Redondear rectángulo de esquina del mismo lado 71">
            <a:extLst>
              <a:ext uri="{FF2B5EF4-FFF2-40B4-BE49-F238E27FC236}">
                <a16:creationId xmlns:a16="http://schemas.microsoft.com/office/drawing/2014/main" id="{8BB4C7A2-6304-B031-A2C1-20A1400C299B}"/>
              </a:ext>
              <a:ext uri="{C183D7F6-B498-43B3-948B-1728B52AA6E4}">
                <adec:decorative xmlns:adec="http://schemas.microsoft.com/office/drawing/2017/decorative" xmlns="" val="1"/>
              </a:ext>
            </a:extLst>
          </p:cNvPr>
          <p:cNvSpPr/>
          <p:nvPr/>
        </p:nvSpPr>
        <p:spPr>
          <a:xfrm rot="16200000" flipH="1">
            <a:off x="8713999" y="-122670"/>
            <a:ext cx="439558" cy="5256000"/>
          </a:xfrm>
          <a:prstGeom prst="round2SameRect">
            <a:avLst>
              <a:gd name="adj1" fmla="val 0"/>
              <a:gd name="adj2"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1" name="Redondear rectángulo de esquina del mismo lado 71">
            <a:extLst>
              <a:ext uri="{FF2B5EF4-FFF2-40B4-BE49-F238E27FC236}">
                <a16:creationId xmlns:a16="http://schemas.microsoft.com/office/drawing/2014/main" id="{2EDABF02-6B50-CD1A-0797-417E1B0B54DF}"/>
              </a:ext>
              <a:ext uri="{C183D7F6-B498-43B3-948B-1728B52AA6E4}">
                <adec:decorative xmlns:adec="http://schemas.microsoft.com/office/drawing/2017/decorative" xmlns="" val="1"/>
              </a:ext>
            </a:extLst>
          </p:cNvPr>
          <p:cNvSpPr/>
          <p:nvPr/>
        </p:nvSpPr>
        <p:spPr>
          <a:xfrm rot="16200000">
            <a:off x="8312995" y="-1045513"/>
            <a:ext cx="1241565" cy="5255995"/>
          </a:xfrm>
          <a:prstGeom prst="round2SameRect">
            <a:avLst>
              <a:gd name="adj1" fmla="val 0"/>
              <a:gd name="adj2" fmla="val 50000"/>
            </a:avLst>
          </a:prstGeom>
          <a:blipFill dpi="0" rotWithShape="0">
            <a:blip r:embed="rId3"/>
            <a:srcRect/>
            <a:stretch>
              <a:fillRect t="-61622" b="-616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 name="Contenidor de text 2">
            <a:extLst>
              <a:ext uri="{FF2B5EF4-FFF2-40B4-BE49-F238E27FC236}">
                <a16:creationId xmlns:a16="http://schemas.microsoft.com/office/drawing/2014/main" id="{EA986864-B5A7-C3B6-0F2D-F7360FD17A42}"/>
              </a:ext>
            </a:extLst>
          </p:cNvPr>
          <p:cNvSpPr txBox="1">
            <a:spLocks/>
          </p:cNvSpPr>
          <p:nvPr/>
        </p:nvSpPr>
        <p:spPr>
          <a:xfrm>
            <a:off x="630226" y="2368840"/>
            <a:ext cx="5255995" cy="278457"/>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solidFill>
                  <a:srgbClr val="4A00D0"/>
                </a:solidFill>
                <a:latin typeface="HelveticaNeueLT Std" panose="020B0604020202020204" pitchFamily="34" charset="0"/>
              </a:rPr>
              <a:t>The future of the video game industry</a:t>
            </a:r>
          </a:p>
        </p:txBody>
      </p:sp>
      <p:sp>
        <p:nvSpPr>
          <p:cNvPr id="10" name="Contenidor de text 2">
            <a:extLst>
              <a:ext uri="{FF2B5EF4-FFF2-40B4-BE49-F238E27FC236}">
                <a16:creationId xmlns:a16="http://schemas.microsoft.com/office/drawing/2014/main" id="{682043FD-B1C9-C3C1-5E73-3377CBCC73C6}"/>
              </a:ext>
            </a:extLst>
          </p:cNvPr>
          <p:cNvSpPr txBox="1">
            <a:spLocks/>
          </p:cNvSpPr>
          <p:nvPr/>
        </p:nvSpPr>
        <p:spPr>
          <a:xfrm>
            <a:off x="1006680" y="2832901"/>
            <a:ext cx="4503085" cy="2974334"/>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a:solidFill>
                  <a:schemeClr val="accent5">
                    <a:lumMod val="25000"/>
                  </a:schemeClr>
                </a:solidFill>
                <a:latin typeface="HelveticaNeueLT Std" panose="020B0604020202020204" pitchFamily="34" charset="0"/>
              </a:rPr>
              <a:t>Live-service games for PCs and consoles</a:t>
            </a:r>
          </a:p>
          <a:p>
            <a:pPr algn="ctr"/>
            <a:r>
              <a:rPr lang="en-US" sz="1200">
                <a:solidFill>
                  <a:schemeClr val="accent5">
                    <a:lumMod val="25000"/>
                  </a:schemeClr>
                </a:solidFill>
                <a:latin typeface="HelveticaNeueLT Std" panose="020B0604020202020204" pitchFamily="34" charset="0"/>
              </a:rPr>
              <a:t>Transformation of the competitive landscape</a:t>
            </a:r>
          </a:p>
          <a:p>
            <a:pPr algn="ctr"/>
            <a:r>
              <a:rPr lang="en-US" sz="1200">
                <a:solidFill>
                  <a:schemeClr val="accent5">
                    <a:lumMod val="25000"/>
                  </a:schemeClr>
                </a:solidFill>
                <a:latin typeface="HelveticaNeueLT Std" panose="020B0604020202020204" pitchFamily="34" charset="0"/>
              </a:rPr>
              <a:t>User-generated content (UGC)</a:t>
            </a:r>
          </a:p>
          <a:p>
            <a:pPr algn="ctr"/>
            <a:r>
              <a:rPr lang="en-US" sz="1200">
                <a:solidFill>
                  <a:schemeClr val="accent5">
                    <a:lumMod val="25000"/>
                  </a:schemeClr>
                </a:solidFill>
                <a:latin typeface="HelveticaNeueLT Std" panose="020B0604020202020204" pitchFamily="34" charset="0"/>
              </a:rPr>
              <a:t>Complementary gaming devices</a:t>
            </a:r>
          </a:p>
          <a:p>
            <a:pPr algn="ctr"/>
            <a:r>
              <a:rPr lang="en-US" sz="1200">
                <a:solidFill>
                  <a:schemeClr val="accent5">
                    <a:lumMod val="25000"/>
                  </a:schemeClr>
                </a:solidFill>
                <a:latin typeface="HelveticaNeueLT Std" panose="020B0604020202020204" pitchFamily="34" charset="0"/>
              </a:rPr>
              <a:t>Play-to-earn approach</a:t>
            </a:r>
          </a:p>
          <a:p>
            <a:pPr algn="ctr"/>
            <a:r>
              <a:rPr lang="en-US" sz="1200">
                <a:solidFill>
                  <a:schemeClr val="accent5">
                    <a:lumMod val="25000"/>
                  </a:schemeClr>
                </a:solidFill>
                <a:latin typeface="HelveticaNeueLT Std" panose="020B0604020202020204" pitchFamily="34" charset="0"/>
              </a:rPr>
              <a:t>Importance of diversity, equity and inclusion</a:t>
            </a:r>
          </a:p>
          <a:p>
            <a:pPr algn="ctr"/>
            <a:r>
              <a:rPr lang="en-US" sz="1200">
                <a:solidFill>
                  <a:schemeClr val="accent5">
                    <a:lumMod val="25000"/>
                  </a:schemeClr>
                </a:solidFill>
                <a:latin typeface="HelveticaNeueLT Std" panose="020B0604020202020204" pitchFamily="34" charset="0"/>
              </a:rPr>
              <a:t>Impact of new privacy policies</a:t>
            </a:r>
          </a:p>
          <a:p>
            <a:pPr algn="ctr"/>
            <a:r>
              <a:rPr lang="en-US" sz="1200">
                <a:solidFill>
                  <a:schemeClr val="accent5">
                    <a:lumMod val="25000"/>
                  </a:schemeClr>
                </a:solidFill>
                <a:latin typeface="HelveticaNeueLT Std" panose="020B0604020202020204" pitchFamily="34" charset="0"/>
              </a:rPr>
              <a:t>In-game advertising</a:t>
            </a:r>
          </a:p>
          <a:p>
            <a:pPr algn="ctr"/>
            <a:r>
              <a:rPr lang="en-US" sz="1200">
                <a:solidFill>
                  <a:schemeClr val="accent5">
                    <a:lumMod val="25000"/>
                  </a:schemeClr>
                </a:solidFill>
                <a:latin typeface="HelveticaNeueLT Std" panose="020B0604020202020204" pitchFamily="34" charset="0"/>
              </a:rPr>
              <a:t>New actors on the world stage</a:t>
            </a:r>
          </a:p>
          <a:p>
            <a:pPr algn="ctr"/>
            <a:r>
              <a:rPr lang="en-US" sz="1200">
                <a:solidFill>
                  <a:schemeClr val="accent5">
                    <a:lumMod val="25000"/>
                  </a:schemeClr>
                </a:solidFill>
                <a:latin typeface="HelveticaNeueLT Std" panose="020B0604020202020204" pitchFamily="34" charset="0"/>
              </a:rPr>
              <a:t>Video game studios run by influencers</a:t>
            </a:r>
          </a:p>
          <a:p>
            <a:pPr algn="ctr"/>
            <a:r>
              <a:rPr lang="en-US" sz="1200">
                <a:solidFill>
                  <a:schemeClr val="accent5">
                    <a:lumMod val="25000"/>
                  </a:schemeClr>
                </a:solidFill>
                <a:latin typeface="HelveticaNeueLT Std" panose="020B0604020202020204" pitchFamily="34" charset="0"/>
              </a:rPr>
              <a:t>Serious games as a training method</a:t>
            </a:r>
          </a:p>
          <a:p>
            <a:pPr algn="ctr"/>
            <a:r>
              <a:rPr lang="en-US" sz="1200">
                <a:solidFill>
                  <a:schemeClr val="accent5">
                    <a:lumMod val="25000"/>
                  </a:schemeClr>
                </a:solidFill>
                <a:latin typeface="HelveticaNeueLT Std" panose="020B0604020202020204" pitchFamily="34" charset="0"/>
              </a:rPr>
              <a:t>Gamification for other economic activities</a:t>
            </a:r>
          </a:p>
        </p:txBody>
      </p:sp>
      <p:sp>
        <p:nvSpPr>
          <p:cNvPr id="32" name="Contenidor de text 2">
            <a:extLst>
              <a:ext uri="{FF2B5EF4-FFF2-40B4-BE49-F238E27FC236}">
                <a16:creationId xmlns:a16="http://schemas.microsoft.com/office/drawing/2014/main" id="{D499A85D-77C4-B18E-BB54-CE6AB31606B0}"/>
              </a:ext>
            </a:extLst>
          </p:cNvPr>
          <p:cNvSpPr txBox="1">
            <a:spLocks/>
          </p:cNvSpPr>
          <p:nvPr/>
        </p:nvSpPr>
        <p:spPr>
          <a:xfrm>
            <a:off x="6305767" y="2368839"/>
            <a:ext cx="5255995" cy="278457"/>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solidFill>
                  <a:srgbClr val="4A00D0"/>
                </a:solidFill>
                <a:latin typeface="HelveticaNeueLT Std" panose="020B0604020202020204" pitchFamily="34" charset="0"/>
              </a:rPr>
              <a:t>The technologies set to revolutionize the sector</a:t>
            </a:r>
          </a:p>
        </p:txBody>
      </p:sp>
      <p:sp>
        <p:nvSpPr>
          <p:cNvPr id="26" name="Contenidor de text 2">
            <a:extLst>
              <a:ext uri="{FF2B5EF4-FFF2-40B4-BE49-F238E27FC236}">
                <a16:creationId xmlns:a16="http://schemas.microsoft.com/office/drawing/2014/main" id="{0750703F-7B3C-15DF-8B2A-1735998B1631}"/>
              </a:ext>
            </a:extLst>
          </p:cNvPr>
          <p:cNvSpPr txBox="1">
            <a:spLocks/>
          </p:cNvSpPr>
          <p:nvPr/>
        </p:nvSpPr>
        <p:spPr>
          <a:xfrm>
            <a:off x="6904887" y="2832901"/>
            <a:ext cx="4057731" cy="1234753"/>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a:solidFill>
                  <a:schemeClr val="accent5">
                    <a:lumMod val="25000"/>
                  </a:schemeClr>
                </a:solidFill>
                <a:latin typeface="HelveticaNeueLT Std" panose="020B0604020202020204" pitchFamily="34" charset="0"/>
              </a:rPr>
              <a:t>Generative artificial intelligence (AI)</a:t>
            </a:r>
          </a:p>
          <a:p>
            <a:pPr algn="ctr"/>
            <a:r>
              <a:rPr lang="en-US" sz="1200">
                <a:solidFill>
                  <a:schemeClr val="accent5">
                    <a:lumMod val="25000"/>
                  </a:schemeClr>
                </a:solidFill>
                <a:latin typeface="HelveticaNeueLT Std" panose="020B0604020202020204" pitchFamily="34" charset="0"/>
              </a:rPr>
              <a:t>Virtual Reality (VR) and Augmented Reality (AR)</a:t>
            </a:r>
          </a:p>
          <a:p>
            <a:pPr algn="ctr"/>
            <a:r>
              <a:rPr lang="en-US" sz="1200">
                <a:solidFill>
                  <a:schemeClr val="accent5">
                    <a:lumMod val="25000"/>
                  </a:schemeClr>
                </a:solidFill>
                <a:latin typeface="HelveticaNeueLT Std" panose="020B0604020202020204" pitchFamily="34" charset="0"/>
              </a:rPr>
              <a:t>Metaverse</a:t>
            </a:r>
          </a:p>
          <a:p>
            <a:pPr algn="ctr"/>
            <a:r>
              <a:rPr lang="en-US" sz="1200">
                <a:solidFill>
                  <a:schemeClr val="accent5">
                    <a:lumMod val="25000"/>
                  </a:schemeClr>
                </a:solidFill>
                <a:latin typeface="HelveticaNeueLT Std" panose="020B0604020202020204" pitchFamily="34" charset="0"/>
              </a:rPr>
              <a:t>Cloud gaming</a:t>
            </a:r>
          </a:p>
          <a:p>
            <a:pPr algn="ctr"/>
            <a:r>
              <a:rPr lang="en-US" sz="1200">
                <a:solidFill>
                  <a:schemeClr val="accent5">
                    <a:lumMod val="25000"/>
                  </a:schemeClr>
                </a:solidFill>
                <a:latin typeface="HelveticaNeueLT Std" panose="020B0604020202020204" pitchFamily="34" charset="0"/>
              </a:rPr>
              <a:t>Web3 and blockchain technology</a:t>
            </a:r>
          </a:p>
        </p:txBody>
      </p:sp>
      <p:sp>
        <p:nvSpPr>
          <p:cNvPr id="38" name="CuadroTexto 32">
            <a:extLst>
              <a:ext uri="{FF2B5EF4-FFF2-40B4-BE49-F238E27FC236}">
                <a16:creationId xmlns:a16="http://schemas.microsoft.com/office/drawing/2014/main" id="{22D332DB-C19F-ED86-7349-2F9FB496D361}"/>
              </a:ext>
            </a:extLst>
          </p:cNvPr>
          <p:cNvSpPr txBox="1"/>
          <p:nvPr/>
        </p:nvSpPr>
        <p:spPr>
          <a:xfrm>
            <a:off x="6262675" y="5241330"/>
            <a:ext cx="5376654" cy="830997"/>
          </a:xfrm>
          <a:prstGeom prst="rect">
            <a:avLst/>
          </a:prstGeom>
        </p:spPr>
        <p:txBody>
          <a:bodyPr wrap="square">
            <a:spAutoFit/>
          </a:bodyPr>
          <a:lstStyle>
            <a:defPPr>
              <a:defRPr lang="es-ES"/>
            </a:defPPr>
            <a:lvl1pPr algn="r">
              <a:defRPr sz="1200" b="1" i="1">
                <a:solidFill>
                  <a:srgbClr val="424242"/>
                </a:solidFill>
                <a:latin typeface="HelveticaNeueLT Std" panose="020B0604020202020204" pitchFamily="34" charset="0"/>
              </a:defRPr>
            </a:lvl1pPr>
          </a:lstStyle>
          <a:p>
            <a:r>
              <a:rPr lang="en-US">
                <a:solidFill>
                  <a:schemeClr val="accent5">
                    <a:lumMod val="25000"/>
                  </a:schemeClr>
                </a:solidFill>
              </a:rPr>
              <a:t>Source: </a:t>
            </a:r>
            <a:r>
              <a:rPr lang="en-US" b="0">
                <a:solidFill>
                  <a:schemeClr val="accent5">
                    <a:lumMod val="25000"/>
                  </a:schemeClr>
                </a:solidFill>
              </a:rPr>
              <a:t>ACCIÓ, based on Global Games Market Report, Newzoo, 2022 and 2023; White paper on Spanish video game development, DEV, 2022; Video Games in Spain, Euromonitor, 2023; Two Technology Trends Shaping The Future Of Gaming, Forbes, 2023; The Gaming Playbook, GWI, 2021 </a:t>
            </a:r>
          </a:p>
        </p:txBody>
      </p:sp>
    </p:spTree>
    <p:extLst>
      <p:ext uri="{BB962C8B-B14F-4D97-AF65-F5344CB8AC3E}">
        <p14:creationId xmlns:p14="http://schemas.microsoft.com/office/powerpoint/2010/main" val="5009689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731BB57F-D0B0-C7E0-A1E3-45C22A01F379}"/>
              </a:ext>
            </a:extLst>
          </p:cNvPr>
          <p:cNvSpPr>
            <a:spLocks noGrp="1"/>
          </p:cNvSpPr>
          <p:nvPr>
            <p:ph type="title"/>
          </p:nvPr>
        </p:nvSpPr>
        <p:spPr/>
        <p:txBody>
          <a:bodyPr/>
          <a:lstStyle/>
          <a:p>
            <a:r>
              <a:rPr lang="en-US" sz="2000"/>
              <a:t>Trends in the video game industry (I)</a:t>
            </a:r>
          </a:p>
        </p:txBody>
      </p:sp>
      <p:sp>
        <p:nvSpPr>
          <p:cNvPr id="13" name="Rectangle: cantonades superiors arrodonides 12">
            <a:extLst>
              <a:ext uri="{FF2B5EF4-FFF2-40B4-BE49-F238E27FC236}">
                <a16:creationId xmlns:a16="http://schemas.microsoft.com/office/drawing/2014/main" id="{6EC3A381-0393-B144-6FE7-FCB574AFF5C4}"/>
              </a:ext>
              <a:ext uri="{C183D7F6-B498-43B3-948B-1728B52AA6E4}">
                <adec:decorative xmlns:adec="http://schemas.microsoft.com/office/drawing/2017/decorative" xmlns="" val="1"/>
              </a:ext>
            </a:extLst>
          </p:cNvPr>
          <p:cNvSpPr/>
          <p:nvPr/>
        </p:nvSpPr>
        <p:spPr>
          <a:xfrm rot="5400000">
            <a:off x="5367964" y="-3784894"/>
            <a:ext cx="1447200" cy="10940400"/>
          </a:xfrm>
          <a:prstGeom prst="round2SameRect">
            <a:avLst>
              <a:gd name="adj1" fmla="val 50000"/>
              <a:gd name="adj2" fmla="val 0"/>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9" name="Redondear rectángulo de esquina del mismo lado 71">
            <a:extLst>
              <a:ext uri="{FF2B5EF4-FFF2-40B4-BE49-F238E27FC236}">
                <a16:creationId xmlns:a16="http://schemas.microsoft.com/office/drawing/2014/main" id="{78609B72-84EF-AF5F-5C0F-68115665ABA2}"/>
              </a:ext>
              <a:ext uri="{C183D7F6-B498-43B3-948B-1728B52AA6E4}">
                <adec:decorative xmlns:adec="http://schemas.microsoft.com/office/drawing/2017/decorative" xmlns="" val="1"/>
              </a:ext>
            </a:extLst>
          </p:cNvPr>
          <p:cNvSpPr/>
          <p:nvPr/>
        </p:nvSpPr>
        <p:spPr>
          <a:xfrm rot="16200000">
            <a:off x="621364" y="961706"/>
            <a:ext cx="1447200" cy="1447200"/>
          </a:xfrm>
          <a:prstGeom prst="round2SameRect">
            <a:avLst>
              <a:gd name="adj1" fmla="val 0"/>
              <a:gd name="adj2" fmla="val 5000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4" name="Contenidor de text 2">
            <a:extLst>
              <a:ext uri="{FF2B5EF4-FFF2-40B4-BE49-F238E27FC236}">
                <a16:creationId xmlns:a16="http://schemas.microsoft.com/office/drawing/2014/main" id="{48EA3138-2388-4915-76BC-57A98690BCD0}"/>
              </a:ext>
            </a:extLst>
          </p:cNvPr>
          <p:cNvSpPr txBox="1">
            <a:spLocks/>
          </p:cNvSpPr>
          <p:nvPr/>
        </p:nvSpPr>
        <p:spPr>
          <a:xfrm>
            <a:off x="2202872" y="1056459"/>
            <a:ext cx="8942964" cy="1257692"/>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a:solidFill>
                  <a:srgbClr val="4A00D0"/>
                </a:solidFill>
                <a:latin typeface="HelveticaNeueLT Std" panose="020B0604020202020204" pitchFamily="34" charset="0"/>
              </a:rPr>
              <a:t>1 | The unquestionable rise of live-service games for PCs and consoles</a:t>
            </a:r>
          </a:p>
          <a:p>
            <a:r>
              <a:rPr lang="en-US" sz="1200">
                <a:solidFill>
                  <a:srgbClr val="4A00D0"/>
                </a:solidFill>
                <a:latin typeface="HelveticaNeueLT Std" panose="020B0604020202020204" pitchFamily="34" charset="0"/>
              </a:rPr>
              <a:t>Console and PC developers are focusing more and more on live-service games: games that the developers maintain over an extended period with new contents for players to enjoy and purchase over time.</a:t>
            </a:r>
          </a:p>
          <a:p>
            <a:r>
              <a:rPr lang="en-US" sz="1200">
                <a:solidFill>
                  <a:schemeClr val="accent5">
                    <a:lumMod val="25000"/>
                  </a:schemeClr>
                </a:solidFill>
                <a:latin typeface="HelveticaNeueLT Std" panose="020B0604020202020204" pitchFamily="34" charset="0"/>
              </a:rPr>
              <a:t>League of Legends is a successful MOBA video game released in 2009, developed and published by </a:t>
            </a:r>
            <a:r>
              <a:rPr lang="en-US" sz="1200" b="1">
                <a:solidFill>
                  <a:schemeClr val="accent5">
                    <a:lumMod val="25000"/>
                  </a:schemeClr>
                </a:solidFill>
                <a:latin typeface="HelveticaNeueLT Std" panose="020B0604020202020204" pitchFamily="34" charset="0"/>
              </a:rPr>
              <a:t>Riot Games</a:t>
            </a:r>
            <a:r>
              <a:rPr lang="en-US" sz="1200">
                <a:solidFill>
                  <a:schemeClr val="accent5">
                    <a:lumMod val="25000"/>
                  </a:schemeClr>
                </a:solidFill>
                <a:latin typeface="HelveticaNeueLT Std" panose="020B0604020202020204" pitchFamily="34" charset="0"/>
              </a:rPr>
              <a:t>, which has an office in Barcelona. It’s been on the market for over a decade but it shows no signs of slowing down; the team aims to keep the game fresh with the regular introduction of patches that include fixes, improvements and new contents. </a:t>
            </a:r>
          </a:p>
        </p:txBody>
      </p:sp>
      <p:sp>
        <p:nvSpPr>
          <p:cNvPr id="28" name="Rectangle: cantonades superiors arrodonides 27">
            <a:extLst>
              <a:ext uri="{FF2B5EF4-FFF2-40B4-BE49-F238E27FC236}">
                <a16:creationId xmlns:a16="http://schemas.microsoft.com/office/drawing/2014/main" id="{914E6351-2832-A6D1-9128-9DB9305D8D96}"/>
              </a:ext>
              <a:ext uri="{C183D7F6-B498-43B3-948B-1728B52AA6E4}">
                <adec:decorative xmlns:adec="http://schemas.microsoft.com/office/drawing/2017/decorative" xmlns="" val="1"/>
              </a:ext>
            </a:extLst>
          </p:cNvPr>
          <p:cNvSpPr/>
          <p:nvPr/>
        </p:nvSpPr>
        <p:spPr>
          <a:xfrm rot="5400000">
            <a:off x="5376836" y="-2243563"/>
            <a:ext cx="1447200" cy="10940400"/>
          </a:xfrm>
          <a:prstGeom prst="round2SameRect">
            <a:avLst>
              <a:gd name="adj1" fmla="val 50000"/>
              <a:gd name="adj2" fmla="val 0"/>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9" name="Redondear rectángulo de esquina del mismo lado 71">
            <a:extLst>
              <a:ext uri="{FF2B5EF4-FFF2-40B4-BE49-F238E27FC236}">
                <a16:creationId xmlns:a16="http://schemas.microsoft.com/office/drawing/2014/main" id="{FC29617D-2E71-D5B1-F7A9-68FF3B7096E2}"/>
              </a:ext>
              <a:ext uri="{C183D7F6-B498-43B3-948B-1728B52AA6E4}">
                <adec:decorative xmlns:adec="http://schemas.microsoft.com/office/drawing/2017/decorative" xmlns="" val="1"/>
              </a:ext>
            </a:extLst>
          </p:cNvPr>
          <p:cNvSpPr/>
          <p:nvPr/>
        </p:nvSpPr>
        <p:spPr>
          <a:xfrm rot="16200000">
            <a:off x="630236" y="2503037"/>
            <a:ext cx="1447200" cy="1447200"/>
          </a:xfrm>
          <a:prstGeom prst="round2SameRect">
            <a:avLst>
              <a:gd name="adj1" fmla="val 0"/>
              <a:gd name="adj2" fmla="val 5000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0" name="Contenidor de text 2">
            <a:extLst>
              <a:ext uri="{FF2B5EF4-FFF2-40B4-BE49-F238E27FC236}">
                <a16:creationId xmlns:a16="http://schemas.microsoft.com/office/drawing/2014/main" id="{6A16FBE5-DC01-DEAA-E99C-30FC9D7379DE}"/>
              </a:ext>
            </a:extLst>
          </p:cNvPr>
          <p:cNvSpPr txBox="1">
            <a:spLocks/>
          </p:cNvSpPr>
          <p:nvPr/>
        </p:nvSpPr>
        <p:spPr>
          <a:xfrm>
            <a:off x="2211744" y="2597790"/>
            <a:ext cx="8942964" cy="1257692"/>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a:solidFill>
                  <a:srgbClr val="4A00D0"/>
                </a:solidFill>
                <a:latin typeface="HelveticaNeueLT Std" panose="020B0604020202020204" pitchFamily="34" charset="0"/>
              </a:rPr>
              <a:t>2 | The ecosystems are intermingling and the competitive landscape is being transformed</a:t>
            </a:r>
          </a:p>
          <a:p>
            <a:r>
              <a:rPr lang="en-US" sz="1200">
                <a:solidFill>
                  <a:srgbClr val="4A00D0"/>
                </a:solidFill>
                <a:latin typeface="HelveticaNeueLT Std" panose="020B0604020202020204" pitchFamily="34" charset="0"/>
              </a:rPr>
              <a:t>Cross-platform games, coupled with the subsequent increase in the range of live-services and game subscriptions, have blurred the boundaries between gaming communities on the different platforms.</a:t>
            </a:r>
          </a:p>
          <a:p>
            <a:r>
              <a:rPr lang="en-US" sz="1200" b="1">
                <a:solidFill>
                  <a:schemeClr val="accent5">
                    <a:lumMod val="25000"/>
                  </a:schemeClr>
                </a:solidFill>
                <a:latin typeface="HelveticaNeueLT Std" panose="020B0604020202020204" pitchFamily="34" charset="0"/>
              </a:rPr>
              <a:t>Gameloft Barcelona </a:t>
            </a:r>
            <a:r>
              <a:rPr lang="en-US" sz="1200">
                <a:solidFill>
                  <a:schemeClr val="accent5">
                    <a:lumMod val="25000"/>
                  </a:schemeClr>
                </a:solidFill>
                <a:latin typeface="HelveticaNeueLT Std" panose="020B0604020202020204" pitchFamily="34" charset="0"/>
              </a:rPr>
              <a:t>is the studio tasked with developing Disney Speedstorm, a video game in which Disney characters embark on hectic kart races on tracks based on the worlds in their films. It allows for cross-platform play, in such a way that the players can gather together for the same game, no matter what device they’re playing on.</a:t>
            </a:r>
          </a:p>
        </p:txBody>
      </p:sp>
      <p:sp>
        <p:nvSpPr>
          <p:cNvPr id="34" name="Rectangle: cantonades superiors arrodonides 33">
            <a:extLst>
              <a:ext uri="{FF2B5EF4-FFF2-40B4-BE49-F238E27FC236}">
                <a16:creationId xmlns:a16="http://schemas.microsoft.com/office/drawing/2014/main" id="{FAB8F105-09B0-ABAB-537D-789CB05068D6}"/>
              </a:ext>
              <a:ext uri="{C183D7F6-B498-43B3-948B-1728B52AA6E4}">
                <adec:decorative xmlns:adec="http://schemas.microsoft.com/office/drawing/2017/decorative" xmlns="" val="1"/>
              </a:ext>
            </a:extLst>
          </p:cNvPr>
          <p:cNvSpPr/>
          <p:nvPr/>
        </p:nvSpPr>
        <p:spPr>
          <a:xfrm rot="5400000">
            <a:off x="5376837" y="-702231"/>
            <a:ext cx="1447200" cy="10940400"/>
          </a:xfrm>
          <a:prstGeom prst="round2SameRect">
            <a:avLst>
              <a:gd name="adj1" fmla="val 50000"/>
              <a:gd name="adj2" fmla="val 0"/>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35" name="Redondear rectángulo de esquina del mismo lado 71">
            <a:extLst>
              <a:ext uri="{FF2B5EF4-FFF2-40B4-BE49-F238E27FC236}">
                <a16:creationId xmlns:a16="http://schemas.microsoft.com/office/drawing/2014/main" id="{3106C6E4-95E6-CDF3-DC35-514265050294}"/>
              </a:ext>
              <a:ext uri="{C183D7F6-B498-43B3-948B-1728B52AA6E4}">
                <adec:decorative xmlns:adec="http://schemas.microsoft.com/office/drawing/2017/decorative" xmlns="" val="1"/>
              </a:ext>
            </a:extLst>
          </p:cNvPr>
          <p:cNvSpPr/>
          <p:nvPr/>
        </p:nvSpPr>
        <p:spPr>
          <a:xfrm rot="16200000">
            <a:off x="630237" y="4044369"/>
            <a:ext cx="1447200" cy="1447200"/>
          </a:xfrm>
          <a:prstGeom prst="round2SameRect">
            <a:avLst>
              <a:gd name="adj1" fmla="val 0"/>
              <a:gd name="adj2" fmla="val 5000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6" name="Contenidor de text 2">
            <a:extLst>
              <a:ext uri="{FF2B5EF4-FFF2-40B4-BE49-F238E27FC236}">
                <a16:creationId xmlns:a16="http://schemas.microsoft.com/office/drawing/2014/main" id="{F2F5C07C-98EC-E77E-F3CC-3966DD6CC9D7}"/>
              </a:ext>
            </a:extLst>
          </p:cNvPr>
          <p:cNvSpPr txBox="1">
            <a:spLocks/>
          </p:cNvSpPr>
          <p:nvPr/>
        </p:nvSpPr>
        <p:spPr>
          <a:xfrm>
            <a:off x="2211745" y="4139122"/>
            <a:ext cx="8942964" cy="1257692"/>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a:solidFill>
                  <a:srgbClr val="4A00D0"/>
                </a:solidFill>
                <a:latin typeface="HelveticaNeueLT Std" panose="020B0604020202020204" pitchFamily="34" charset="0"/>
              </a:rPr>
              <a:t>3 | User Generated Content (UGC): a strategy to boost interaction, retention and content</a:t>
            </a:r>
          </a:p>
          <a:p>
            <a:r>
              <a:rPr lang="en-US" sz="1200">
                <a:solidFill>
                  <a:srgbClr val="4A00D0"/>
                </a:solidFill>
                <a:latin typeface="HelveticaNeueLT Std" panose="020B0604020202020204" pitchFamily="34" charset="0"/>
              </a:rPr>
              <a:t>User-generated content has been a constant in the video game industry for decades, but the popularization of the free-to-play format, social games and the metaverse has taken this phenomenon to new heights. </a:t>
            </a:r>
          </a:p>
          <a:p>
            <a:r>
              <a:rPr lang="en-US" sz="1200">
                <a:solidFill>
                  <a:schemeClr val="accent5">
                    <a:lumMod val="25000"/>
                  </a:schemeClr>
                </a:solidFill>
                <a:latin typeface="HelveticaNeueLT Std" panose="020B0604020202020204" pitchFamily="34" charset="0"/>
              </a:rPr>
              <a:t>The Unreal Editor for Fortnite (UEFN) application is the foundation of the UGC strategy of </a:t>
            </a:r>
            <a:r>
              <a:rPr lang="en-US" sz="1200" b="1">
                <a:solidFill>
                  <a:schemeClr val="accent5">
                    <a:lumMod val="25000"/>
                  </a:schemeClr>
                </a:solidFill>
                <a:latin typeface="HelveticaNeueLT Std" panose="020B0604020202020204" pitchFamily="34" charset="0"/>
              </a:rPr>
              <a:t>Epic Games</a:t>
            </a:r>
            <a:r>
              <a:rPr lang="en-US" sz="1200">
                <a:solidFill>
                  <a:schemeClr val="accent5">
                    <a:lumMod val="25000"/>
                  </a:schemeClr>
                </a:solidFill>
                <a:latin typeface="HelveticaNeueLT Std" panose="020B0604020202020204" pitchFamily="34" charset="0"/>
              </a:rPr>
              <a:t>, the company that’s developed one of the most popular video games in history: Fortnite. It’s a publisher that seeks to empower creators by allowing them to directly design, develop and publish games and experiences in Fortnite.</a:t>
            </a:r>
          </a:p>
        </p:txBody>
      </p:sp>
      <p:pic>
        <p:nvPicPr>
          <p:cNvPr id="1026" name="Picture 2">
            <a:extLst>
              <a:ext uri="{FF2B5EF4-FFF2-40B4-BE49-F238E27FC236}">
                <a16:creationId xmlns:a16="http://schemas.microsoft.com/office/drawing/2014/main" id="{1DD784FA-F8A3-AB92-31F8-3092AAB9C2F3}"/>
              </a:ext>
              <a:ext uri="{C183D7F6-B498-43B3-948B-1728B52AA6E4}">
                <adec:decorative xmlns:adec="http://schemas.microsoft.com/office/drawing/2017/decorative" xmlns=""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477" y="1506655"/>
            <a:ext cx="1080000" cy="3573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tge 4">
            <a:extLst>
              <a:ext uri="{FF2B5EF4-FFF2-40B4-BE49-F238E27FC236}">
                <a16:creationId xmlns:a16="http://schemas.microsoft.com/office/drawing/2014/main" id="{70580F89-51E9-6954-253D-87C2331D1108}"/>
              </a:ext>
              <a:ext uri="{C183D7F6-B498-43B3-948B-1728B52AA6E4}">
                <adec:decorative xmlns:adec="http://schemas.microsoft.com/office/drawing/2017/decorative" xmlns="" val="1"/>
              </a:ext>
            </a:extLst>
          </p:cNvPr>
          <p:cNvPicPr>
            <a:picLocks noChangeAspect="1"/>
          </p:cNvPicPr>
          <p:nvPr/>
        </p:nvPicPr>
        <p:blipFill rotWithShape="1">
          <a:blip r:embed="rId3"/>
          <a:srcRect l="11620" t="18160" r="11374" b="17939"/>
          <a:stretch/>
        </p:blipFill>
        <p:spPr>
          <a:xfrm>
            <a:off x="871652" y="2870239"/>
            <a:ext cx="867649" cy="720000"/>
          </a:xfrm>
          <a:prstGeom prst="rect">
            <a:avLst/>
          </a:prstGeom>
        </p:spPr>
      </p:pic>
      <p:pic>
        <p:nvPicPr>
          <p:cNvPr id="7" name="Imatge 6">
            <a:extLst>
              <a:ext uri="{FF2B5EF4-FFF2-40B4-BE49-F238E27FC236}">
                <a16:creationId xmlns:a16="http://schemas.microsoft.com/office/drawing/2014/main" id="{3FD4312F-5B3F-384B-CC08-C01D75F4FFEB}"/>
              </a:ext>
              <a:ext uri="{C183D7F6-B498-43B3-948B-1728B52AA6E4}">
                <adec:decorative xmlns:adec="http://schemas.microsoft.com/office/drawing/2017/decorative" xmlns="" val="1"/>
              </a:ext>
            </a:extLst>
          </p:cNvPr>
          <p:cNvPicPr>
            <a:picLocks noChangeAspect="1"/>
          </p:cNvPicPr>
          <p:nvPr/>
        </p:nvPicPr>
        <p:blipFill rotWithShape="1">
          <a:blip r:embed="rId4"/>
          <a:srcRect l="7979" t="1640" r="6794" b="1429"/>
          <a:stretch/>
        </p:blipFill>
        <p:spPr>
          <a:xfrm>
            <a:off x="1003475" y="4407968"/>
            <a:ext cx="621747" cy="720000"/>
          </a:xfrm>
          <a:prstGeom prst="rect">
            <a:avLst/>
          </a:prstGeom>
        </p:spPr>
      </p:pic>
      <p:sp>
        <p:nvSpPr>
          <p:cNvPr id="4" name="CuadroTexto 32">
            <a:extLst>
              <a:ext uri="{FF2B5EF4-FFF2-40B4-BE49-F238E27FC236}">
                <a16:creationId xmlns:a16="http://schemas.microsoft.com/office/drawing/2014/main" id="{E37B5293-78BC-1BAA-1B49-E7A9E15B99C1}"/>
              </a:ext>
            </a:extLst>
          </p:cNvPr>
          <p:cNvSpPr txBox="1"/>
          <p:nvPr/>
        </p:nvSpPr>
        <p:spPr>
          <a:xfrm>
            <a:off x="630236" y="5610662"/>
            <a:ext cx="11009093" cy="461665"/>
          </a:xfrm>
          <a:prstGeom prst="rect">
            <a:avLst/>
          </a:prstGeom>
        </p:spPr>
        <p:txBody>
          <a:bodyPr wrap="square">
            <a:spAutoFit/>
          </a:bodyPr>
          <a:lstStyle>
            <a:defPPr>
              <a:defRPr lang="es-ES"/>
            </a:defPPr>
            <a:lvl1pPr algn="r">
              <a:defRPr sz="1200" b="1" i="1">
                <a:solidFill>
                  <a:srgbClr val="424242"/>
                </a:solidFill>
                <a:latin typeface="HelveticaNeueLT Std" panose="020B0604020202020204" pitchFamily="34" charset="0"/>
              </a:defRPr>
            </a:lvl1pPr>
          </a:lstStyle>
          <a:p>
            <a:r>
              <a:rPr lang="en-US">
                <a:solidFill>
                  <a:schemeClr val="accent5">
                    <a:lumMod val="25000"/>
                  </a:schemeClr>
                </a:solidFill>
              </a:rPr>
              <a:t>Source: </a:t>
            </a:r>
            <a:r>
              <a:rPr lang="en-US" b="0">
                <a:solidFill>
                  <a:schemeClr val="accent5">
                    <a:lumMod val="25000"/>
                  </a:schemeClr>
                </a:solidFill>
              </a:rPr>
              <a:t>ACCIÓ, based on Global Games Market Report, Newzoo, 2022 and 2023; White paper on Spanish video game development, DEV, 2022; Video Games in Spain, Euromonitor, 2023; Two Technology Trends Shaping The Future Of Gaming, Forbes, 2023; The Gaming Playbook, GWI, 2021 </a:t>
            </a:r>
          </a:p>
        </p:txBody>
      </p:sp>
    </p:spTree>
    <p:extLst>
      <p:ext uri="{BB962C8B-B14F-4D97-AF65-F5344CB8AC3E}">
        <p14:creationId xmlns:p14="http://schemas.microsoft.com/office/powerpoint/2010/main" val="18508452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731BB57F-D0B0-C7E0-A1E3-45C22A01F379}"/>
              </a:ext>
            </a:extLst>
          </p:cNvPr>
          <p:cNvSpPr>
            <a:spLocks noGrp="1"/>
          </p:cNvSpPr>
          <p:nvPr>
            <p:ph type="title"/>
          </p:nvPr>
        </p:nvSpPr>
        <p:spPr/>
        <p:txBody>
          <a:bodyPr/>
          <a:lstStyle/>
          <a:p>
            <a:r>
              <a:rPr lang="en-US" sz="2000"/>
              <a:t>Trends in the video game industry (II)</a:t>
            </a:r>
          </a:p>
        </p:txBody>
      </p:sp>
      <p:sp>
        <p:nvSpPr>
          <p:cNvPr id="13" name="Rectangle: cantonades superiors arrodonides 12">
            <a:extLst>
              <a:ext uri="{FF2B5EF4-FFF2-40B4-BE49-F238E27FC236}">
                <a16:creationId xmlns:a16="http://schemas.microsoft.com/office/drawing/2014/main" id="{6EC3A381-0393-B144-6FE7-FCB574AFF5C4}"/>
              </a:ext>
              <a:ext uri="{C183D7F6-B498-43B3-948B-1728B52AA6E4}">
                <adec:decorative xmlns:adec="http://schemas.microsoft.com/office/drawing/2017/decorative" xmlns="" val="1"/>
              </a:ext>
            </a:extLst>
          </p:cNvPr>
          <p:cNvSpPr/>
          <p:nvPr/>
        </p:nvSpPr>
        <p:spPr>
          <a:xfrm rot="5400000">
            <a:off x="5367964" y="-3784894"/>
            <a:ext cx="1447200" cy="10940400"/>
          </a:xfrm>
          <a:prstGeom prst="round2SameRect">
            <a:avLst>
              <a:gd name="adj1" fmla="val 50000"/>
              <a:gd name="adj2" fmla="val 0"/>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9" name="Redondear rectángulo de esquina del mismo lado 71">
            <a:extLst>
              <a:ext uri="{FF2B5EF4-FFF2-40B4-BE49-F238E27FC236}">
                <a16:creationId xmlns:a16="http://schemas.microsoft.com/office/drawing/2014/main" id="{78609B72-84EF-AF5F-5C0F-68115665ABA2}"/>
              </a:ext>
              <a:ext uri="{C183D7F6-B498-43B3-948B-1728B52AA6E4}">
                <adec:decorative xmlns:adec="http://schemas.microsoft.com/office/drawing/2017/decorative" xmlns="" val="1"/>
              </a:ext>
            </a:extLst>
          </p:cNvPr>
          <p:cNvSpPr/>
          <p:nvPr/>
        </p:nvSpPr>
        <p:spPr>
          <a:xfrm rot="16200000">
            <a:off x="621364" y="961706"/>
            <a:ext cx="1447200" cy="1447200"/>
          </a:xfrm>
          <a:prstGeom prst="round2SameRect">
            <a:avLst>
              <a:gd name="adj1" fmla="val 0"/>
              <a:gd name="adj2" fmla="val 5000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4" name="Contenidor de text 2">
            <a:extLst>
              <a:ext uri="{FF2B5EF4-FFF2-40B4-BE49-F238E27FC236}">
                <a16:creationId xmlns:a16="http://schemas.microsoft.com/office/drawing/2014/main" id="{48EA3138-2388-4915-76BC-57A98690BCD0}"/>
              </a:ext>
            </a:extLst>
          </p:cNvPr>
          <p:cNvSpPr txBox="1">
            <a:spLocks/>
          </p:cNvSpPr>
          <p:nvPr/>
        </p:nvSpPr>
        <p:spPr>
          <a:xfrm>
            <a:off x="2202872" y="1056459"/>
            <a:ext cx="8942964" cy="1257692"/>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a:solidFill>
                  <a:srgbClr val="4A00D0"/>
                </a:solidFill>
                <a:latin typeface="HelveticaNeueLT Std" panose="020B0604020202020204" pitchFamily="34" charset="0"/>
              </a:rPr>
              <a:t>4 | A new rising star: complementary gaming devices are gaining ground</a:t>
            </a:r>
          </a:p>
          <a:p>
            <a:r>
              <a:rPr lang="en-US" sz="1200">
                <a:solidFill>
                  <a:srgbClr val="4A00D0"/>
                </a:solidFill>
                <a:latin typeface="HelveticaNeueLT Std" panose="020B0604020202020204" pitchFamily="34" charset="0"/>
              </a:rPr>
              <a:t>Different manufacturers and platform owners are working on enabling gamers to take their console and PC games wherever they like. These products are intended to be secondary to consumers’ primary gaming devices.</a:t>
            </a:r>
          </a:p>
          <a:p>
            <a:r>
              <a:rPr lang="en-US" sz="1200">
                <a:solidFill>
                  <a:schemeClr val="accent5">
                    <a:lumMod val="25000"/>
                  </a:schemeClr>
                </a:solidFill>
                <a:latin typeface="HelveticaNeueLT Std" panose="020B0604020202020204" pitchFamily="34" charset="0"/>
              </a:rPr>
              <a:t>In 2017, </a:t>
            </a:r>
            <a:r>
              <a:rPr lang="en-US" sz="1200" b="1">
                <a:solidFill>
                  <a:schemeClr val="accent5">
                    <a:lumMod val="25000"/>
                  </a:schemeClr>
                </a:solidFill>
                <a:latin typeface="HelveticaNeueLT Std" panose="020B0604020202020204" pitchFamily="34" charset="0"/>
              </a:rPr>
              <a:t>Nintendo</a:t>
            </a:r>
            <a:r>
              <a:rPr lang="en-US" sz="1200">
                <a:solidFill>
                  <a:schemeClr val="accent5">
                    <a:lumMod val="25000"/>
                  </a:schemeClr>
                </a:solidFill>
                <a:latin typeface="HelveticaNeueLT Std" panose="020B0604020202020204" pitchFamily="34" charset="0"/>
              </a:rPr>
              <a:t> brought an innovative hybrid approach to the console market with the launch of the Switch. This console enables users to play in three different modes that adapt to all kinds of situations: TV, desktop and laptop. The new feature proved to be a great success with consumers and changed the way many people interacted with video games.</a:t>
            </a:r>
          </a:p>
        </p:txBody>
      </p:sp>
      <p:sp>
        <p:nvSpPr>
          <p:cNvPr id="28" name="Rectangle: cantonades superiors arrodonides 27">
            <a:extLst>
              <a:ext uri="{FF2B5EF4-FFF2-40B4-BE49-F238E27FC236}">
                <a16:creationId xmlns:a16="http://schemas.microsoft.com/office/drawing/2014/main" id="{914E6351-2832-A6D1-9128-9DB9305D8D96}"/>
              </a:ext>
              <a:ext uri="{C183D7F6-B498-43B3-948B-1728B52AA6E4}">
                <adec:decorative xmlns:adec="http://schemas.microsoft.com/office/drawing/2017/decorative" xmlns="" val="1"/>
              </a:ext>
            </a:extLst>
          </p:cNvPr>
          <p:cNvSpPr/>
          <p:nvPr/>
        </p:nvSpPr>
        <p:spPr>
          <a:xfrm rot="5400000">
            <a:off x="5376836" y="-2243563"/>
            <a:ext cx="1447200" cy="10940400"/>
          </a:xfrm>
          <a:prstGeom prst="round2SameRect">
            <a:avLst>
              <a:gd name="adj1" fmla="val 50000"/>
              <a:gd name="adj2" fmla="val 0"/>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9" name="Redondear rectángulo de esquina del mismo lado 71">
            <a:extLst>
              <a:ext uri="{FF2B5EF4-FFF2-40B4-BE49-F238E27FC236}">
                <a16:creationId xmlns:a16="http://schemas.microsoft.com/office/drawing/2014/main" id="{FC29617D-2E71-D5B1-F7A9-68FF3B7096E2}"/>
              </a:ext>
              <a:ext uri="{C183D7F6-B498-43B3-948B-1728B52AA6E4}">
                <adec:decorative xmlns:adec="http://schemas.microsoft.com/office/drawing/2017/decorative" xmlns="" val="1"/>
              </a:ext>
            </a:extLst>
          </p:cNvPr>
          <p:cNvSpPr/>
          <p:nvPr/>
        </p:nvSpPr>
        <p:spPr>
          <a:xfrm rot="16200000">
            <a:off x="630236" y="2503037"/>
            <a:ext cx="1447200" cy="1447200"/>
          </a:xfrm>
          <a:prstGeom prst="round2SameRect">
            <a:avLst>
              <a:gd name="adj1" fmla="val 0"/>
              <a:gd name="adj2" fmla="val 5000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0" name="Contenidor de text 2">
            <a:extLst>
              <a:ext uri="{FF2B5EF4-FFF2-40B4-BE49-F238E27FC236}">
                <a16:creationId xmlns:a16="http://schemas.microsoft.com/office/drawing/2014/main" id="{6A16FBE5-DC01-DEAA-E99C-30FC9D7379DE}"/>
              </a:ext>
            </a:extLst>
          </p:cNvPr>
          <p:cNvSpPr txBox="1">
            <a:spLocks/>
          </p:cNvSpPr>
          <p:nvPr/>
        </p:nvSpPr>
        <p:spPr>
          <a:xfrm>
            <a:off x="2211744" y="2597790"/>
            <a:ext cx="8942964" cy="1257692"/>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a:solidFill>
                  <a:srgbClr val="4A00D0"/>
                </a:solidFill>
                <a:latin typeface="HelveticaNeueLT Std" panose="020B0604020202020204" pitchFamily="34" charset="0"/>
              </a:rPr>
              <a:t>5 | The innovative play-to-earn approach is revolutionizing traditional video game business models</a:t>
            </a:r>
          </a:p>
          <a:p>
            <a:r>
              <a:rPr lang="en-US" sz="1200">
                <a:solidFill>
                  <a:srgbClr val="4A00D0"/>
                </a:solidFill>
                <a:latin typeface="HelveticaNeueLT Std" panose="020B0604020202020204" pitchFamily="34" charset="0"/>
              </a:rPr>
              <a:t>There’s currently a boom in play-to-earn models through which players can monetize their in-game activities and achievements. This concept encourages player participation and democratizes the game by providing opportunities to earn money.</a:t>
            </a:r>
          </a:p>
          <a:p>
            <a:r>
              <a:rPr lang="en-US" sz="1200" b="1">
                <a:solidFill>
                  <a:schemeClr val="accent5">
                    <a:lumMod val="25000"/>
                  </a:schemeClr>
                </a:solidFill>
                <a:latin typeface="HelveticaNeueLT Std" panose="020B0604020202020204" pitchFamily="34" charset="0"/>
              </a:rPr>
              <a:t>Games for a Living (GFAL) </a:t>
            </a:r>
            <a:r>
              <a:rPr lang="en-US" sz="1200">
                <a:solidFill>
                  <a:schemeClr val="accent5">
                    <a:lumMod val="25000"/>
                  </a:schemeClr>
                </a:solidFill>
                <a:latin typeface="HelveticaNeueLT Std" panose="020B0604020202020204" pitchFamily="34" charset="0"/>
              </a:rPr>
              <a:t>is a platform that develops video games with blockchain technology</a:t>
            </a:r>
            <a:r>
              <a:rPr lang="en-US" sz="1200" i="1">
                <a:solidFill>
                  <a:schemeClr val="accent5">
                    <a:lumMod val="25000"/>
                  </a:schemeClr>
                </a:solidFill>
                <a:latin typeface="HelveticaNeueLT Std" panose="020B0604020202020204" pitchFamily="34" charset="0"/>
              </a:rPr>
              <a:t> </a:t>
            </a:r>
            <a:r>
              <a:rPr lang="en-US" sz="1200">
                <a:solidFill>
                  <a:schemeClr val="accent5">
                    <a:lumMod val="25000"/>
                  </a:schemeClr>
                </a:solidFill>
                <a:latin typeface="HelveticaNeueLT Std" panose="020B0604020202020204" pitchFamily="34" charset="0"/>
              </a:rPr>
              <a:t>with its offices in Barcelona. In 2022 it released Elemental Raiders, a play-to-earn action and strategy role-playing video game based on turn-based combat in which the users earn rewards by winning combats and trading their in-game goods with other players.</a:t>
            </a:r>
          </a:p>
        </p:txBody>
      </p:sp>
      <p:sp>
        <p:nvSpPr>
          <p:cNvPr id="34" name="Rectangle: cantonades superiors arrodonides 33">
            <a:extLst>
              <a:ext uri="{FF2B5EF4-FFF2-40B4-BE49-F238E27FC236}">
                <a16:creationId xmlns:a16="http://schemas.microsoft.com/office/drawing/2014/main" id="{FAB8F105-09B0-ABAB-537D-789CB05068D6}"/>
              </a:ext>
              <a:ext uri="{C183D7F6-B498-43B3-948B-1728B52AA6E4}">
                <adec:decorative xmlns:adec="http://schemas.microsoft.com/office/drawing/2017/decorative" xmlns="" val="1"/>
              </a:ext>
            </a:extLst>
          </p:cNvPr>
          <p:cNvSpPr/>
          <p:nvPr/>
        </p:nvSpPr>
        <p:spPr>
          <a:xfrm rot="5400000">
            <a:off x="5376837" y="-702231"/>
            <a:ext cx="1447200" cy="10940400"/>
          </a:xfrm>
          <a:prstGeom prst="round2SameRect">
            <a:avLst>
              <a:gd name="adj1" fmla="val 50000"/>
              <a:gd name="adj2" fmla="val 0"/>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35" name="Redondear rectángulo de esquina del mismo lado 71">
            <a:extLst>
              <a:ext uri="{FF2B5EF4-FFF2-40B4-BE49-F238E27FC236}">
                <a16:creationId xmlns:a16="http://schemas.microsoft.com/office/drawing/2014/main" id="{3106C6E4-95E6-CDF3-DC35-514265050294}"/>
              </a:ext>
              <a:ext uri="{C183D7F6-B498-43B3-948B-1728B52AA6E4}">
                <adec:decorative xmlns:adec="http://schemas.microsoft.com/office/drawing/2017/decorative" xmlns="" val="1"/>
              </a:ext>
            </a:extLst>
          </p:cNvPr>
          <p:cNvSpPr/>
          <p:nvPr/>
        </p:nvSpPr>
        <p:spPr>
          <a:xfrm rot="16200000">
            <a:off x="630237" y="4044369"/>
            <a:ext cx="1447200" cy="1447200"/>
          </a:xfrm>
          <a:prstGeom prst="round2SameRect">
            <a:avLst>
              <a:gd name="adj1" fmla="val 0"/>
              <a:gd name="adj2" fmla="val 5000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6" name="Contenidor de text 2">
            <a:extLst>
              <a:ext uri="{FF2B5EF4-FFF2-40B4-BE49-F238E27FC236}">
                <a16:creationId xmlns:a16="http://schemas.microsoft.com/office/drawing/2014/main" id="{F2F5C07C-98EC-E77E-F3CC-3966DD6CC9D7}"/>
              </a:ext>
            </a:extLst>
          </p:cNvPr>
          <p:cNvSpPr txBox="1">
            <a:spLocks/>
          </p:cNvSpPr>
          <p:nvPr/>
        </p:nvSpPr>
        <p:spPr>
          <a:xfrm>
            <a:off x="2211745" y="4139122"/>
            <a:ext cx="8942964" cy="1257692"/>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a:solidFill>
                  <a:srgbClr val="4A00D0"/>
                </a:solidFill>
                <a:latin typeface="HelveticaNeueLT Std" panose="020B0604020202020204" pitchFamily="34" charset="0"/>
              </a:rPr>
              <a:t>6 | Diversity, equity and inclusion are aspects that are gaining importance in video games</a:t>
            </a:r>
          </a:p>
          <a:p>
            <a:r>
              <a:rPr lang="en-US" sz="1200">
                <a:solidFill>
                  <a:srgbClr val="4A00D0"/>
                </a:solidFill>
                <a:latin typeface="HelveticaNeueLT Std" panose="020B0604020202020204" pitchFamily="34" charset="0"/>
              </a:rPr>
              <a:t>Companies are starting to include under-represented groups such as women, ethnic minorities, the LGBTQIA+ community and people with disabilities in their contents, policies and workforces.</a:t>
            </a:r>
          </a:p>
          <a:p>
            <a:r>
              <a:rPr lang="en-US" sz="1200">
                <a:solidFill>
                  <a:schemeClr val="accent5">
                    <a:lumMod val="25000"/>
                  </a:schemeClr>
                </a:solidFill>
                <a:latin typeface="HelveticaNeueLT Std" panose="020B0604020202020204" pitchFamily="34" charset="0"/>
              </a:rPr>
              <a:t>Diversity stimulates innovation, which is why </a:t>
            </a:r>
            <a:r>
              <a:rPr lang="en-US" sz="1200" b="1">
                <a:solidFill>
                  <a:schemeClr val="accent5">
                    <a:lumMod val="25000"/>
                  </a:schemeClr>
                </a:solidFill>
                <a:latin typeface="HelveticaNeueLT Std" panose="020B0604020202020204" pitchFamily="34" charset="0"/>
              </a:rPr>
              <a:t>Activision Blizzard </a:t>
            </a:r>
            <a:r>
              <a:rPr lang="en-US" sz="1200">
                <a:solidFill>
                  <a:schemeClr val="accent5">
                    <a:lumMod val="25000"/>
                  </a:schemeClr>
                </a:solidFill>
                <a:latin typeface="HelveticaNeueLT Std" panose="020B0604020202020204" pitchFamily="34" charset="0"/>
              </a:rPr>
              <a:t>is creating an environment in which differences are accepted, valued, celebrated and always welcome. Activision’s Inclusive Game Design team is on a mission to integrate best practices and innovations into all of its games to ensure they’re the most diverse, welcoming and inclusive.</a:t>
            </a:r>
          </a:p>
        </p:txBody>
      </p:sp>
      <p:pic>
        <p:nvPicPr>
          <p:cNvPr id="2050" name="Picture 2">
            <a:extLst>
              <a:ext uri="{FF2B5EF4-FFF2-40B4-BE49-F238E27FC236}">
                <a16:creationId xmlns:a16="http://schemas.microsoft.com/office/drawing/2014/main" id="{A2095A70-26E0-C705-8E80-FFEE07ED54C2}"/>
              </a:ext>
              <a:ext uri="{C183D7F6-B498-43B3-948B-1728B52AA6E4}">
                <adec:decorative xmlns:adec="http://schemas.microsoft.com/office/drawing/2017/decorative" xmlns=""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3" t="17936" r="2187" b="17687"/>
          <a:stretch/>
        </p:blipFill>
        <p:spPr bwMode="auto">
          <a:xfrm>
            <a:off x="777348" y="1548071"/>
            <a:ext cx="1080000" cy="27446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A8FF3289-52CC-2095-B999-4B479AD83A9C}"/>
              </a:ext>
              <a:ext uri="{C183D7F6-B498-43B3-948B-1728B52AA6E4}">
                <adec:decorative xmlns:adec="http://schemas.microsoft.com/office/drawing/2017/decorative" xmlns=""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348" y="3007262"/>
            <a:ext cx="1080000" cy="43875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218C1170-DDD6-9EA1-0840-69D07EB1808C}"/>
              </a:ext>
              <a:ext uri="{C183D7F6-B498-43B3-948B-1728B52AA6E4}">
                <adec:decorative xmlns:adec="http://schemas.microsoft.com/office/drawing/2017/decorative" xmlns=""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922" y="4484468"/>
            <a:ext cx="1008000" cy="56700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2">
            <a:extLst>
              <a:ext uri="{FF2B5EF4-FFF2-40B4-BE49-F238E27FC236}">
                <a16:creationId xmlns:a16="http://schemas.microsoft.com/office/drawing/2014/main" id="{E37B5293-78BC-1BAA-1B49-E7A9E15B99C1}"/>
              </a:ext>
            </a:extLst>
          </p:cNvPr>
          <p:cNvSpPr txBox="1"/>
          <p:nvPr/>
        </p:nvSpPr>
        <p:spPr>
          <a:xfrm>
            <a:off x="630236" y="5610662"/>
            <a:ext cx="11009093" cy="461665"/>
          </a:xfrm>
          <a:prstGeom prst="rect">
            <a:avLst/>
          </a:prstGeom>
        </p:spPr>
        <p:txBody>
          <a:bodyPr wrap="square">
            <a:spAutoFit/>
          </a:bodyPr>
          <a:lstStyle>
            <a:defPPr>
              <a:defRPr lang="es-ES"/>
            </a:defPPr>
            <a:lvl1pPr algn="r">
              <a:defRPr sz="1200" b="1" i="1">
                <a:solidFill>
                  <a:srgbClr val="424242"/>
                </a:solidFill>
                <a:latin typeface="HelveticaNeueLT Std" panose="020B0604020202020204" pitchFamily="34" charset="0"/>
              </a:defRPr>
            </a:lvl1pPr>
          </a:lstStyle>
          <a:p>
            <a:r>
              <a:rPr lang="en-US">
                <a:solidFill>
                  <a:schemeClr val="accent5">
                    <a:lumMod val="25000"/>
                  </a:schemeClr>
                </a:solidFill>
              </a:rPr>
              <a:t>Source: </a:t>
            </a:r>
            <a:r>
              <a:rPr lang="en-US" b="0">
                <a:solidFill>
                  <a:schemeClr val="accent5">
                    <a:lumMod val="25000"/>
                  </a:schemeClr>
                </a:solidFill>
              </a:rPr>
              <a:t>ACCIÓ, based on Global Games Market Report, Newzoo, 2022 and 2023; White paper on Spanish video game development, DEV, 2022; Video Games in Spain, Euromonitor, 2023; Two Technology Trends Shaping The Future Of Gaming, Forbes, 2023; The Gaming Playbook, GWI, 2021 </a:t>
            </a:r>
          </a:p>
        </p:txBody>
      </p:sp>
    </p:spTree>
    <p:extLst>
      <p:ext uri="{BB962C8B-B14F-4D97-AF65-F5344CB8AC3E}">
        <p14:creationId xmlns:p14="http://schemas.microsoft.com/office/powerpoint/2010/main" val="11978767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731BB57F-D0B0-C7E0-A1E3-45C22A01F379}"/>
              </a:ext>
            </a:extLst>
          </p:cNvPr>
          <p:cNvSpPr>
            <a:spLocks noGrp="1"/>
          </p:cNvSpPr>
          <p:nvPr>
            <p:ph type="title"/>
          </p:nvPr>
        </p:nvSpPr>
        <p:spPr/>
        <p:txBody>
          <a:bodyPr/>
          <a:lstStyle/>
          <a:p>
            <a:r>
              <a:rPr lang="en-US" sz="2000"/>
              <a:t>Trends in the video game industry (III)</a:t>
            </a:r>
          </a:p>
        </p:txBody>
      </p:sp>
      <p:sp>
        <p:nvSpPr>
          <p:cNvPr id="13" name="Rectangle: cantonades superiors arrodonides 12">
            <a:extLst>
              <a:ext uri="{FF2B5EF4-FFF2-40B4-BE49-F238E27FC236}">
                <a16:creationId xmlns:a16="http://schemas.microsoft.com/office/drawing/2014/main" id="{6EC3A381-0393-B144-6FE7-FCB574AFF5C4}"/>
              </a:ext>
              <a:ext uri="{C183D7F6-B498-43B3-948B-1728B52AA6E4}">
                <adec:decorative xmlns:adec="http://schemas.microsoft.com/office/drawing/2017/decorative" xmlns="" val="1"/>
              </a:ext>
            </a:extLst>
          </p:cNvPr>
          <p:cNvSpPr/>
          <p:nvPr/>
        </p:nvSpPr>
        <p:spPr>
          <a:xfrm rot="5400000">
            <a:off x="5367964" y="-3784894"/>
            <a:ext cx="1447200" cy="10940400"/>
          </a:xfrm>
          <a:prstGeom prst="round2SameRect">
            <a:avLst>
              <a:gd name="adj1" fmla="val 50000"/>
              <a:gd name="adj2" fmla="val 0"/>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9" name="Redondear rectángulo de esquina del mismo lado 71">
            <a:extLst>
              <a:ext uri="{FF2B5EF4-FFF2-40B4-BE49-F238E27FC236}">
                <a16:creationId xmlns:a16="http://schemas.microsoft.com/office/drawing/2014/main" id="{78609B72-84EF-AF5F-5C0F-68115665ABA2}"/>
              </a:ext>
              <a:ext uri="{C183D7F6-B498-43B3-948B-1728B52AA6E4}">
                <adec:decorative xmlns:adec="http://schemas.microsoft.com/office/drawing/2017/decorative" xmlns="" val="1"/>
              </a:ext>
            </a:extLst>
          </p:cNvPr>
          <p:cNvSpPr/>
          <p:nvPr/>
        </p:nvSpPr>
        <p:spPr>
          <a:xfrm rot="16200000">
            <a:off x="621364" y="961706"/>
            <a:ext cx="1447200" cy="1447200"/>
          </a:xfrm>
          <a:prstGeom prst="round2SameRect">
            <a:avLst>
              <a:gd name="adj1" fmla="val 0"/>
              <a:gd name="adj2" fmla="val 5000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4" name="Contenidor de text 2">
            <a:extLst>
              <a:ext uri="{FF2B5EF4-FFF2-40B4-BE49-F238E27FC236}">
                <a16:creationId xmlns:a16="http://schemas.microsoft.com/office/drawing/2014/main" id="{48EA3138-2388-4915-76BC-57A98690BCD0}"/>
              </a:ext>
            </a:extLst>
          </p:cNvPr>
          <p:cNvSpPr txBox="1">
            <a:spLocks/>
          </p:cNvSpPr>
          <p:nvPr/>
        </p:nvSpPr>
        <p:spPr>
          <a:xfrm>
            <a:off x="2202872" y="1056459"/>
            <a:ext cx="8942964" cy="1257692"/>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a:solidFill>
                  <a:srgbClr val="4A00D0"/>
                </a:solidFill>
                <a:latin typeface="HelveticaNeueLT Std" panose="020B0604020202020204" pitchFamily="34" charset="0"/>
              </a:rPr>
              <a:t>7 | New privacy policies are setting the course for mobile game studios</a:t>
            </a:r>
          </a:p>
          <a:p>
            <a:r>
              <a:rPr lang="en-US" sz="1200">
                <a:solidFill>
                  <a:srgbClr val="4A00D0"/>
                </a:solidFill>
                <a:latin typeface="HelveticaNeueLT Std" panose="020B0604020202020204" pitchFamily="34" charset="0"/>
              </a:rPr>
              <a:t>Measures to protect user privacy have left studios with fewer tools to measure metrics and check the performance of their user acquisition campaigns and forced them to look for new ways to monetize and engage players.</a:t>
            </a:r>
          </a:p>
          <a:p>
            <a:r>
              <a:rPr lang="en-US" sz="1200">
                <a:solidFill>
                  <a:schemeClr val="accent5">
                    <a:lumMod val="25000"/>
                  </a:schemeClr>
                </a:solidFill>
                <a:latin typeface="HelveticaNeueLT Std" panose="020B0604020202020204" pitchFamily="34" charset="0"/>
              </a:rPr>
              <a:t>Apple upended the entire mobile ecosystem in April 2021 when it deployed the App Tracking Transparency (ATT) and SKAdNetwork 2.0 tools. Google followed suit with similar measures. The new framework makes it much harder to track users, and various mobile game companies such as </a:t>
            </a:r>
            <a:r>
              <a:rPr lang="en-US" sz="1200" b="1">
                <a:solidFill>
                  <a:schemeClr val="accent5">
                    <a:lumMod val="25000"/>
                  </a:schemeClr>
                </a:solidFill>
                <a:latin typeface="HelveticaNeueLT Std" panose="020B0604020202020204" pitchFamily="34" charset="0"/>
              </a:rPr>
              <a:t>Zynga</a:t>
            </a:r>
            <a:r>
              <a:rPr lang="en-US" sz="1200">
                <a:solidFill>
                  <a:schemeClr val="accent5">
                    <a:lumMod val="25000"/>
                  </a:schemeClr>
                </a:solidFill>
                <a:latin typeface="HelveticaNeueLT Std" panose="020B0604020202020204" pitchFamily="34" charset="0"/>
              </a:rPr>
              <a:t> have made public issues related to user acquisition and monetization.</a:t>
            </a:r>
          </a:p>
        </p:txBody>
      </p:sp>
      <p:sp>
        <p:nvSpPr>
          <p:cNvPr id="28" name="Rectangle: cantonades superiors arrodonides 27">
            <a:extLst>
              <a:ext uri="{FF2B5EF4-FFF2-40B4-BE49-F238E27FC236}">
                <a16:creationId xmlns:a16="http://schemas.microsoft.com/office/drawing/2014/main" id="{914E6351-2832-A6D1-9128-9DB9305D8D96}"/>
              </a:ext>
              <a:ext uri="{C183D7F6-B498-43B3-948B-1728B52AA6E4}">
                <adec:decorative xmlns:adec="http://schemas.microsoft.com/office/drawing/2017/decorative" xmlns="" val="1"/>
              </a:ext>
            </a:extLst>
          </p:cNvPr>
          <p:cNvSpPr/>
          <p:nvPr/>
        </p:nvSpPr>
        <p:spPr>
          <a:xfrm rot="5400000">
            <a:off x="5376836" y="-2243563"/>
            <a:ext cx="1447200" cy="10940400"/>
          </a:xfrm>
          <a:prstGeom prst="round2SameRect">
            <a:avLst>
              <a:gd name="adj1" fmla="val 50000"/>
              <a:gd name="adj2" fmla="val 0"/>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29" name="Redondear rectángulo de esquina del mismo lado 71">
            <a:extLst>
              <a:ext uri="{FF2B5EF4-FFF2-40B4-BE49-F238E27FC236}">
                <a16:creationId xmlns:a16="http://schemas.microsoft.com/office/drawing/2014/main" id="{FC29617D-2E71-D5B1-F7A9-68FF3B7096E2}"/>
              </a:ext>
              <a:ext uri="{C183D7F6-B498-43B3-948B-1728B52AA6E4}">
                <adec:decorative xmlns:adec="http://schemas.microsoft.com/office/drawing/2017/decorative" xmlns="" val="1"/>
              </a:ext>
            </a:extLst>
          </p:cNvPr>
          <p:cNvSpPr/>
          <p:nvPr/>
        </p:nvSpPr>
        <p:spPr>
          <a:xfrm rot="16200000">
            <a:off x="630236" y="2503037"/>
            <a:ext cx="1447200" cy="1447200"/>
          </a:xfrm>
          <a:prstGeom prst="round2SameRect">
            <a:avLst>
              <a:gd name="adj1" fmla="val 0"/>
              <a:gd name="adj2" fmla="val 5000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0" name="Contenidor de text 2">
            <a:extLst>
              <a:ext uri="{FF2B5EF4-FFF2-40B4-BE49-F238E27FC236}">
                <a16:creationId xmlns:a16="http://schemas.microsoft.com/office/drawing/2014/main" id="{6A16FBE5-DC01-DEAA-E99C-30FC9D7379DE}"/>
              </a:ext>
            </a:extLst>
          </p:cNvPr>
          <p:cNvSpPr txBox="1">
            <a:spLocks/>
          </p:cNvSpPr>
          <p:nvPr/>
        </p:nvSpPr>
        <p:spPr>
          <a:xfrm>
            <a:off x="2211744" y="2597790"/>
            <a:ext cx="8942964" cy="1257692"/>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a:solidFill>
                  <a:srgbClr val="4A00D0"/>
                </a:solidFill>
                <a:latin typeface="HelveticaNeueLT Std" panose="020B0604020202020204" pitchFamily="34" charset="0"/>
              </a:rPr>
              <a:t>8 | In-game advertising, a new source of income for PC and AAA console games</a:t>
            </a:r>
          </a:p>
          <a:p>
            <a:r>
              <a:rPr lang="en-US" sz="1200">
                <a:solidFill>
                  <a:srgbClr val="4A00D0"/>
                </a:solidFill>
                <a:latin typeface="HelveticaNeueLT Std" panose="020B0604020202020204" pitchFamily="34" charset="0"/>
              </a:rPr>
              <a:t>The popularization of free-to-play games has forced the major publishers to look for new forms of financing for their games. In-game advertising also benefits brands, which gain access to an unlimited demographic and hard-to-reach audience. </a:t>
            </a:r>
          </a:p>
          <a:p>
            <a:r>
              <a:rPr lang="en-US" sz="1200" b="1">
                <a:solidFill>
                  <a:schemeClr val="accent5">
                    <a:lumMod val="25000"/>
                  </a:schemeClr>
                </a:solidFill>
                <a:latin typeface="HelveticaNeueLT Std" panose="020B0604020202020204" pitchFamily="34" charset="0"/>
              </a:rPr>
              <a:t>SuperIndie.Games </a:t>
            </a:r>
            <a:r>
              <a:rPr lang="en-US" sz="1200">
                <a:solidFill>
                  <a:schemeClr val="accent5">
                    <a:lumMod val="25000"/>
                  </a:schemeClr>
                </a:solidFill>
                <a:latin typeface="HelveticaNeueLT Std" panose="020B0604020202020204" pitchFamily="34" charset="0"/>
              </a:rPr>
              <a:t>is the leading marketing, PR and licensing agency for indie games in southern Europe, having promoted more than 1,000 titles for PCs, consoles, virtual reality and mobile devices. Based in Barcelona, it has conducted several in-game advertising campaigns for companies such as Universal, Domino’s Pizza, Harley Davidson and Volkswagen Polo.</a:t>
            </a:r>
          </a:p>
        </p:txBody>
      </p:sp>
      <p:sp>
        <p:nvSpPr>
          <p:cNvPr id="34" name="Rectangle: cantonades superiors arrodonides 33">
            <a:extLst>
              <a:ext uri="{FF2B5EF4-FFF2-40B4-BE49-F238E27FC236}">
                <a16:creationId xmlns:a16="http://schemas.microsoft.com/office/drawing/2014/main" id="{FAB8F105-09B0-ABAB-537D-789CB05068D6}"/>
              </a:ext>
              <a:ext uri="{C183D7F6-B498-43B3-948B-1728B52AA6E4}">
                <adec:decorative xmlns:adec="http://schemas.microsoft.com/office/drawing/2017/decorative" xmlns="" val="1"/>
              </a:ext>
            </a:extLst>
          </p:cNvPr>
          <p:cNvSpPr/>
          <p:nvPr/>
        </p:nvSpPr>
        <p:spPr>
          <a:xfrm rot="5400000">
            <a:off x="5376837" y="-702231"/>
            <a:ext cx="1447200" cy="10940400"/>
          </a:xfrm>
          <a:prstGeom prst="round2SameRect">
            <a:avLst>
              <a:gd name="adj1" fmla="val 50000"/>
              <a:gd name="adj2" fmla="val 0"/>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35" name="Redondear rectángulo de esquina del mismo lado 71">
            <a:extLst>
              <a:ext uri="{FF2B5EF4-FFF2-40B4-BE49-F238E27FC236}">
                <a16:creationId xmlns:a16="http://schemas.microsoft.com/office/drawing/2014/main" id="{3106C6E4-95E6-CDF3-DC35-514265050294}"/>
              </a:ext>
              <a:ext uri="{C183D7F6-B498-43B3-948B-1728B52AA6E4}">
                <adec:decorative xmlns:adec="http://schemas.microsoft.com/office/drawing/2017/decorative" xmlns="" val="1"/>
              </a:ext>
            </a:extLst>
          </p:cNvPr>
          <p:cNvSpPr/>
          <p:nvPr/>
        </p:nvSpPr>
        <p:spPr>
          <a:xfrm rot="16200000">
            <a:off x="630237" y="4044369"/>
            <a:ext cx="1447200" cy="1447200"/>
          </a:xfrm>
          <a:prstGeom prst="round2SameRect">
            <a:avLst>
              <a:gd name="adj1" fmla="val 0"/>
              <a:gd name="adj2" fmla="val 5000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6" name="Contenidor de text 2">
            <a:extLst>
              <a:ext uri="{FF2B5EF4-FFF2-40B4-BE49-F238E27FC236}">
                <a16:creationId xmlns:a16="http://schemas.microsoft.com/office/drawing/2014/main" id="{F2F5C07C-98EC-E77E-F3CC-3966DD6CC9D7}"/>
              </a:ext>
            </a:extLst>
          </p:cNvPr>
          <p:cNvSpPr txBox="1">
            <a:spLocks/>
          </p:cNvSpPr>
          <p:nvPr/>
        </p:nvSpPr>
        <p:spPr>
          <a:xfrm>
            <a:off x="2211745" y="4139122"/>
            <a:ext cx="8942964" cy="1257692"/>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a:solidFill>
                  <a:srgbClr val="4A00D0"/>
                </a:solidFill>
                <a:latin typeface="HelveticaNeueLT Std" panose="020B0604020202020204" pitchFamily="34" charset="0"/>
              </a:rPr>
              <a:t>9 | Notable events in the video game industry due to the appearance of new players on the world stage</a:t>
            </a:r>
          </a:p>
          <a:p>
            <a:r>
              <a:rPr lang="en-US" sz="1200">
                <a:solidFill>
                  <a:srgbClr val="4A00D0"/>
                </a:solidFill>
                <a:latin typeface="HelveticaNeueLT Std" panose="020B0604020202020204" pitchFamily="34" charset="0"/>
              </a:rPr>
              <a:t>With Savvy Games Group at the helm of massive investments, Saudi Arabia is implementing a hugely ambitious gaming investment drive designed to diversify its economy and move away from relying so much on oil revenue.</a:t>
            </a:r>
          </a:p>
          <a:p>
            <a:r>
              <a:rPr lang="en-US" sz="1200">
                <a:solidFill>
                  <a:schemeClr val="accent5">
                    <a:lumMod val="25000"/>
                  </a:schemeClr>
                </a:solidFill>
                <a:latin typeface="HelveticaNeueLT Std" panose="020B0604020202020204" pitchFamily="34" charset="0"/>
              </a:rPr>
              <a:t>Saudi Arabia wants to become a major player in the entertainment industry, with video games as one of its pillars. Therefore, Savvy Games Group has a significant 38,000 million dollar fund and it has already completed several high-level operations. One example is the acquisition of </a:t>
            </a:r>
            <a:r>
              <a:rPr lang="en-US" sz="1200" b="1">
                <a:solidFill>
                  <a:schemeClr val="accent5">
                    <a:lumMod val="25000"/>
                  </a:schemeClr>
                </a:solidFill>
                <a:latin typeface="HelveticaNeueLT Std" panose="020B0604020202020204" pitchFamily="34" charset="0"/>
              </a:rPr>
              <a:t>Scooply</a:t>
            </a:r>
            <a:r>
              <a:rPr lang="en-US" sz="1200">
                <a:solidFill>
                  <a:schemeClr val="accent5">
                    <a:lumMod val="25000"/>
                  </a:schemeClr>
                </a:solidFill>
                <a:latin typeface="HelveticaNeueLT Std" panose="020B0604020202020204" pitchFamily="34" charset="0"/>
              </a:rPr>
              <a:t>, a mobile video game developer operating in Catalonia.</a:t>
            </a:r>
          </a:p>
        </p:txBody>
      </p:sp>
      <p:pic>
        <p:nvPicPr>
          <p:cNvPr id="7" name="Picture 38">
            <a:extLst>
              <a:ext uri="{FF2B5EF4-FFF2-40B4-BE49-F238E27FC236}">
                <a16:creationId xmlns:a16="http://schemas.microsoft.com/office/drawing/2014/main" id="{5831D328-4076-037E-77C1-0087A5BF44B5}"/>
              </a:ext>
              <a:ext uri="{C183D7F6-B498-43B3-948B-1728B52AA6E4}">
                <adec:decorative xmlns:adec="http://schemas.microsoft.com/office/drawing/2017/decorative" xmlns=""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25" r="4429"/>
          <a:stretch/>
        </p:blipFill>
        <p:spPr bwMode="auto">
          <a:xfrm>
            <a:off x="777348" y="1545565"/>
            <a:ext cx="1080000" cy="27948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BE5BC8EC-F629-5EE5-32C7-470137BCCA24}"/>
              </a:ext>
              <a:ext uri="{C183D7F6-B498-43B3-948B-1728B52AA6E4}">
                <adec:decorative xmlns:adec="http://schemas.microsoft.com/office/drawing/2017/decorative" xmlns=""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964" y="3075109"/>
            <a:ext cx="1188000" cy="31050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2">
            <a:extLst>
              <a:ext uri="{FF2B5EF4-FFF2-40B4-BE49-F238E27FC236}">
                <a16:creationId xmlns:a16="http://schemas.microsoft.com/office/drawing/2014/main" id="{E37B5293-78BC-1BAA-1B49-E7A9E15B99C1}"/>
              </a:ext>
            </a:extLst>
          </p:cNvPr>
          <p:cNvSpPr txBox="1"/>
          <p:nvPr/>
        </p:nvSpPr>
        <p:spPr>
          <a:xfrm>
            <a:off x="630236" y="5610662"/>
            <a:ext cx="11009093" cy="461665"/>
          </a:xfrm>
          <a:prstGeom prst="rect">
            <a:avLst/>
          </a:prstGeom>
        </p:spPr>
        <p:txBody>
          <a:bodyPr wrap="square">
            <a:spAutoFit/>
          </a:bodyPr>
          <a:lstStyle>
            <a:defPPr>
              <a:defRPr lang="es-ES"/>
            </a:defPPr>
            <a:lvl1pPr algn="r">
              <a:defRPr sz="1200" b="1" i="1">
                <a:solidFill>
                  <a:srgbClr val="424242"/>
                </a:solidFill>
                <a:latin typeface="HelveticaNeueLT Std" panose="020B0604020202020204" pitchFamily="34" charset="0"/>
              </a:defRPr>
            </a:lvl1pPr>
          </a:lstStyle>
          <a:p>
            <a:r>
              <a:rPr lang="en-US">
                <a:solidFill>
                  <a:schemeClr val="accent5">
                    <a:lumMod val="25000"/>
                  </a:schemeClr>
                </a:solidFill>
              </a:rPr>
              <a:t>Source: </a:t>
            </a:r>
            <a:r>
              <a:rPr lang="en-US" b="0">
                <a:solidFill>
                  <a:schemeClr val="accent5">
                    <a:lumMod val="25000"/>
                  </a:schemeClr>
                </a:solidFill>
              </a:rPr>
              <a:t>ACCIÓ, based on Global Games Market Report, Newzoo, 2022 and 2023; White paper on Spanish video game development, DEV, 2022; Video Games in Spain, Euromonitor, 2023; Two Technology Trends Shaping The Future Of Gaming, Forbes, 2023; The Gaming Playbook, GWI, 2021 </a:t>
            </a:r>
          </a:p>
        </p:txBody>
      </p:sp>
      <p:pic>
        <p:nvPicPr>
          <p:cNvPr id="5" name="Picture 2">
            <a:extLst>
              <a:ext uri="{FF2B5EF4-FFF2-40B4-BE49-F238E27FC236}">
                <a16:creationId xmlns:a16="http://schemas.microsoft.com/office/drawing/2014/main" id="{B0D50804-8D20-7E90-6AE4-FD7D1DF32F54}"/>
              </a:ext>
              <a:ext uri="{C183D7F6-B498-43B3-948B-1728B52AA6E4}">
                <adec:decorative xmlns:adec="http://schemas.microsoft.com/office/drawing/2017/decorative" xmlns=""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21" t="18639" r="3612" b="8398"/>
          <a:stretch/>
        </p:blipFill>
        <p:spPr bwMode="auto">
          <a:xfrm>
            <a:off x="711659" y="4629250"/>
            <a:ext cx="1261918" cy="30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4371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731BB57F-D0B0-C7E0-A1E3-45C22A01F379}"/>
              </a:ext>
            </a:extLst>
          </p:cNvPr>
          <p:cNvSpPr>
            <a:spLocks noGrp="1"/>
          </p:cNvSpPr>
          <p:nvPr>
            <p:ph type="title"/>
          </p:nvPr>
        </p:nvSpPr>
        <p:spPr/>
        <p:txBody>
          <a:bodyPr/>
          <a:lstStyle/>
          <a:p>
            <a:r>
              <a:rPr lang="en-US" sz="2000"/>
              <a:t>Trends in the video game industry (IV)</a:t>
            </a:r>
          </a:p>
        </p:txBody>
      </p:sp>
      <p:sp>
        <p:nvSpPr>
          <p:cNvPr id="13" name="Rectangle: cantonades superiors arrodonides 12">
            <a:extLst>
              <a:ext uri="{FF2B5EF4-FFF2-40B4-BE49-F238E27FC236}">
                <a16:creationId xmlns:a16="http://schemas.microsoft.com/office/drawing/2014/main" id="{6EC3A381-0393-B144-6FE7-FCB574AFF5C4}"/>
              </a:ext>
              <a:ext uri="{C183D7F6-B498-43B3-948B-1728B52AA6E4}">
                <adec:decorative xmlns:adec="http://schemas.microsoft.com/office/drawing/2017/decorative" xmlns="" val="1"/>
              </a:ext>
            </a:extLst>
          </p:cNvPr>
          <p:cNvSpPr/>
          <p:nvPr/>
        </p:nvSpPr>
        <p:spPr>
          <a:xfrm rot="5400000">
            <a:off x="5367964" y="-3784894"/>
            <a:ext cx="1447200" cy="10940400"/>
          </a:xfrm>
          <a:prstGeom prst="round2SameRect">
            <a:avLst>
              <a:gd name="adj1" fmla="val 50000"/>
              <a:gd name="adj2" fmla="val 0"/>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9" name="Redondear rectángulo de esquina del mismo lado 71">
            <a:extLst>
              <a:ext uri="{FF2B5EF4-FFF2-40B4-BE49-F238E27FC236}">
                <a16:creationId xmlns:a16="http://schemas.microsoft.com/office/drawing/2014/main" id="{78609B72-84EF-AF5F-5C0F-68115665ABA2}"/>
              </a:ext>
              <a:ext uri="{C183D7F6-B498-43B3-948B-1728B52AA6E4}">
                <adec:decorative xmlns:adec="http://schemas.microsoft.com/office/drawing/2017/decorative" xmlns="" val="1"/>
              </a:ext>
            </a:extLst>
          </p:cNvPr>
          <p:cNvSpPr/>
          <p:nvPr/>
        </p:nvSpPr>
        <p:spPr>
          <a:xfrm rot="16200000">
            <a:off x="621364" y="961706"/>
            <a:ext cx="1447200" cy="1447200"/>
          </a:xfrm>
          <a:prstGeom prst="round2SameRect">
            <a:avLst>
              <a:gd name="adj1" fmla="val 0"/>
              <a:gd name="adj2" fmla="val 5000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4" name="Contenidor de text 2">
            <a:extLst>
              <a:ext uri="{FF2B5EF4-FFF2-40B4-BE49-F238E27FC236}">
                <a16:creationId xmlns:a16="http://schemas.microsoft.com/office/drawing/2014/main" id="{48EA3138-2388-4915-76BC-57A98690BCD0}"/>
              </a:ext>
            </a:extLst>
          </p:cNvPr>
          <p:cNvSpPr txBox="1">
            <a:spLocks/>
          </p:cNvSpPr>
          <p:nvPr/>
        </p:nvSpPr>
        <p:spPr>
          <a:xfrm>
            <a:off x="2202872" y="1056459"/>
            <a:ext cx="8942964" cy="1257692"/>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a:solidFill>
                  <a:srgbClr val="4A00D0"/>
                </a:solidFill>
                <a:latin typeface="HelveticaNeueLT Std" panose="020B0604020202020204" pitchFamily="34" charset="0"/>
              </a:rPr>
              <a:t>10 | The emergence of video game studios led by influencers: a trigger for innovation?</a:t>
            </a:r>
          </a:p>
          <a:p>
            <a:r>
              <a:rPr lang="en-US" sz="1200">
                <a:solidFill>
                  <a:srgbClr val="4A00D0"/>
                </a:solidFill>
                <a:latin typeface="HelveticaNeueLT Std" panose="020B0604020202020204" pitchFamily="34" charset="0"/>
              </a:rPr>
              <a:t>Influencers form a fundamental part of the industry, and, for many consumers, their recommendations have replaced traditional journalism. They are now diversifying their sources of income so as to be less dependent on video platforms and social media.</a:t>
            </a:r>
          </a:p>
          <a:p>
            <a:r>
              <a:rPr lang="en-US" sz="1200" b="1">
                <a:solidFill>
                  <a:schemeClr val="accent5">
                    <a:lumMod val="25000"/>
                  </a:schemeClr>
                </a:solidFill>
                <a:latin typeface="HelveticaNeueLT Std" panose="020B0604020202020204" pitchFamily="34" charset="0"/>
              </a:rPr>
              <a:t>Guinxu</a:t>
            </a:r>
            <a:r>
              <a:rPr lang="en-US" sz="1200">
                <a:solidFill>
                  <a:schemeClr val="accent5">
                    <a:lumMod val="25000"/>
                  </a:schemeClr>
                </a:solidFill>
                <a:latin typeface="HelveticaNeueLT Std" panose="020B0604020202020204" pitchFamily="34" charset="0"/>
              </a:rPr>
              <a:t> is an influencer from Barcelona with more than 800,000 followers on YouTube which has conducted advertising campaigns for brands such as Gameloft, Sega and Super Mario. It’s also an independent video game developer for PC and Android and its most recent projects include Flatworld and 1 Cat a Day.</a:t>
            </a:r>
          </a:p>
        </p:txBody>
      </p:sp>
      <p:sp>
        <p:nvSpPr>
          <p:cNvPr id="28" name="Rectangle: cantonades superiors arrodonides 27">
            <a:extLst>
              <a:ext uri="{FF2B5EF4-FFF2-40B4-BE49-F238E27FC236}">
                <a16:creationId xmlns:a16="http://schemas.microsoft.com/office/drawing/2014/main" id="{914E6351-2832-A6D1-9128-9DB9305D8D96}"/>
              </a:ext>
              <a:ext uri="{C183D7F6-B498-43B3-948B-1728B52AA6E4}">
                <adec:decorative xmlns:adec="http://schemas.microsoft.com/office/drawing/2017/decorative" xmlns="" val="1"/>
              </a:ext>
            </a:extLst>
          </p:cNvPr>
          <p:cNvSpPr/>
          <p:nvPr/>
        </p:nvSpPr>
        <p:spPr>
          <a:xfrm rot="5400000">
            <a:off x="5376836" y="-2243563"/>
            <a:ext cx="1447200" cy="10940400"/>
          </a:xfrm>
          <a:prstGeom prst="round2SameRect">
            <a:avLst>
              <a:gd name="adj1" fmla="val 50000"/>
              <a:gd name="adj2" fmla="val 0"/>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29" name="Redondear rectángulo de esquina del mismo lado 71">
            <a:extLst>
              <a:ext uri="{FF2B5EF4-FFF2-40B4-BE49-F238E27FC236}">
                <a16:creationId xmlns:a16="http://schemas.microsoft.com/office/drawing/2014/main" id="{FC29617D-2E71-D5B1-F7A9-68FF3B7096E2}"/>
              </a:ext>
              <a:ext uri="{C183D7F6-B498-43B3-948B-1728B52AA6E4}">
                <adec:decorative xmlns:adec="http://schemas.microsoft.com/office/drawing/2017/decorative" xmlns="" val="1"/>
              </a:ext>
            </a:extLst>
          </p:cNvPr>
          <p:cNvSpPr/>
          <p:nvPr/>
        </p:nvSpPr>
        <p:spPr>
          <a:xfrm rot="16200000">
            <a:off x="630236" y="2503037"/>
            <a:ext cx="1447200" cy="1447200"/>
          </a:xfrm>
          <a:prstGeom prst="round2SameRect">
            <a:avLst>
              <a:gd name="adj1" fmla="val 0"/>
              <a:gd name="adj2" fmla="val 5000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0" name="Contenidor de text 2">
            <a:extLst>
              <a:ext uri="{FF2B5EF4-FFF2-40B4-BE49-F238E27FC236}">
                <a16:creationId xmlns:a16="http://schemas.microsoft.com/office/drawing/2014/main" id="{6A16FBE5-DC01-DEAA-E99C-30FC9D7379DE}"/>
              </a:ext>
            </a:extLst>
          </p:cNvPr>
          <p:cNvSpPr txBox="1">
            <a:spLocks/>
          </p:cNvSpPr>
          <p:nvPr/>
        </p:nvSpPr>
        <p:spPr>
          <a:xfrm>
            <a:off x="2211745" y="2556759"/>
            <a:ext cx="8942964" cy="1257692"/>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solidFill>
                  <a:srgbClr val="4A00D0"/>
                </a:solidFill>
                <a:latin typeface="HelveticaNeueLT Std" panose="020B0604020202020204" pitchFamily="34" charset="0"/>
              </a:rPr>
              <a:t>11 | Serious games, an innovative training method</a:t>
            </a:r>
          </a:p>
          <a:p>
            <a:r>
              <a:rPr lang="en-US" sz="1200" dirty="0">
                <a:solidFill>
                  <a:srgbClr val="4A00D0"/>
                </a:solidFill>
                <a:latin typeface="HelveticaNeueLT Std" panose="020B0604020202020204" pitchFamily="34" charset="0"/>
              </a:rPr>
              <a:t>Serious games constitute a new form of learning and training applied to simulating situations in companies and public institutions. We should highlight their cross-cutting nature and application (financial services, marketing, education and construction).</a:t>
            </a:r>
          </a:p>
          <a:p>
            <a:r>
              <a:rPr lang="en-US" sz="1200" dirty="0">
                <a:solidFill>
                  <a:schemeClr val="accent5">
                    <a:lumMod val="25000"/>
                  </a:schemeClr>
                </a:solidFill>
                <a:latin typeface="HelveticaNeueLT Std" panose="020B0604020202020204" pitchFamily="34" charset="0"/>
              </a:rPr>
              <a:t>The Catalan </a:t>
            </a:r>
            <a:r>
              <a:rPr lang="en-US" sz="1200" b="1" dirty="0" err="1">
                <a:solidFill>
                  <a:schemeClr val="accent5">
                    <a:lumMod val="25000"/>
                  </a:schemeClr>
                </a:solidFill>
                <a:latin typeface="HelveticaNeueLT Std" panose="020B0604020202020204" pitchFamily="34" charset="0"/>
              </a:rPr>
              <a:t>Jellyworld</a:t>
            </a:r>
            <a:r>
              <a:rPr lang="en-US" sz="1200" dirty="0">
                <a:solidFill>
                  <a:schemeClr val="accent5">
                    <a:lumMod val="25000"/>
                  </a:schemeClr>
                </a:solidFill>
                <a:latin typeface="HelveticaNeueLT Std" panose="020B0604020202020204" pitchFamily="34" charset="0"/>
              </a:rPr>
              <a:t> company develops, edits and publishes video games and serious games that promote women and make them more visible. Women’s Quiz, its latest video game, is a serious game about the life and work of famous women who have been invisible throughout history. It features over 200 questions about 50 important women: Marie Curie, Amelia Earhart, Virginia Woolf, etc.</a:t>
            </a:r>
          </a:p>
        </p:txBody>
      </p:sp>
      <p:sp>
        <p:nvSpPr>
          <p:cNvPr id="34" name="Rectangle: cantonades superiors arrodonides 33">
            <a:extLst>
              <a:ext uri="{FF2B5EF4-FFF2-40B4-BE49-F238E27FC236}">
                <a16:creationId xmlns:a16="http://schemas.microsoft.com/office/drawing/2014/main" id="{FAB8F105-09B0-ABAB-537D-789CB05068D6}"/>
              </a:ext>
              <a:ext uri="{C183D7F6-B498-43B3-948B-1728B52AA6E4}">
                <adec:decorative xmlns:adec="http://schemas.microsoft.com/office/drawing/2017/decorative" xmlns="" val="1"/>
              </a:ext>
            </a:extLst>
          </p:cNvPr>
          <p:cNvSpPr/>
          <p:nvPr/>
        </p:nvSpPr>
        <p:spPr>
          <a:xfrm rot="5400000">
            <a:off x="5376837" y="-702231"/>
            <a:ext cx="1447200" cy="10940400"/>
          </a:xfrm>
          <a:prstGeom prst="round2SameRect">
            <a:avLst>
              <a:gd name="adj1" fmla="val 50000"/>
              <a:gd name="adj2" fmla="val 0"/>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35" name="Redondear rectángulo de esquina del mismo lado 71">
            <a:extLst>
              <a:ext uri="{FF2B5EF4-FFF2-40B4-BE49-F238E27FC236}">
                <a16:creationId xmlns:a16="http://schemas.microsoft.com/office/drawing/2014/main" id="{3106C6E4-95E6-CDF3-DC35-514265050294}"/>
              </a:ext>
              <a:ext uri="{C183D7F6-B498-43B3-948B-1728B52AA6E4}">
                <adec:decorative xmlns:adec="http://schemas.microsoft.com/office/drawing/2017/decorative" xmlns="" val="1"/>
              </a:ext>
            </a:extLst>
          </p:cNvPr>
          <p:cNvSpPr/>
          <p:nvPr/>
        </p:nvSpPr>
        <p:spPr>
          <a:xfrm rot="16200000">
            <a:off x="630237" y="4044369"/>
            <a:ext cx="1447200" cy="1447200"/>
          </a:xfrm>
          <a:prstGeom prst="round2SameRect">
            <a:avLst>
              <a:gd name="adj1" fmla="val 0"/>
              <a:gd name="adj2" fmla="val 5000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6" name="Contenidor de text 2">
            <a:extLst>
              <a:ext uri="{FF2B5EF4-FFF2-40B4-BE49-F238E27FC236}">
                <a16:creationId xmlns:a16="http://schemas.microsoft.com/office/drawing/2014/main" id="{F2F5C07C-98EC-E77E-F3CC-3966DD6CC9D7}"/>
              </a:ext>
            </a:extLst>
          </p:cNvPr>
          <p:cNvSpPr txBox="1">
            <a:spLocks/>
          </p:cNvSpPr>
          <p:nvPr/>
        </p:nvSpPr>
        <p:spPr>
          <a:xfrm>
            <a:off x="2211745" y="4139122"/>
            <a:ext cx="8942964" cy="1257692"/>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a:solidFill>
                  <a:srgbClr val="4A00D0"/>
                </a:solidFill>
                <a:latin typeface="HelveticaNeueLT Std" panose="020B0604020202020204" pitchFamily="34" charset="0"/>
              </a:rPr>
              <a:t>12 | Video games within the context of other economic activities: gamification</a:t>
            </a:r>
          </a:p>
          <a:p>
            <a:r>
              <a:rPr lang="en-US" sz="1200">
                <a:solidFill>
                  <a:srgbClr val="4A00D0"/>
                </a:solidFill>
                <a:latin typeface="HelveticaNeueLT Std" panose="020B0604020202020204" pitchFamily="34" charset="0"/>
              </a:rPr>
              <a:t>Gamification is the application of the dynamics, mechanics and aesthetics that characterize gaming in contexts unrelated to this sector in order to implement the latest methodologies, tools and solutions in the business world.</a:t>
            </a:r>
          </a:p>
          <a:p>
            <a:r>
              <a:rPr lang="en-US" sz="1200">
                <a:solidFill>
                  <a:schemeClr val="accent5">
                    <a:lumMod val="25000"/>
                  </a:schemeClr>
                </a:solidFill>
                <a:latin typeface="HelveticaNeueLT Std" panose="020B0604020202020204" pitchFamily="34" charset="0"/>
              </a:rPr>
              <a:t>KidneyApp is a project linked to the </a:t>
            </a:r>
            <a:r>
              <a:rPr lang="en-US" sz="1200" b="1">
                <a:solidFill>
                  <a:schemeClr val="accent5">
                    <a:lumMod val="25000"/>
                  </a:schemeClr>
                </a:solidFill>
                <a:latin typeface="HelveticaNeueLT Std" panose="020B0604020202020204" pitchFamily="34" charset="0"/>
              </a:rPr>
              <a:t>ViOD Games Studio</a:t>
            </a:r>
            <a:r>
              <a:rPr lang="en-US" sz="1200">
                <a:solidFill>
                  <a:schemeClr val="accent5">
                    <a:lumMod val="25000"/>
                  </a:schemeClr>
                </a:solidFill>
                <a:latin typeface="HelveticaNeueLT Std" panose="020B0604020202020204" pitchFamily="34" charset="0"/>
              </a:rPr>
              <a:t> based in Barcelona. Its aim is to influence the change in habits of patients with chronic renal failure to improve their quality of life and delay the degenerative process of the disease. To achieve the above, they’ve introduced gamification techniques such as game levels, challenges, rewards, user rankings and so on.</a:t>
            </a:r>
          </a:p>
        </p:txBody>
      </p:sp>
      <p:pic>
        <p:nvPicPr>
          <p:cNvPr id="10" name="Picture 2">
            <a:extLst>
              <a:ext uri="{FF2B5EF4-FFF2-40B4-BE49-F238E27FC236}">
                <a16:creationId xmlns:a16="http://schemas.microsoft.com/office/drawing/2014/main" id="{002BD03F-66E2-CBEB-3023-154303F03337}"/>
              </a:ext>
              <a:ext uri="{C183D7F6-B498-43B3-948B-1728B52AA6E4}">
                <adec:decorative xmlns:adec="http://schemas.microsoft.com/office/drawing/2017/decorative" xmlns=""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58" r="4757"/>
          <a:stretch/>
        </p:blipFill>
        <p:spPr bwMode="auto">
          <a:xfrm>
            <a:off x="777347" y="1459170"/>
            <a:ext cx="1080000" cy="452270"/>
          </a:xfrm>
          <a:prstGeom prst="rect">
            <a:avLst/>
          </a:prstGeom>
          <a:noFill/>
          <a:extLst>
            <a:ext uri="{909E8E84-426E-40DD-AFC4-6F175D3DCCD1}">
              <a14:hiddenFill xmlns:a14="http://schemas.microsoft.com/office/drawing/2010/main">
                <a:solidFill>
                  <a:srgbClr val="FFFFFF"/>
                </a:solidFill>
              </a14:hiddenFill>
            </a:ext>
          </a:extLst>
        </p:spPr>
      </p:pic>
      <p:pic>
        <p:nvPicPr>
          <p:cNvPr id="12" name="Imatge 11">
            <a:extLst>
              <a:ext uri="{FF2B5EF4-FFF2-40B4-BE49-F238E27FC236}">
                <a16:creationId xmlns:a16="http://schemas.microsoft.com/office/drawing/2014/main" id="{61AF32A9-F64E-A6A4-D7CA-6446D8413283}"/>
              </a:ext>
              <a:ext uri="{C183D7F6-B498-43B3-948B-1728B52AA6E4}">
                <adec:decorative xmlns:adec="http://schemas.microsoft.com/office/drawing/2017/decorative" xmlns="" val="1"/>
              </a:ext>
            </a:extLst>
          </p:cNvPr>
          <p:cNvPicPr>
            <a:picLocks noChangeAspect="1"/>
          </p:cNvPicPr>
          <p:nvPr/>
        </p:nvPicPr>
        <p:blipFill rotWithShape="1">
          <a:blip r:embed="rId3"/>
          <a:srcRect l="15938" t="16396" r="16339" b="20339"/>
          <a:stretch/>
        </p:blipFill>
        <p:spPr>
          <a:xfrm>
            <a:off x="921347" y="2858088"/>
            <a:ext cx="792000" cy="739867"/>
          </a:xfrm>
          <a:prstGeom prst="rect">
            <a:avLst/>
          </a:prstGeom>
        </p:spPr>
      </p:pic>
      <p:pic>
        <p:nvPicPr>
          <p:cNvPr id="4100" name="Picture 4">
            <a:extLst>
              <a:ext uri="{FF2B5EF4-FFF2-40B4-BE49-F238E27FC236}">
                <a16:creationId xmlns:a16="http://schemas.microsoft.com/office/drawing/2014/main" id="{32CDAF9A-3726-4720-1F3B-A38AEA236B96}"/>
              </a:ext>
              <a:ext uri="{C183D7F6-B498-43B3-948B-1728B52AA6E4}">
                <adec:decorative xmlns:adec="http://schemas.microsoft.com/office/drawing/2017/decorative" xmlns=""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07" r="3948"/>
          <a:stretch/>
        </p:blipFill>
        <p:spPr bwMode="auto">
          <a:xfrm>
            <a:off x="822964" y="4466161"/>
            <a:ext cx="1044000" cy="603614"/>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2">
            <a:extLst>
              <a:ext uri="{FF2B5EF4-FFF2-40B4-BE49-F238E27FC236}">
                <a16:creationId xmlns:a16="http://schemas.microsoft.com/office/drawing/2014/main" id="{E37B5293-78BC-1BAA-1B49-E7A9E15B99C1}"/>
              </a:ext>
            </a:extLst>
          </p:cNvPr>
          <p:cNvSpPr txBox="1"/>
          <p:nvPr/>
        </p:nvSpPr>
        <p:spPr>
          <a:xfrm>
            <a:off x="630236" y="5610662"/>
            <a:ext cx="11009093" cy="461665"/>
          </a:xfrm>
          <a:prstGeom prst="rect">
            <a:avLst/>
          </a:prstGeom>
        </p:spPr>
        <p:txBody>
          <a:bodyPr wrap="square">
            <a:spAutoFit/>
          </a:bodyPr>
          <a:lstStyle>
            <a:defPPr>
              <a:defRPr lang="es-ES"/>
            </a:defPPr>
            <a:lvl1pPr algn="r">
              <a:defRPr sz="1200" b="1" i="1">
                <a:solidFill>
                  <a:srgbClr val="424242"/>
                </a:solidFill>
                <a:latin typeface="HelveticaNeueLT Std" panose="020B0604020202020204" pitchFamily="34" charset="0"/>
              </a:defRPr>
            </a:lvl1pPr>
          </a:lstStyle>
          <a:p>
            <a:r>
              <a:rPr lang="en-US">
                <a:solidFill>
                  <a:schemeClr val="accent5">
                    <a:lumMod val="25000"/>
                  </a:schemeClr>
                </a:solidFill>
              </a:rPr>
              <a:t>Source: </a:t>
            </a:r>
            <a:r>
              <a:rPr lang="en-US" b="0">
                <a:solidFill>
                  <a:schemeClr val="accent5">
                    <a:lumMod val="25000"/>
                  </a:schemeClr>
                </a:solidFill>
              </a:rPr>
              <a:t>ACCIÓ, based on Global Games Market Report, Newzoo, 2022 and 2023; White paper on Spanish video game development, DEV, 2022; Video Games in Spain, Euromonitor, 2023; Two Technology Trends Shaping The Future Of Gaming, Forbes, 2023; The Gaming Playbook, GWI, 2021 </a:t>
            </a:r>
          </a:p>
        </p:txBody>
      </p:sp>
    </p:spTree>
    <p:extLst>
      <p:ext uri="{BB962C8B-B14F-4D97-AF65-F5344CB8AC3E}">
        <p14:creationId xmlns:p14="http://schemas.microsoft.com/office/powerpoint/2010/main" val="42865305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731BB57F-D0B0-C7E0-A1E3-45C22A01F379}"/>
              </a:ext>
            </a:extLst>
          </p:cNvPr>
          <p:cNvSpPr>
            <a:spLocks noGrp="1"/>
          </p:cNvSpPr>
          <p:nvPr>
            <p:ph type="title"/>
          </p:nvPr>
        </p:nvSpPr>
        <p:spPr/>
        <p:txBody>
          <a:bodyPr/>
          <a:lstStyle/>
          <a:p>
            <a:r>
              <a:rPr lang="en-US" sz="2000"/>
              <a:t>Technologies in the video game industry (I)</a:t>
            </a:r>
          </a:p>
        </p:txBody>
      </p:sp>
      <p:sp>
        <p:nvSpPr>
          <p:cNvPr id="13" name="Rectangle: cantonades superiors arrodonides 12">
            <a:extLst>
              <a:ext uri="{FF2B5EF4-FFF2-40B4-BE49-F238E27FC236}">
                <a16:creationId xmlns:a16="http://schemas.microsoft.com/office/drawing/2014/main" id="{6EC3A381-0393-B144-6FE7-FCB574AFF5C4}"/>
              </a:ext>
              <a:ext uri="{C183D7F6-B498-43B3-948B-1728B52AA6E4}">
                <adec:decorative xmlns:adec="http://schemas.microsoft.com/office/drawing/2017/decorative" xmlns="" val="1"/>
              </a:ext>
            </a:extLst>
          </p:cNvPr>
          <p:cNvSpPr/>
          <p:nvPr/>
        </p:nvSpPr>
        <p:spPr>
          <a:xfrm rot="5400000">
            <a:off x="5367964" y="-3784894"/>
            <a:ext cx="1447200" cy="10940400"/>
          </a:xfrm>
          <a:prstGeom prst="round2SameRect">
            <a:avLst>
              <a:gd name="adj1" fmla="val 50000"/>
              <a:gd name="adj2" fmla="val 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6" name="Rectangle: cantonades superiors arrodonides 15">
            <a:extLst>
              <a:ext uri="{FF2B5EF4-FFF2-40B4-BE49-F238E27FC236}">
                <a16:creationId xmlns:a16="http://schemas.microsoft.com/office/drawing/2014/main" id="{6B59FA91-79C2-B596-35C3-BFAFEE5609D8}"/>
              </a:ext>
              <a:ext uri="{C183D7F6-B498-43B3-948B-1728B52AA6E4}">
                <adec:decorative xmlns:adec="http://schemas.microsoft.com/office/drawing/2017/decorative" xmlns="" val="1"/>
              </a:ext>
            </a:extLst>
          </p:cNvPr>
          <p:cNvSpPr/>
          <p:nvPr/>
        </p:nvSpPr>
        <p:spPr>
          <a:xfrm rot="5400000">
            <a:off x="5367964" y="-2242633"/>
            <a:ext cx="1447200" cy="10940400"/>
          </a:xfrm>
          <a:prstGeom prst="round2SameRect">
            <a:avLst>
              <a:gd name="adj1" fmla="val 50000"/>
              <a:gd name="adj2" fmla="val 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8" name="Rectangle: cantonades superiors arrodonides 17">
            <a:extLst>
              <a:ext uri="{FF2B5EF4-FFF2-40B4-BE49-F238E27FC236}">
                <a16:creationId xmlns:a16="http://schemas.microsoft.com/office/drawing/2014/main" id="{37EF32E0-1570-42D2-C11C-624E5F21D2A4}"/>
              </a:ext>
              <a:ext uri="{C183D7F6-B498-43B3-948B-1728B52AA6E4}">
                <adec:decorative xmlns:adec="http://schemas.microsoft.com/office/drawing/2017/decorative" xmlns="" val="1"/>
              </a:ext>
            </a:extLst>
          </p:cNvPr>
          <p:cNvSpPr/>
          <p:nvPr/>
        </p:nvSpPr>
        <p:spPr>
          <a:xfrm rot="5400000">
            <a:off x="5367964" y="-700371"/>
            <a:ext cx="1447200" cy="10940400"/>
          </a:xfrm>
          <a:prstGeom prst="round2SameRect">
            <a:avLst>
              <a:gd name="adj1" fmla="val 50000"/>
              <a:gd name="adj2" fmla="val 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9" name="Redondear rectángulo de esquina del mismo lado 71">
            <a:extLst>
              <a:ext uri="{FF2B5EF4-FFF2-40B4-BE49-F238E27FC236}">
                <a16:creationId xmlns:a16="http://schemas.microsoft.com/office/drawing/2014/main" id="{78609B72-84EF-AF5F-5C0F-68115665ABA2}"/>
              </a:ext>
              <a:ext uri="{C183D7F6-B498-43B3-948B-1728B52AA6E4}">
                <adec:decorative xmlns:adec="http://schemas.microsoft.com/office/drawing/2017/decorative" xmlns="" val="1"/>
              </a:ext>
            </a:extLst>
          </p:cNvPr>
          <p:cNvSpPr/>
          <p:nvPr/>
        </p:nvSpPr>
        <p:spPr>
          <a:xfrm rot="16200000">
            <a:off x="621364" y="961706"/>
            <a:ext cx="1447200" cy="1447200"/>
          </a:xfrm>
          <a:prstGeom prst="round2SameRect">
            <a:avLst>
              <a:gd name="adj1" fmla="val 0"/>
              <a:gd name="adj2"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0" name="Redondear rectángulo de esquina del mismo lado 71">
            <a:extLst>
              <a:ext uri="{FF2B5EF4-FFF2-40B4-BE49-F238E27FC236}">
                <a16:creationId xmlns:a16="http://schemas.microsoft.com/office/drawing/2014/main" id="{5CCFBDBD-8B9B-A38B-85B2-6F2D5E5EA53C}"/>
              </a:ext>
              <a:ext uri="{C183D7F6-B498-43B3-948B-1728B52AA6E4}">
                <adec:decorative xmlns:adec="http://schemas.microsoft.com/office/drawing/2017/decorative" xmlns="" val="1"/>
              </a:ext>
            </a:extLst>
          </p:cNvPr>
          <p:cNvSpPr/>
          <p:nvPr/>
        </p:nvSpPr>
        <p:spPr>
          <a:xfrm rot="16200000">
            <a:off x="621363" y="2504386"/>
            <a:ext cx="1447200" cy="1447200"/>
          </a:xfrm>
          <a:prstGeom prst="round2SameRect">
            <a:avLst>
              <a:gd name="adj1" fmla="val 0"/>
              <a:gd name="adj2"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Redondear rectángulo de esquina del mismo lado 71">
            <a:extLst>
              <a:ext uri="{FF2B5EF4-FFF2-40B4-BE49-F238E27FC236}">
                <a16:creationId xmlns:a16="http://schemas.microsoft.com/office/drawing/2014/main" id="{72BCAC2C-0EF4-2F76-79D1-9434D21C8055}"/>
              </a:ext>
              <a:ext uri="{C183D7F6-B498-43B3-948B-1728B52AA6E4}">
                <adec:decorative xmlns:adec="http://schemas.microsoft.com/office/drawing/2017/decorative" xmlns="" val="1"/>
              </a:ext>
            </a:extLst>
          </p:cNvPr>
          <p:cNvSpPr/>
          <p:nvPr/>
        </p:nvSpPr>
        <p:spPr>
          <a:xfrm rot="16200000">
            <a:off x="621363" y="4046979"/>
            <a:ext cx="1447200" cy="1447200"/>
          </a:xfrm>
          <a:prstGeom prst="round2SameRect">
            <a:avLst>
              <a:gd name="adj1" fmla="val 0"/>
              <a:gd name="adj2"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Contenidor de text 2">
            <a:extLst>
              <a:ext uri="{FF2B5EF4-FFF2-40B4-BE49-F238E27FC236}">
                <a16:creationId xmlns:a16="http://schemas.microsoft.com/office/drawing/2014/main" id="{EDFF9FBA-5087-CBB4-E3B2-892929D728A6}"/>
              </a:ext>
            </a:extLst>
          </p:cNvPr>
          <p:cNvSpPr txBox="1">
            <a:spLocks/>
          </p:cNvSpPr>
          <p:nvPr/>
        </p:nvSpPr>
        <p:spPr>
          <a:xfrm>
            <a:off x="2202872" y="1056459"/>
            <a:ext cx="8942964" cy="1257692"/>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a:solidFill>
                  <a:srgbClr val="4A00D0"/>
                </a:solidFill>
                <a:latin typeface="HelveticaNeueLT Std" panose="020B0604020202020204" pitchFamily="34" charset="0"/>
              </a:rPr>
              <a:t>1 | The debate about the use of generative artificial intelligence (AI)</a:t>
            </a:r>
          </a:p>
          <a:p>
            <a:r>
              <a:rPr lang="en-US" sz="1200">
                <a:solidFill>
                  <a:srgbClr val="4A00D0"/>
                </a:solidFill>
                <a:latin typeface="HelveticaNeueLT Std" panose="020B0604020202020204" pitchFamily="34" charset="0"/>
              </a:rPr>
              <a:t>The studios are divided on the impact of generative AI on video game creation; it can boost creativity, reduce costs and streamline the development process, but at the same time it can lead to mass layoffs and copyright infringements.</a:t>
            </a:r>
          </a:p>
          <a:p>
            <a:r>
              <a:rPr lang="en-US" sz="1200">
                <a:solidFill>
                  <a:schemeClr val="accent5">
                    <a:lumMod val="25000"/>
                  </a:schemeClr>
                </a:solidFill>
                <a:latin typeface="HelveticaNeueLT Std" panose="020B0604020202020204" pitchFamily="34" charset="0"/>
              </a:rPr>
              <a:t>In 2022, </a:t>
            </a:r>
            <a:r>
              <a:rPr lang="en-US" sz="1200" b="1">
                <a:solidFill>
                  <a:schemeClr val="accent5">
                    <a:lumMod val="25000"/>
                  </a:schemeClr>
                </a:solidFill>
                <a:latin typeface="HelveticaNeueLT Std" panose="020B0604020202020204" pitchFamily="34" charset="0"/>
              </a:rPr>
              <a:t>King</a:t>
            </a:r>
            <a:r>
              <a:rPr lang="en-US" sz="1200">
                <a:solidFill>
                  <a:schemeClr val="accent5">
                    <a:lumMod val="25000"/>
                  </a:schemeClr>
                </a:solidFill>
                <a:latin typeface="HelveticaNeueLT Std" panose="020B0604020202020204" pitchFamily="34" charset="0"/>
              </a:rPr>
              <a:t> acquired Peltarion (a Swedish company specializing in artificial intelligence) and acknowledged this technology as a key area in the company’s current strategic direction. This move demonstrates its anticipation in the adoption of AI solutions and positions King, which operates in Barcelona, at the forefront of the development of AI-driven games.</a:t>
            </a:r>
          </a:p>
        </p:txBody>
      </p:sp>
      <p:sp>
        <p:nvSpPr>
          <p:cNvPr id="8" name="Contenidor de text 2">
            <a:extLst>
              <a:ext uri="{FF2B5EF4-FFF2-40B4-BE49-F238E27FC236}">
                <a16:creationId xmlns:a16="http://schemas.microsoft.com/office/drawing/2014/main" id="{AD5FAB12-55F3-D5CC-10D1-72CAC496D3E8}"/>
              </a:ext>
            </a:extLst>
          </p:cNvPr>
          <p:cNvSpPr txBox="1">
            <a:spLocks/>
          </p:cNvSpPr>
          <p:nvPr/>
        </p:nvSpPr>
        <p:spPr>
          <a:xfrm>
            <a:off x="2211744" y="2597790"/>
            <a:ext cx="8942964" cy="1257692"/>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a:solidFill>
                  <a:srgbClr val="4A00D0"/>
                </a:solidFill>
                <a:latin typeface="HelveticaNeueLT Std" panose="020B0604020202020204" pitchFamily="34" charset="0"/>
              </a:rPr>
              <a:t>2 | Virtual reality (VR) and augmented reality (AR) are looking more promising than ever before</a:t>
            </a:r>
          </a:p>
          <a:p>
            <a:r>
              <a:rPr lang="en-US" sz="1200">
                <a:solidFill>
                  <a:srgbClr val="4A00D0"/>
                </a:solidFill>
                <a:latin typeface="HelveticaNeueLT Std" panose="020B0604020202020204" pitchFamily="34" charset="0"/>
              </a:rPr>
              <a:t>Sales of VR/AR glasses will continue to grow, driven by an ever-increasing number of actors targeting different audiences. Work is underway on affordable versions of these devices to help increase market penetration.</a:t>
            </a:r>
          </a:p>
          <a:p>
            <a:r>
              <a:rPr lang="en-US" sz="1200" b="1">
                <a:solidFill>
                  <a:schemeClr val="accent5">
                    <a:lumMod val="25000"/>
                  </a:schemeClr>
                </a:solidFill>
                <a:latin typeface="HelveticaNeueLT Std" panose="020B0604020202020204" pitchFamily="34" charset="0"/>
              </a:rPr>
              <a:t>Ivanovich Games</a:t>
            </a:r>
            <a:r>
              <a:rPr lang="en-US" sz="1200">
                <a:solidFill>
                  <a:schemeClr val="accent5">
                    <a:lumMod val="25000"/>
                  </a:schemeClr>
                </a:solidFill>
                <a:latin typeface="HelveticaNeueLT Std" panose="020B0604020202020204" pitchFamily="34" charset="0"/>
              </a:rPr>
              <a:t>, a video game development and publishing company based in Catalonia, focuses in particular on virtual reality games. Its most successful VR game to date is Operation Warcade, a shooter inspired by the arcade classics of the 1980s that takes advantage of the new technologies to offer a unique experience.</a:t>
            </a:r>
          </a:p>
        </p:txBody>
      </p:sp>
      <p:sp>
        <p:nvSpPr>
          <p:cNvPr id="9" name="Contenidor de text 2">
            <a:extLst>
              <a:ext uri="{FF2B5EF4-FFF2-40B4-BE49-F238E27FC236}">
                <a16:creationId xmlns:a16="http://schemas.microsoft.com/office/drawing/2014/main" id="{5A6BB444-2133-2DC6-EA60-46A2CB1538A2}"/>
              </a:ext>
            </a:extLst>
          </p:cNvPr>
          <p:cNvSpPr txBox="1">
            <a:spLocks/>
          </p:cNvSpPr>
          <p:nvPr/>
        </p:nvSpPr>
        <p:spPr>
          <a:xfrm>
            <a:off x="2211745" y="4085782"/>
            <a:ext cx="8942964" cy="1257692"/>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solidFill>
                  <a:srgbClr val="4A00D0"/>
                </a:solidFill>
                <a:latin typeface="HelveticaNeueLT Std" panose="020B0604020202020204" pitchFamily="34" charset="0"/>
              </a:rPr>
              <a:t>3 | The metaverse, a virtual world full of opportunities</a:t>
            </a:r>
          </a:p>
          <a:p>
            <a:r>
              <a:rPr lang="en-US" sz="1200" dirty="0">
                <a:solidFill>
                  <a:srgbClr val="4A00D0"/>
                </a:solidFill>
                <a:latin typeface="HelveticaNeueLT Std" panose="020B0604020202020204" pitchFamily="34" charset="0"/>
              </a:rPr>
              <a:t>Interconnection lies at the heart of the metaverse: players will be able to move from one game to another while maintaining their digital identities, possessions and milestones. The studios will have to collaborate to create shared universes and multi-platform experiences.</a:t>
            </a:r>
          </a:p>
          <a:p>
            <a:r>
              <a:rPr lang="en-US" sz="1200" b="1" dirty="0">
                <a:solidFill>
                  <a:schemeClr val="accent5">
                    <a:lumMod val="25000"/>
                  </a:schemeClr>
                </a:solidFill>
                <a:latin typeface="HelveticaNeueLT Std" panose="020B0604020202020204" pitchFamily="34" charset="0"/>
              </a:rPr>
              <a:t>Champion Games</a:t>
            </a:r>
            <a:r>
              <a:rPr lang="en-US" sz="1200" dirty="0">
                <a:solidFill>
                  <a:schemeClr val="accent5">
                    <a:lumMod val="25000"/>
                  </a:schemeClr>
                </a:solidFill>
                <a:latin typeface="HelveticaNeueLT Std" panose="020B0604020202020204" pitchFamily="34" charset="0"/>
              </a:rPr>
              <a:t>, the Catalan video game studio, </a:t>
            </a:r>
            <a:r>
              <a:rPr lang="en-US" sz="1200" b="1" dirty="0">
                <a:solidFill>
                  <a:schemeClr val="accent5">
                    <a:lumMod val="25000"/>
                  </a:schemeClr>
                </a:solidFill>
                <a:latin typeface="HelveticaNeueLT Std" panose="020B0604020202020204" pitchFamily="34" charset="0"/>
              </a:rPr>
              <a:t> </a:t>
            </a:r>
            <a:r>
              <a:rPr lang="en-US" sz="1200" dirty="0">
                <a:solidFill>
                  <a:schemeClr val="accent5">
                    <a:lumMod val="25000"/>
                  </a:schemeClr>
                </a:solidFill>
                <a:latin typeface="HelveticaNeueLT Std" panose="020B0604020202020204" pitchFamily="34" charset="0"/>
              </a:rPr>
              <a:t>lies behind the creation of </a:t>
            </a:r>
            <a:r>
              <a:rPr lang="en-US" sz="1200" dirty="0" err="1">
                <a:solidFill>
                  <a:schemeClr val="accent5">
                    <a:lumMod val="25000"/>
                  </a:schemeClr>
                </a:solidFill>
                <a:latin typeface="HelveticaNeueLT Std" panose="020B0604020202020204" pitchFamily="34" charset="0"/>
              </a:rPr>
              <a:t>MetaSoccer</a:t>
            </a:r>
            <a:r>
              <a:rPr lang="en-US" sz="1200" dirty="0">
                <a:solidFill>
                  <a:schemeClr val="accent5">
                    <a:lumMod val="25000"/>
                  </a:schemeClr>
                </a:solidFill>
                <a:latin typeface="HelveticaNeueLT Std" panose="020B0604020202020204" pitchFamily="34" charset="0"/>
              </a:rPr>
              <a:t>, the first blockchain technology-based soccer metaverse with which users can manage their own club and generate income while playing. This pioneering video game skillfully combines blockchain technology, decentralized finance, sports betting and football.</a:t>
            </a:r>
          </a:p>
        </p:txBody>
      </p:sp>
      <p:pic>
        <p:nvPicPr>
          <p:cNvPr id="1026" name="Picture 2">
            <a:extLst>
              <a:ext uri="{FF2B5EF4-FFF2-40B4-BE49-F238E27FC236}">
                <a16:creationId xmlns:a16="http://schemas.microsoft.com/office/drawing/2014/main" id="{424D7797-5A1A-8F0B-A75A-B17FB38E0FCC}"/>
              </a:ext>
              <a:ext uri="{C183D7F6-B498-43B3-948B-1728B52AA6E4}">
                <adec:decorative xmlns:adec="http://schemas.microsoft.com/office/drawing/2017/decorative" xmlns=""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347" y="1368215"/>
            <a:ext cx="936000" cy="63417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D413CBF3-1066-9A39-06AD-113F4797619B}"/>
              </a:ext>
              <a:ext uri="{C183D7F6-B498-43B3-948B-1728B52AA6E4}">
                <adec:decorative xmlns:adec="http://schemas.microsoft.com/office/drawing/2017/decorative" xmlns="" val="1"/>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5506" t="11194" r="11596" b="10612"/>
          <a:stretch/>
        </p:blipFill>
        <p:spPr bwMode="auto">
          <a:xfrm>
            <a:off x="849347" y="2868118"/>
            <a:ext cx="936000" cy="722173"/>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Agrupa 21">
            <a:extLst>
              <a:ext uri="{FF2B5EF4-FFF2-40B4-BE49-F238E27FC236}">
                <a16:creationId xmlns:a16="http://schemas.microsoft.com/office/drawing/2014/main" id="{9B4F18D6-48F8-F1C7-F7E7-7D55B280C038}"/>
              </a:ext>
              <a:ext uri="{C183D7F6-B498-43B3-948B-1728B52AA6E4}">
                <adec:decorative xmlns:adec="http://schemas.microsoft.com/office/drawing/2017/decorative" xmlns="" val="1"/>
              </a:ext>
            </a:extLst>
          </p:cNvPr>
          <p:cNvGrpSpPr/>
          <p:nvPr/>
        </p:nvGrpSpPr>
        <p:grpSpPr>
          <a:xfrm>
            <a:off x="687347" y="4651796"/>
            <a:ext cx="1259999" cy="246423"/>
            <a:chOff x="687347" y="4651796"/>
            <a:chExt cx="1259999" cy="246423"/>
          </a:xfrm>
        </p:grpSpPr>
        <p:pic>
          <p:nvPicPr>
            <p:cNvPr id="11" name="Gràfic 10">
              <a:extLst>
                <a:ext uri="{FF2B5EF4-FFF2-40B4-BE49-F238E27FC236}">
                  <a16:creationId xmlns:a16="http://schemas.microsoft.com/office/drawing/2014/main" id="{3C8FDBD6-07CE-FEF8-7BB8-8FA667383027}"/>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r="76397"/>
            <a:stretch/>
          </p:blipFill>
          <p:spPr>
            <a:xfrm>
              <a:off x="687347" y="4651796"/>
              <a:ext cx="297391" cy="246423"/>
            </a:xfrm>
            <a:prstGeom prst="rect">
              <a:avLst/>
            </a:prstGeom>
          </p:spPr>
        </p:pic>
        <p:pic>
          <p:nvPicPr>
            <p:cNvPr id="17" name="Gràfic 16">
              <a:extLst>
                <a:ext uri="{FF2B5EF4-FFF2-40B4-BE49-F238E27FC236}">
                  <a16:creationId xmlns:a16="http://schemas.microsoft.com/office/drawing/2014/main" id="{55881D4B-3853-39F9-E2EC-D68C8737054A}"/>
                </a:ext>
              </a:extLst>
            </p:cNvPr>
            <p:cNvPicPr>
              <a:picLocks noChangeAspect="1"/>
            </p:cNvPicPr>
            <p:nvPr/>
          </p:nvPicPr>
          <p:blipFill rotWithShape="1">
            <a:blip r:embed="rId7">
              <a:extLst>
                <a:ext uri="{96DAC541-7B7A-43D3-8B79-37D633B846F1}">
                  <asvg:svgBlip xmlns:asvg="http://schemas.microsoft.com/office/drawing/2016/SVG/main" xmlns="" r:embed="rId8"/>
                </a:ext>
              </a:extLst>
            </a:blip>
            <a:srcRect l="23428"/>
            <a:stretch/>
          </p:blipFill>
          <p:spPr>
            <a:xfrm>
              <a:off x="982539" y="4651796"/>
              <a:ext cx="964807" cy="246423"/>
            </a:xfrm>
            <a:prstGeom prst="rect">
              <a:avLst/>
            </a:prstGeom>
          </p:spPr>
        </p:pic>
      </p:grpSp>
      <p:sp>
        <p:nvSpPr>
          <p:cNvPr id="4" name="CuadroTexto 32">
            <a:extLst>
              <a:ext uri="{FF2B5EF4-FFF2-40B4-BE49-F238E27FC236}">
                <a16:creationId xmlns:a16="http://schemas.microsoft.com/office/drawing/2014/main" id="{E37B5293-78BC-1BAA-1B49-E7A9E15B99C1}"/>
              </a:ext>
            </a:extLst>
          </p:cNvPr>
          <p:cNvSpPr txBox="1"/>
          <p:nvPr/>
        </p:nvSpPr>
        <p:spPr>
          <a:xfrm>
            <a:off x="630236" y="5610662"/>
            <a:ext cx="11009093" cy="461665"/>
          </a:xfrm>
          <a:prstGeom prst="rect">
            <a:avLst/>
          </a:prstGeom>
        </p:spPr>
        <p:txBody>
          <a:bodyPr wrap="square">
            <a:spAutoFit/>
          </a:bodyPr>
          <a:lstStyle>
            <a:defPPr>
              <a:defRPr lang="es-ES"/>
            </a:defPPr>
            <a:lvl1pPr algn="r">
              <a:defRPr sz="1200" b="1" i="1">
                <a:solidFill>
                  <a:srgbClr val="424242"/>
                </a:solidFill>
                <a:latin typeface="HelveticaNeueLT Std" panose="020B0604020202020204" pitchFamily="34" charset="0"/>
              </a:defRPr>
            </a:lvl1pPr>
          </a:lstStyle>
          <a:p>
            <a:r>
              <a:rPr lang="en-US">
                <a:solidFill>
                  <a:schemeClr val="accent5">
                    <a:lumMod val="25000"/>
                  </a:schemeClr>
                </a:solidFill>
              </a:rPr>
              <a:t>Source: </a:t>
            </a:r>
            <a:r>
              <a:rPr lang="en-US" b="0">
                <a:solidFill>
                  <a:schemeClr val="accent5">
                    <a:lumMod val="25000"/>
                  </a:schemeClr>
                </a:solidFill>
              </a:rPr>
              <a:t>ACCIÓ, based on Global Games Market Report, Newzoo, 2022 and 2023; White paper on Spanish video game development, DEV, 2022; Video Games in Spain, Euromonitor, 2023; Two Technology Trends Shaping The Future Of Gaming, Forbes, 2023; The Gaming Playbook, GWI, 2021 </a:t>
            </a:r>
          </a:p>
        </p:txBody>
      </p:sp>
    </p:spTree>
    <p:extLst>
      <p:ext uri="{BB962C8B-B14F-4D97-AF65-F5344CB8AC3E}">
        <p14:creationId xmlns:p14="http://schemas.microsoft.com/office/powerpoint/2010/main" val="1852790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731BB57F-D0B0-C7E0-A1E3-45C22A01F379}"/>
              </a:ext>
            </a:extLst>
          </p:cNvPr>
          <p:cNvSpPr>
            <a:spLocks noGrp="1"/>
          </p:cNvSpPr>
          <p:nvPr>
            <p:ph type="title"/>
          </p:nvPr>
        </p:nvSpPr>
        <p:spPr/>
        <p:txBody>
          <a:bodyPr/>
          <a:lstStyle/>
          <a:p>
            <a:r>
              <a:rPr lang="en-US" sz="2000"/>
              <a:t>Technologies in the video game sector (II)</a:t>
            </a:r>
          </a:p>
        </p:txBody>
      </p:sp>
      <p:sp>
        <p:nvSpPr>
          <p:cNvPr id="13" name="Rectangle: cantonades superiors arrodonides 12">
            <a:extLst>
              <a:ext uri="{FF2B5EF4-FFF2-40B4-BE49-F238E27FC236}">
                <a16:creationId xmlns:a16="http://schemas.microsoft.com/office/drawing/2014/main" id="{6EC3A381-0393-B144-6FE7-FCB574AFF5C4}"/>
              </a:ext>
              <a:ext uri="{C183D7F6-B498-43B3-948B-1728B52AA6E4}">
                <adec:decorative xmlns:adec="http://schemas.microsoft.com/office/drawing/2017/decorative" xmlns="" val="1"/>
              </a:ext>
            </a:extLst>
          </p:cNvPr>
          <p:cNvSpPr/>
          <p:nvPr/>
        </p:nvSpPr>
        <p:spPr>
          <a:xfrm rot="5400000">
            <a:off x="5367964" y="-3784894"/>
            <a:ext cx="1447200" cy="10940400"/>
          </a:xfrm>
          <a:prstGeom prst="round2SameRect">
            <a:avLst>
              <a:gd name="adj1" fmla="val 50000"/>
              <a:gd name="adj2" fmla="val 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6" name="Rectangle: cantonades superiors arrodonides 15">
            <a:extLst>
              <a:ext uri="{FF2B5EF4-FFF2-40B4-BE49-F238E27FC236}">
                <a16:creationId xmlns:a16="http://schemas.microsoft.com/office/drawing/2014/main" id="{6B59FA91-79C2-B596-35C3-BFAFEE5609D8}"/>
              </a:ext>
              <a:ext uri="{C183D7F6-B498-43B3-948B-1728B52AA6E4}">
                <adec:decorative xmlns:adec="http://schemas.microsoft.com/office/drawing/2017/decorative" xmlns="" val="1"/>
              </a:ext>
            </a:extLst>
          </p:cNvPr>
          <p:cNvSpPr/>
          <p:nvPr/>
        </p:nvSpPr>
        <p:spPr>
          <a:xfrm rot="5400000">
            <a:off x="5367964" y="-2242633"/>
            <a:ext cx="1447200" cy="10940400"/>
          </a:xfrm>
          <a:prstGeom prst="round2SameRect">
            <a:avLst>
              <a:gd name="adj1" fmla="val 50000"/>
              <a:gd name="adj2" fmla="val 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9" name="Redondear rectángulo de esquina del mismo lado 71">
            <a:extLst>
              <a:ext uri="{FF2B5EF4-FFF2-40B4-BE49-F238E27FC236}">
                <a16:creationId xmlns:a16="http://schemas.microsoft.com/office/drawing/2014/main" id="{78609B72-84EF-AF5F-5C0F-68115665ABA2}"/>
              </a:ext>
              <a:ext uri="{C183D7F6-B498-43B3-948B-1728B52AA6E4}">
                <adec:decorative xmlns:adec="http://schemas.microsoft.com/office/drawing/2017/decorative" xmlns="" val="1"/>
              </a:ext>
            </a:extLst>
          </p:cNvPr>
          <p:cNvSpPr/>
          <p:nvPr/>
        </p:nvSpPr>
        <p:spPr>
          <a:xfrm rot="16200000">
            <a:off x="621364" y="961706"/>
            <a:ext cx="1447200" cy="1447200"/>
          </a:xfrm>
          <a:prstGeom prst="round2SameRect">
            <a:avLst>
              <a:gd name="adj1" fmla="val 0"/>
              <a:gd name="adj2"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0" name="Redondear rectángulo de esquina del mismo lado 71">
            <a:extLst>
              <a:ext uri="{FF2B5EF4-FFF2-40B4-BE49-F238E27FC236}">
                <a16:creationId xmlns:a16="http://schemas.microsoft.com/office/drawing/2014/main" id="{5CCFBDBD-8B9B-A38B-85B2-6F2D5E5EA53C}"/>
              </a:ext>
              <a:ext uri="{C183D7F6-B498-43B3-948B-1728B52AA6E4}">
                <adec:decorative xmlns:adec="http://schemas.microsoft.com/office/drawing/2017/decorative" xmlns="" val="1"/>
              </a:ext>
            </a:extLst>
          </p:cNvPr>
          <p:cNvSpPr/>
          <p:nvPr/>
        </p:nvSpPr>
        <p:spPr>
          <a:xfrm rot="16200000">
            <a:off x="621572" y="2504177"/>
            <a:ext cx="1446782" cy="1447200"/>
          </a:xfrm>
          <a:prstGeom prst="round2SameRect">
            <a:avLst>
              <a:gd name="adj1" fmla="val 0"/>
              <a:gd name="adj2"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ontenidor de text 2">
            <a:extLst>
              <a:ext uri="{FF2B5EF4-FFF2-40B4-BE49-F238E27FC236}">
                <a16:creationId xmlns:a16="http://schemas.microsoft.com/office/drawing/2014/main" id="{7F562C00-A3CE-A079-71C8-C94E4E79CAC7}"/>
              </a:ext>
            </a:extLst>
          </p:cNvPr>
          <p:cNvSpPr txBox="1">
            <a:spLocks/>
          </p:cNvSpPr>
          <p:nvPr/>
        </p:nvSpPr>
        <p:spPr>
          <a:xfrm>
            <a:off x="2202872" y="1056459"/>
            <a:ext cx="8942964" cy="1257692"/>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a:solidFill>
                  <a:srgbClr val="4A00D0"/>
                </a:solidFill>
                <a:latin typeface="HelveticaNeueLT Std" panose="020B0604020202020204" pitchFamily="34" charset="0"/>
              </a:rPr>
              <a:t>4 | Is cloud gaming the future of video games?</a:t>
            </a:r>
          </a:p>
          <a:p>
            <a:r>
              <a:rPr lang="en-US" sz="1200">
                <a:solidFill>
                  <a:srgbClr val="4A00D0"/>
                </a:solidFill>
                <a:latin typeface="HelveticaNeueLT Std" panose="020B0604020202020204" pitchFamily="34" charset="0"/>
              </a:rPr>
              <a:t>Internet access is constantly improving and the connection requirements of cloud games are less strict thanks to technological advances. For this reason, the target audience for cloud gaming will almost triple between 2021 and 2025.</a:t>
            </a:r>
          </a:p>
          <a:p>
            <a:r>
              <a:rPr lang="en-US" sz="1200">
                <a:solidFill>
                  <a:schemeClr val="accent5">
                    <a:lumMod val="25000"/>
                  </a:schemeClr>
                </a:solidFill>
                <a:latin typeface="HelveticaNeueLT Std" panose="020B0604020202020204" pitchFamily="34" charset="0"/>
              </a:rPr>
              <a:t>The pioneers in leveraging cloud technologies for innovative streaming solutions for video games include </a:t>
            </a:r>
            <a:r>
              <a:rPr lang="en-US" sz="1200" b="1">
                <a:solidFill>
                  <a:schemeClr val="accent5">
                    <a:lumMod val="25000"/>
                  </a:schemeClr>
                </a:solidFill>
                <a:latin typeface="HelveticaNeueLT Std" panose="020B0604020202020204" pitchFamily="34" charset="0"/>
              </a:rPr>
              <a:t>Ubisoft</a:t>
            </a:r>
            <a:r>
              <a:rPr lang="en-US" sz="1200">
                <a:solidFill>
                  <a:schemeClr val="accent5">
                    <a:lumMod val="25000"/>
                  </a:schemeClr>
                </a:solidFill>
                <a:latin typeface="HelveticaNeueLT Std" panose="020B0604020202020204" pitchFamily="34" charset="0"/>
              </a:rPr>
              <a:t>, a leading studio operating in Barcelona. Its teams are actively working on the development of this technological base, which will allow it to radically transform its production processes and IT infrastructure.</a:t>
            </a:r>
          </a:p>
        </p:txBody>
      </p:sp>
      <p:sp>
        <p:nvSpPr>
          <p:cNvPr id="5" name="Contenidor de text 2">
            <a:extLst>
              <a:ext uri="{FF2B5EF4-FFF2-40B4-BE49-F238E27FC236}">
                <a16:creationId xmlns:a16="http://schemas.microsoft.com/office/drawing/2014/main" id="{73BAB613-A4E6-D318-F069-009E82B84873}"/>
              </a:ext>
            </a:extLst>
          </p:cNvPr>
          <p:cNvSpPr txBox="1">
            <a:spLocks/>
          </p:cNvSpPr>
          <p:nvPr/>
        </p:nvSpPr>
        <p:spPr>
          <a:xfrm>
            <a:off x="2211744" y="2597788"/>
            <a:ext cx="8942964" cy="1256400"/>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a:solidFill>
                  <a:srgbClr val="4A00D0"/>
                </a:solidFill>
                <a:latin typeface="HelveticaNeueLT Std" panose="020B0604020202020204" pitchFamily="34" charset="0"/>
              </a:rPr>
              <a:t>5 | Web3 technology and blockchain: in-game asset ownership remains a driving force</a:t>
            </a:r>
          </a:p>
          <a:p>
            <a:r>
              <a:rPr lang="en-US" sz="1200">
                <a:solidFill>
                  <a:srgbClr val="4A00D0"/>
                </a:solidFill>
                <a:latin typeface="HelveticaNeueLT Std" panose="020B0604020202020204" pitchFamily="34" charset="0"/>
              </a:rPr>
              <a:t>Web3 technology, powered by blockchain and decentralized protocols, is destined to revolutionize the video game industry. Players will be able to trade, sell and transfer their digital objects across different platforms in the form of non-fungible tokens (NFTs), which will open up new sources of income and foster a thriving digital economy.</a:t>
            </a:r>
          </a:p>
          <a:p>
            <a:r>
              <a:rPr lang="en-US" sz="1200" b="1">
                <a:solidFill>
                  <a:schemeClr val="accent5">
                    <a:lumMod val="25000"/>
                  </a:schemeClr>
                </a:solidFill>
                <a:latin typeface="HelveticaNeueLT Std" panose="020B0604020202020204" pitchFamily="34" charset="0"/>
              </a:rPr>
              <a:t>Starloop Studios</a:t>
            </a:r>
            <a:r>
              <a:rPr lang="en-US" sz="1200">
                <a:solidFill>
                  <a:schemeClr val="accent5">
                    <a:lumMod val="25000"/>
                  </a:schemeClr>
                </a:solidFill>
                <a:latin typeface="HelveticaNeueLT Std" panose="020B0604020202020204" pitchFamily="34" charset="0"/>
              </a:rPr>
              <a:t>, a company operating in Catalonia, has major expertise in the industry related to the tokenization of fungible and non-fungible assets. It helps design and mint NFT assets that bring high value propositions to people.</a:t>
            </a:r>
          </a:p>
        </p:txBody>
      </p:sp>
      <p:sp>
        <p:nvSpPr>
          <p:cNvPr id="9" name="Rectangle: cantonades superiors arrodonides 8">
            <a:extLst>
              <a:ext uri="{FF2B5EF4-FFF2-40B4-BE49-F238E27FC236}">
                <a16:creationId xmlns:a16="http://schemas.microsoft.com/office/drawing/2014/main" id="{0B5DF8A8-63FD-6F71-C0F1-ACA03D442290}"/>
              </a:ext>
              <a:ext uri="{C183D7F6-B498-43B3-948B-1728B52AA6E4}">
                <adec:decorative xmlns:adec="http://schemas.microsoft.com/office/drawing/2017/decorative" xmlns="" val="1"/>
              </a:ext>
            </a:extLst>
          </p:cNvPr>
          <p:cNvSpPr/>
          <p:nvPr/>
        </p:nvSpPr>
        <p:spPr>
          <a:xfrm rot="5400000">
            <a:off x="5367964" y="-700371"/>
            <a:ext cx="1447200" cy="10940400"/>
          </a:xfrm>
          <a:prstGeom prst="round2SameRect">
            <a:avLst>
              <a:gd name="adj1" fmla="val 50000"/>
              <a:gd name="adj2" fmla="val 0"/>
            </a:avLst>
          </a:prstGeom>
          <a:blipFill dpi="0" rotWithShape="0">
            <a:blip r:embed="rId2"/>
            <a:srcRect/>
            <a:stretch>
              <a:fillRect t="-183715" b="-18371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dirty="0"/>
          </a:p>
        </p:txBody>
      </p:sp>
      <p:pic>
        <p:nvPicPr>
          <p:cNvPr id="2050" name="Picture 2">
            <a:extLst>
              <a:ext uri="{FF2B5EF4-FFF2-40B4-BE49-F238E27FC236}">
                <a16:creationId xmlns:a16="http://schemas.microsoft.com/office/drawing/2014/main" id="{B315380D-78C4-D844-2493-9F5BA681A382}"/>
              </a:ext>
              <a:ext uri="{C183D7F6-B498-43B3-948B-1728B52AA6E4}">
                <adec:decorative xmlns:adec="http://schemas.microsoft.com/office/drawing/2017/decorative" xmlns=""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347" y="1358480"/>
            <a:ext cx="720000" cy="658844"/>
          </a:xfrm>
          <a:prstGeom prst="rect">
            <a:avLst/>
          </a:prstGeom>
          <a:noFill/>
          <a:extLst>
            <a:ext uri="{909E8E84-426E-40DD-AFC4-6F175D3DCCD1}">
              <a14:hiddenFill xmlns:a14="http://schemas.microsoft.com/office/drawing/2010/main">
                <a:solidFill>
                  <a:srgbClr val="FFFFFF"/>
                </a:solidFill>
              </a14:hiddenFill>
            </a:ext>
          </a:extLst>
        </p:spPr>
      </p:pic>
      <p:pic>
        <p:nvPicPr>
          <p:cNvPr id="8" name="Imatge 7">
            <a:extLst>
              <a:ext uri="{FF2B5EF4-FFF2-40B4-BE49-F238E27FC236}">
                <a16:creationId xmlns:a16="http://schemas.microsoft.com/office/drawing/2014/main" id="{7A84CFCB-9EF2-56C4-77CB-FF93838BEBB4}"/>
              </a:ext>
              <a:ext uri="{C183D7F6-B498-43B3-948B-1728B52AA6E4}">
                <adec:decorative xmlns:adec="http://schemas.microsoft.com/office/drawing/2017/decorative" xmlns="" val="1"/>
              </a:ext>
            </a:extLst>
          </p:cNvPr>
          <p:cNvPicPr>
            <a:picLocks noChangeAspect="1"/>
          </p:cNvPicPr>
          <p:nvPr/>
        </p:nvPicPr>
        <p:blipFill>
          <a:blip r:embed="rId4"/>
          <a:stretch>
            <a:fillRect/>
          </a:stretch>
        </p:blipFill>
        <p:spPr>
          <a:xfrm>
            <a:off x="669347" y="3067556"/>
            <a:ext cx="1296000" cy="316864"/>
          </a:xfrm>
          <a:prstGeom prst="rect">
            <a:avLst/>
          </a:prstGeom>
        </p:spPr>
      </p:pic>
      <p:sp>
        <p:nvSpPr>
          <p:cNvPr id="4" name="CuadroTexto 32">
            <a:extLst>
              <a:ext uri="{FF2B5EF4-FFF2-40B4-BE49-F238E27FC236}">
                <a16:creationId xmlns:a16="http://schemas.microsoft.com/office/drawing/2014/main" id="{E37B5293-78BC-1BAA-1B49-E7A9E15B99C1}"/>
              </a:ext>
            </a:extLst>
          </p:cNvPr>
          <p:cNvSpPr txBox="1"/>
          <p:nvPr/>
        </p:nvSpPr>
        <p:spPr>
          <a:xfrm>
            <a:off x="630236" y="5610662"/>
            <a:ext cx="11009093" cy="461665"/>
          </a:xfrm>
          <a:prstGeom prst="rect">
            <a:avLst/>
          </a:prstGeom>
        </p:spPr>
        <p:txBody>
          <a:bodyPr wrap="square">
            <a:spAutoFit/>
          </a:bodyPr>
          <a:lstStyle>
            <a:defPPr>
              <a:defRPr lang="es-ES"/>
            </a:defPPr>
            <a:lvl1pPr algn="r">
              <a:defRPr sz="1200" b="1" i="1">
                <a:solidFill>
                  <a:srgbClr val="424242"/>
                </a:solidFill>
                <a:latin typeface="HelveticaNeueLT Std" panose="020B0604020202020204" pitchFamily="34" charset="0"/>
              </a:defRPr>
            </a:lvl1pPr>
          </a:lstStyle>
          <a:p>
            <a:r>
              <a:rPr lang="en-US">
                <a:solidFill>
                  <a:schemeClr val="accent5">
                    <a:lumMod val="25000"/>
                  </a:schemeClr>
                </a:solidFill>
              </a:rPr>
              <a:t>Source: </a:t>
            </a:r>
            <a:r>
              <a:rPr lang="en-US" b="0">
                <a:solidFill>
                  <a:schemeClr val="accent5">
                    <a:lumMod val="25000"/>
                  </a:schemeClr>
                </a:solidFill>
              </a:rPr>
              <a:t>ACCIÓ, based on Global Games Market Report, Newzoo, 2022 and 2023; White paper on Spanish video game development, DEV, 2022; Video Games in Spain, Euromonitor, 2023; Two Technology Trends Shaping The Future Of Gaming, Forbes, 2023; The Gaming Playbook, GWI, 2021 </a:t>
            </a:r>
          </a:p>
        </p:txBody>
      </p:sp>
    </p:spTree>
    <p:extLst>
      <p:ext uri="{BB962C8B-B14F-4D97-AF65-F5344CB8AC3E}">
        <p14:creationId xmlns:p14="http://schemas.microsoft.com/office/powerpoint/2010/main" val="1532682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ABCFF49E-C5B7-F022-D506-C0BDD360CA02}"/>
              </a:ext>
              <a:ext uri="{C183D7F6-B498-43B3-948B-1728B52AA6E4}">
                <adec:decorative xmlns:adec="http://schemas.microsoft.com/office/drawing/2017/decorative" xmlns="" val="1"/>
              </a:ext>
            </a:extLst>
          </p:cNvPr>
          <p:cNvSpPr/>
          <p:nvPr/>
        </p:nvSpPr>
        <p:spPr>
          <a:xfrm>
            <a:off x="623795" y="1721614"/>
            <a:ext cx="10937969" cy="97529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2" name="Títol 1">
            <a:extLst>
              <a:ext uri="{FF2B5EF4-FFF2-40B4-BE49-F238E27FC236}">
                <a16:creationId xmlns:a16="http://schemas.microsoft.com/office/drawing/2014/main" id="{D8ABC27F-7C90-F1D5-E6F4-391F7753171B}"/>
              </a:ext>
            </a:extLst>
          </p:cNvPr>
          <p:cNvSpPr>
            <a:spLocks noGrp="1"/>
          </p:cNvSpPr>
          <p:nvPr>
            <p:ph type="title"/>
          </p:nvPr>
        </p:nvSpPr>
        <p:spPr/>
        <p:txBody>
          <a:bodyPr/>
          <a:lstStyle/>
          <a:p>
            <a:r>
              <a:rPr lang="en-US" sz="2000"/>
              <a:t>Definition of the video game industry</a:t>
            </a:r>
          </a:p>
        </p:txBody>
      </p:sp>
      <p:sp>
        <p:nvSpPr>
          <p:cNvPr id="3" name="Contenidor de text 2">
            <a:extLst>
              <a:ext uri="{FF2B5EF4-FFF2-40B4-BE49-F238E27FC236}">
                <a16:creationId xmlns:a16="http://schemas.microsoft.com/office/drawing/2014/main" id="{33D142B6-6C91-A695-71BF-C954D6CAF85F}"/>
              </a:ext>
            </a:extLst>
          </p:cNvPr>
          <p:cNvSpPr>
            <a:spLocks noGrp="1"/>
          </p:cNvSpPr>
          <p:nvPr>
            <p:ph type="body" sz="quarter" idx="12"/>
          </p:nvPr>
        </p:nvSpPr>
        <p:spPr>
          <a:xfrm>
            <a:off x="622300" y="968375"/>
            <a:ext cx="10939464" cy="654557"/>
          </a:xfrm>
        </p:spPr>
        <p:txBody>
          <a:bodyPr numCol="1"/>
          <a:lstStyle/>
          <a:p>
            <a:r>
              <a:rPr lang="en-US" b="1">
                <a:solidFill>
                  <a:schemeClr val="tx1"/>
                </a:solidFill>
                <a:latin typeface="HelveticaNeueLT Std" panose="020B0604020202020204" pitchFamily="34" charset="0"/>
              </a:rPr>
              <a:t>The video game industry encompasses the entire sector related to the creation, development, publishing, distribution and monetization of video games. </a:t>
            </a:r>
            <a:r>
              <a:rPr lang="en-US">
                <a:solidFill>
                  <a:schemeClr val="accent5">
                    <a:lumMod val="25000"/>
                  </a:schemeClr>
                </a:solidFill>
                <a:latin typeface="HelveticaNeueLT Std" panose="020B0604020202020204" pitchFamily="34" charset="0"/>
              </a:rPr>
              <a:t>It’s a rapidly growing industry, with millions of people worldwide playing video games and generating billions of dollars of revenue each year.</a:t>
            </a:r>
          </a:p>
        </p:txBody>
      </p:sp>
      <p:sp>
        <p:nvSpPr>
          <p:cNvPr id="42" name="Contenidor de text 2">
            <a:extLst>
              <a:ext uri="{FF2B5EF4-FFF2-40B4-BE49-F238E27FC236}">
                <a16:creationId xmlns:a16="http://schemas.microsoft.com/office/drawing/2014/main" id="{772A77B8-411D-CE70-CF98-4ECEB8349DCF}"/>
              </a:ext>
            </a:extLst>
          </p:cNvPr>
          <p:cNvSpPr txBox="1">
            <a:spLocks/>
          </p:cNvSpPr>
          <p:nvPr/>
        </p:nvSpPr>
        <p:spPr>
          <a:xfrm>
            <a:off x="4327637" y="1888025"/>
            <a:ext cx="6992903" cy="639973"/>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accent5">
                    <a:lumMod val="25000"/>
                  </a:schemeClr>
                </a:solidFill>
                <a:latin typeface="HelveticaNeueLT Std" panose="020B0604020202020204" pitchFamily="34" charset="0"/>
              </a:rPr>
              <a:t>The video game industry covers a wide range of products, which are grouped together in four major market segments: </a:t>
            </a:r>
            <a:r>
              <a:rPr lang="en-US">
                <a:solidFill>
                  <a:srgbClr val="4A00D0"/>
                </a:solidFill>
                <a:latin typeface="HelveticaNeueLT Std" panose="020B0604020202020204" pitchFamily="34" charset="0"/>
              </a:rPr>
              <a:t>games for mobile devices</a:t>
            </a:r>
            <a:r>
              <a:rPr lang="en-US">
                <a:solidFill>
                  <a:schemeClr val="accent5">
                    <a:lumMod val="25000"/>
                  </a:schemeClr>
                </a:solidFill>
                <a:latin typeface="HelveticaNeueLT Std" panose="020B0604020202020204" pitchFamily="34" charset="0"/>
              </a:rPr>
              <a:t>, </a:t>
            </a:r>
            <a:r>
              <a:rPr lang="en-US">
                <a:solidFill>
                  <a:srgbClr val="4A00D0"/>
                </a:solidFill>
                <a:latin typeface="HelveticaNeueLT Std" panose="020B0604020202020204" pitchFamily="34" charset="0"/>
              </a:rPr>
              <a:t>console games</a:t>
            </a:r>
            <a:r>
              <a:rPr lang="en-US">
                <a:solidFill>
                  <a:schemeClr val="accent5">
                    <a:lumMod val="25000"/>
                  </a:schemeClr>
                </a:solidFill>
                <a:latin typeface="HelveticaNeueLT Std" panose="020B0604020202020204" pitchFamily="34" charset="0"/>
              </a:rPr>
              <a:t>, </a:t>
            </a:r>
            <a:r>
              <a:rPr lang="en-US">
                <a:solidFill>
                  <a:srgbClr val="4A00D0"/>
                </a:solidFill>
                <a:latin typeface="HelveticaNeueLT Std" panose="020B0604020202020204" pitchFamily="34" charset="0"/>
              </a:rPr>
              <a:t>downloadable/boxed PC games </a:t>
            </a:r>
            <a:r>
              <a:rPr lang="en-US">
                <a:solidFill>
                  <a:schemeClr val="accent5">
                    <a:lumMod val="25000"/>
                  </a:schemeClr>
                </a:solidFill>
                <a:latin typeface="HelveticaNeueLT Std" panose="020B0604020202020204" pitchFamily="34" charset="0"/>
              </a:rPr>
              <a:t>and </a:t>
            </a:r>
            <a:r>
              <a:rPr lang="en-US">
                <a:solidFill>
                  <a:srgbClr val="4A00D0"/>
                </a:solidFill>
                <a:latin typeface="HelveticaNeueLT Std" panose="020B0604020202020204" pitchFamily="34" charset="0"/>
              </a:rPr>
              <a:t>browser games for PCs</a:t>
            </a:r>
            <a:r>
              <a:rPr lang="en-US">
                <a:solidFill>
                  <a:schemeClr val="accent5">
                    <a:lumMod val="25000"/>
                  </a:schemeClr>
                </a:solidFill>
                <a:latin typeface="HelveticaNeueLT Std" panose="020B0604020202020204" pitchFamily="34" charset="0"/>
              </a:rPr>
              <a:t>.</a:t>
            </a:r>
          </a:p>
        </p:txBody>
      </p:sp>
      <p:sp>
        <p:nvSpPr>
          <p:cNvPr id="5" name="Redondear rectángulo de esquina del mismo lado 17">
            <a:extLst>
              <a:ext uri="{FF2B5EF4-FFF2-40B4-BE49-F238E27FC236}">
                <a16:creationId xmlns:a16="http://schemas.microsoft.com/office/drawing/2014/main" id="{BF6D9717-93E0-72AD-0181-48A0521AC740}"/>
              </a:ext>
              <a:ext uri="{C183D7F6-B498-43B3-948B-1728B52AA6E4}">
                <adec:decorative xmlns:adec="http://schemas.microsoft.com/office/drawing/2017/decorative" xmlns="" val="1"/>
              </a:ext>
            </a:extLst>
          </p:cNvPr>
          <p:cNvSpPr/>
          <p:nvPr/>
        </p:nvSpPr>
        <p:spPr>
          <a:xfrm rot="16200000">
            <a:off x="3154626" y="375765"/>
            <a:ext cx="406000" cy="5476748"/>
          </a:xfrm>
          <a:prstGeom prst="round2SameRect">
            <a:avLst>
              <a:gd name="adj1" fmla="val 50000"/>
              <a:gd name="adj2" fmla="val 0"/>
            </a:avLst>
          </a:prstGeom>
          <a:gradFill>
            <a:gsLst>
              <a:gs pos="0">
                <a:srgbClr val="78003A"/>
              </a:gs>
              <a:gs pos="73000">
                <a:srgbClr val="78003A"/>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Marcador de texto 14">
            <a:extLst>
              <a:ext uri="{FF2B5EF4-FFF2-40B4-BE49-F238E27FC236}">
                <a16:creationId xmlns:a16="http://schemas.microsoft.com/office/drawing/2014/main" id="{B94DB8A2-66AC-3F12-032E-459D42A64EBE}"/>
              </a:ext>
            </a:extLst>
          </p:cNvPr>
          <p:cNvSpPr txBox="1">
            <a:spLocks/>
          </p:cNvSpPr>
          <p:nvPr/>
        </p:nvSpPr>
        <p:spPr>
          <a:xfrm>
            <a:off x="737418" y="3009820"/>
            <a:ext cx="3972528" cy="217560"/>
          </a:xfrm>
          <a:prstGeom prst="rect">
            <a:avLst/>
          </a:prstGeom>
        </p:spPr>
        <p:txBody>
          <a:bodyPr wrap="square" lIns="0" tIns="0" rIns="0" bIns="0" numCol="1" spcCol="180000">
            <a:sp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a:solidFill>
                  <a:schemeClr val="bg1"/>
                </a:solidFill>
                <a:effectLst/>
                <a:latin typeface="HelveticaNeueLT Std" panose="020B0604020202020204" pitchFamily="34" charset="77"/>
                <a:ea typeface="+mn-ea"/>
                <a:cs typeface="+mn-cs"/>
              </a:defRPr>
            </a:lvl1pPr>
            <a:lvl2pPr marL="0" marR="0" indent="0" algn="l" defTabSz="914400" rtl="0" eaLnBrk="1" fontAlgn="auto" latinLnBrk="0" hangingPunct="1">
              <a:lnSpc>
                <a:spcPct val="100000"/>
              </a:lnSpc>
              <a:spcBef>
                <a:spcPts val="500"/>
              </a:spcBef>
              <a:spcAft>
                <a:spcPts val="500"/>
              </a:spcAft>
              <a:buClrTx/>
              <a:buSzTx/>
              <a:buFontTx/>
              <a:buNone/>
              <a:tabLst/>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Production process for a video game</a:t>
            </a:r>
          </a:p>
        </p:txBody>
      </p:sp>
      <p:sp>
        <p:nvSpPr>
          <p:cNvPr id="33" name="QuadreDeText 32">
            <a:extLst>
              <a:ext uri="{FF2B5EF4-FFF2-40B4-BE49-F238E27FC236}">
                <a16:creationId xmlns:a16="http://schemas.microsoft.com/office/drawing/2014/main" id="{F27DD61C-4B73-92D5-201F-9FC6B7B06091}"/>
              </a:ext>
            </a:extLst>
          </p:cNvPr>
          <p:cNvSpPr txBox="1"/>
          <p:nvPr/>
        </p:nvSpPr>
        <p:spPr>
          <a:xfrm>
            <a:off x="600599" y="4151867"/>
            <a:ext cx="3600000" cy="1512000"/>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500"/>
              </a:spcAft>
              <a:buClrTx/>
              <a:buSzTx/>
              <a:buFontTx/>
              <a:buNone/>
              <a:tabLst/>
              <a:defRPr/>
            </a:pPr>
            <a:r>
              <a:rPr kumimoji="0" lang="en-US" sz="1400" b="1" i="0" u="none" strike="noStrike" cap="none" normalizeH="0" baseline="0" noProof="0">
                <a:ln>
                  <a:noFill/>
                </a:ln>
                <a:solidFill>
                  <a:schemeClr val="tx2"/>
                </a:solidFill>
                <a:uLnTx/>
                <a:uFillTx/>
                <a:latin typeface="HelveticaNeueLT Std" panose="020B0604020202020204" pitchFamily="34" charset="0"/>
              </a:rPr>
              <a:t>Pre-production</a:t>
            </a:r>
          </a:p>
          <a:p>
            <a:pPr marL="0" marR="0" lvl="1" indent="0" algn="ctr" defTabSz="914400" rtl="0" eaLnBrk="1" fontAlgn="auto" latinLnBrk="0" hangingPunct="1">
              <a:lnSpc>
                <a:spcPct val="100000"/>
              </a:lnSpc>
              <a:spcBef>
                <a:spcPts val="0"/>
              </a:spcBef>
              <a:spcAft>
                <a:spcPts val="500"/>
              </a:spcAft>
              <a:buClrTx/>
              <a:buSzTx/>
              <a:buFontTx/>
              <a:buNone/>
              <a:tabLst/>
              <a:defRPr/>
            </a:pPr>
            <a:r>
              <a:rPr lang="en-US" sz="1400">
                <a:solidFill>
                  <a:schemeClr val="accent5">
                    <a:lumMod val="25000"/>
                  </a:schemeClr>
                </a:solidFill>
                <a:latin typeface="HelveticaNeueLT Std" panose="020B0604020202020204" pitchFamily="34" charset="0"/>
              </a:rPr>
              <a:t>In essence, this phase defines what the game’s about, why it should be made and what it should cost to make it.</a:t>
            </a:r>
          </a:p>
        </p:txBody>
      </p:sp>
      <p:sp>
        <p:nvSpPr>
          <p:cNvPr id="34" name="QuadreDeText 33">
            <a:extLst>
              <a:ext uri="{FF2B5EF4-FFF2-40B4-BE49-F238E27FC236}">
                <a16:creationId xmlns:a16="http://schemas.microsoft.com/office/drawing/2014/main" id="{1C1299F0-8B90-83A4-F81D-B9F65EA9A176}"/>
              </a:ext>
            </a:extLst>
          </p:cNvPr>
          <p:cNvSpPr txBox="1"/>
          <p:nvPr/>
        </p:nvSpPr>
        <p:spPr>
          <a:xfrm>
            <a:off x="4300354" y="4151867"/>
            <a:ext cx="3600000" cy="1512000"/>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500"/>
              </a:spcAft>
              <a:buClrTx/>
              <a:buSzTx/>
              <a:buFontTx/>
              <a:buNone/>
              <a:tabLst/>
              <a:defRPr/>
            </a:pPr>
            <a:r>
              <a:rPr kumimoji="0" lang="en-US" sz="1400" b="1" i="0" u="none" strike="noStrike" cap="none" normalizeH="0" baseline="0" noProof="0">
                <a:ln>
                  <a:noFill/>
                </a:ln>
                <a:solidFill>
                  <a:schemeClr val="tx2"/>
                </a:solidFill>
                <a:uLnTx/>
                <a:uFillTx/>
                <a:latin typeface="HelveticaNeueLT Std" panose="020B0604020202020204" pitchFamily="34" charset="0"/>
              </a:rPr>
              <a:t>Production</a:t>
            </a:r>
          </a:p>
          <a:p>
            <a:pPr algn="ctr">
              <a:spcBef>
                <a:spcPts val="300"/>
              </a:spcBef>
              <a:spcAft>
                <a:spcPts val="300"/>
              </a:spcAft>
              <a:buClr>
                <a:srgbClr val="424242"/>
              </a:buClr>
            </a:pPr>
            <a:r>
              <a:rPr lang="en-US" sz="1400">
                <a:solidFill>
                  <a:schemeClr val="accent5">
                    <a:lumMod val="25000"/>
                  </a:schemeClr>
                </a:solidFill>
                <a:latin typeface="HelveticaNeueLT Std" panose="020B0604020202020204" pitchFamily="34" charset="0"/>
              </a:rPr>
              <a:t>This phase may last between one and four years, and it’s the time when the game takes shape: the story is refined, the assets (e.g. characters and settings) are created, the rules of the game are established, the code is written, and so on.</a:t>
            </a:r>
          </a:p>
        </p:txBody>
      </p:sp>
      <p:sp>
        <p:nvSpPr>
          <p:cNvPr id="52" name="QuadreDeText 51">
            <a:extLst>
              <a:ext uri="{FF2B5EF4-FFF2-40B4-BE49-F238E27FC236}">
                <a16:creationId xmlns:a16="http://schemas.microsoft.com/office/drawing/2014/main" id="{CE269E8A-F54F-8103-95FB-0081828A1574}"/>
              </a:ext>
            </a:extLst>
          </p:cNvPr>
          <p:cNvSpPr txBox="1"/>
          <p:nvPr/>
        </p:nvSpPr>
        <p:spPr>
          <a:xfrm>
            <a:off x="7987361" y="4151867"/>
            <a:ext cx="3600000" cy="1512000"/>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500"/>
              </a:spcAft>
              <a:buClrTx/>
              <a:buSzTx/>
              <a:buFontTx/>
              <a:buNone/>
              <a:tabLst/>
              <a:defRPr/>
            </a:pPr>
            <a:r>
              <a:rPr kumimoji="0" lang="en-US" sz="1400" b="1" i="0" u="none" strike="noStrike" cap="none" normalizeH="0" baseline="0" noProof="0">
                <a:ln>
                  <a:noFill/>
                </a:ln>
                <a:solidFill>
                  <a:schemeClr val="tx2"/>
                </a:solidFill>
                <a:uLnTx/>
                <a:uFillTx/>
                <a:latin typeface="HelveticaNeueLT Std" panose="020B0604020202020204" pitchFamily="34" charset="0"/>
              </a:rPr>
              <a:t>Post-production</a:t>
            </a:r>
          </a:p>
          <a:p>
            <a:pPr algn="ctr">
              <a:spcBef>
                <a:spcPts val="300"/>
              </a:spcBef>
              <a:spcAft>
                <a:spcPts val="300"/>
              </a:spcAft>
              <a:buClr>
                <a:srgbClr val="424242"/>
              </a:buClr>
            </a:pPr>
            <a:r>
              <a:rPr lang="en-US" sz="1400">
                <a:solidFill>
                  <a:schemeClr val="accent5">
                    <a:lumMod val="25000"/>
                  </a:schemeClr>
                </a:solidFill>
                <a:latin typeface="HelveticaNeueLT Std" panose="020B0604020202020204" pitchFamily="34" charset="0"/>
              </a:rPr>
              <a:t>After the production is completed and the game is released, the maintenance (fixing of bugs, creation of patches) and the generation of additional and downloadable content (DLC) takes place.</a:t>
            </a:r>
          </a:p>
        </p:txBody>
      </p:sp>
      <p:sp>
        <p:nvSpPr>
          <p:cNvPr id="38" name="CuadroTexto 32">
            <a:extLst>
              <a:ext uri="{FF2B5EF4-FFF2-40B4-BE49-F238E27FC236}">
                <a16:creationId xmlns:a16="http://schemas.microsoft.com/office/drawing/2014/main" id="{A3AD280E-E0DF-B919-3761-78C93C5C9DE9}"/>
              </a:ext>
            </a:extLst>
          </p:cNvPr>
          <p:cNvSpPr txBox="1"/>
          <p:nvPr/>
        </p:nvSpPr>
        <p:spPr>
          <a:xfrm>
            <a:off x="626599" y="5795328"/>
            <a:ext cx="11009093" cy="276999"/>
          </a:xfrm>
          <a:prstGeom prst="rect">
            <a:avLst/>
          </a:prstGeom>
        </p:spPr>
        <p:txBody>
          <a:bodyPr wrap="square">
            <a:spAutoFit/>
          </a:bodyPr>
          <a:lstStyle>
            <a:defPPr>
              <a:defRPr lang="es-ES"/>
            </a:defPPr>
            <a:lvl1pPr algn="r">
              <a:defRPr sz="1200" b="1" i="1">
                <a:solidFill>
                  <a:srgbClr val="424242"/>
                </a:solidFill>
                <a:latin typeface="HelveticaNeueLT Std" panose="020B0604020202020204" pitchFamily="34" charset="0"/>
              </a:defRPr>
            </a:lvl1pPr>
          </a:lstStyle>
          <a:p>
            <a:r>
              <a:rPr lang="en-US">
                <a:solidFill>
                  <a:schemeClr val="accent5">
                    <a:lumMod val="25000"/>
                  </a:schemeClr>
                </a:solidFill>
              </a:rPr>
              <a:t>Source: </a:t>
            </a:r>
            <a:r>
              <a:rPr lang="en-US" b="0">
                <a:solidFill>
                  <a:schemeClr val="accent5">
                    <a:lumMod val="25000"/>
                  </a:schemeClr>
                </a:solidFill>
              </a:rPr>
              <a:t>ACCIÓ, based on Statista and CG Spectrum</a:t>
            </a:r>
          </a:p>
        </p:txBody>
      </p:sp>
      <p:grpSp>
        <p:nvGrpSpPr>
          <p:cNvPr id="59" name="Agrupa 58">
            <a:extLst>
              <a:ext uri="{FF2B5EF4-FFF2-40B4-BE49-F238E27FC236}">
                <a16:creationId xmlns:a16="http://schemas.microsoft.com/office/drawing/2014/main" id="{1224639C-4A31-7F1E-531F-B20076FBBD18}"/>
              </a:ext>
              <a:ext uri="{C183D7F6-B498-43B3-948B-1728B52AA6E4}">
                <adec:decorative xmlns:adec="http://schemas.microsoft.com/office/drawing/2017/decorative" xmlns="" val="1"/>
              </a:ext>
            </a:extLst>
          </p:cNvPr>
          <p:cNvGrpSpPr/>
          <p:nvPr/>
        </p:nvGrpSpPr>
        <p:grpSpPr>
          <a:xfrm>
            <a:off x="782972" y="1812969"/>
            <a:ext cx="3293699" cy="792000"/>
            <a:chOff x="782972" y="1806619"/>
            <a:chExt cx="3293699" cy="792000"/>
          </a:xfrm>
        </p:grpSpPr>
        <p:sp>
          <p:nvSpPr>
            <p:cNvPr id="36" name="Redondear rectángulo de esquina del mismo lado 71">
              <a:extLst>
                <a:ext uri="{FF2B5EF4-FFF2-40B4-BE49-F238E27FC236}">
                  <a16:creationId xmlns:a16="http://schemas.microsoft.com/office/drawing/2014/main" id="{1F2A2879-F5F1-9DBC-D958-932DB0085104}"/>
                </a:ext>
                <a:ext uri="{C183D7F6-B498-43B3-948B-1728B52AA6E4}">
                  <adec:decorative xmlns:adec="http://schemas.microsoft.com/office/drawing/2017/decorative" xmlns="" val="1"/>
                </a:ext>
              </a:extLst>
            </p:cNvPr>
            <p:cNvSpPr/>
            <p:nvPr/>
          </p:nvSpPr>
          <p:spPr>
            <a:xfrm>
              <a:off x="782972" y="1806619"/>
              <a:ext cx="792000" cy="792000"/>
            </a:xfrm>
            <a:prstGeom prst="round2SameRect">
              <a:avLst>
                <a:gd name="adj1" fmla="val 50000"/>
                <a:gd name="adj2" fmla="val 50000"/>
              </a:avLst>
            </a:prstGeom>
            <a:blipFill dpi="0" rotWithShape="0">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7" name="Redondear rectángulo de esquina del mismo lado 71">
              <a:extLst>
                <a:ext uri="{FF2B5EF4-FFF2-40B4-BE49-F238E27FC236}">
                  <a16:creationId xmlns:a16="http://schemas.microsoft.com/office/drawing/2014/main" id="{EAA32571-57DF-9C6D-9859-43E8D7FF1328}"/>
                </a:ext>
                <a:ext uri="{C183D7F6-B498-43B3-948B-1728B52AA6E4}">
                  <adec:decorative xmlns:adec="http://schemas.microsoft.com/office/drawing/2017/decorative" xmlns="" val="1"/>
                </a:ext>
              </a:extLst>
            </p:cNvPr>
            <p:cNvSpPr/>
            <p:nvPr/>
          </p:nvSpPr>
          <p:spPr>
            <a:xfrm>
              <a:off x="1617407" y="1806619"/>
              <a:ext cx="792000" cy="792000"/>
            </a:xfrm>
            <a:prstGeom prst="round2SameRect">
              <a:avLst>
                <a:gd name="adj1" fmla="val 50000"/>
                <a:gd name="adj2" fmla="val 50000"/>
              </a:avLst>
            </a:prstGeom>
            <a:blipFill dpi="0" rotWithShape="0">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9" name="Redondear rectángulo de esquina del mismo lado 71">
              <a:extLst>
                <a:ext uri="{FF2B5EF4-FFF2-40B4-BE49-F238E27FC236}">
                  <a16:creationId xmlns:a16="http://schemas.microsoft.com/office/drawing/2014/main" id="{CA22C092-8A07-BE9A-904F-64A7E19FD134}"/>
                </a:ext>
                <a:ext uri="{C183D7F6-B498-43B3-948B-1728B52AA6E4}">
                  <adec:decorative xmlns:adec="http://schemas.microsoft.com/office/drawing/2017/decorative" xmlns="" val="1"/>
                </a:ext>
              </a:extLst>
            </p:cNvPr>
            <p:cNvSpPr/>
            <p:nvPr/>
          </p:nvSpPr>
          <p:spPr>
            <a:xfrm>
              <a:off x="2449923" y="1806619"/>
              <a:ext cx="792000" cy="792000"/>
            </a:xfrm>
            <a:prstGeom prst="round2SameRect">
              <a:avLst>
                <a:gd name="adj1" fmla="val 50000"/>
                <a:gd name="adj2" fmla="val 50000"/>
              </a:avLst>
            </a:prstGeom>
            <a:blipFill dpi="0" rotWithShape="0">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0" name="Redondear rectángulo de esquina del mismo lado 71">
              <a:extLst>
                <a:ext uri="{FF2B5EF4-FFF2-40B4-BE49-F238E27FC236}">
                  <a16:creationId xmlns:a16="http://schemas.microsoft.com/office/drawing/2014/main" id="{72F6D459-3FC9-1AF8-D51C-947315E4E54D}"/>
                </a:ext>
                <a:ext uri="{C183D7F6-B498-43B3-948B-1728B52AA6E4}">
                  <adec:decorative xmlns:adec="http://schemas.microsoft.com/office/drawing/2017/decorative" xmlns="" val="1"/>
                </a:ext>
              </a:extLst>
            </p:cNvPr>
            <p:cNvSpPr/>
            <p:nvPr/>
          </p:nvSpPr>
          <p:spPr>
            <a:xfrm>
              <a:off x="3284671" y="1806619"/>
              <a:ext cx="792000" cy="792000"/>
            </a:xfrm>
            <a:prstGeom prst="round2SameRect">
              <a:avLst>
                <a:gd name="adj1" fmla="val 50000"/>
                <a:gd name="adj2" fmla="val 50000"/>
              </a:avLst>
            </a:prstGeom>
            <a:blipFill dpi="0" rotWithShape="0">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grpSp>
        <p:nvGrpSpPr>
          <p:cNvPr id="51" name="Agrupa 50">
            <a:extLst>
              <a:ext uri="{FF2B5EF4-FFF2-40B4-BE49-F238E27FC236}">
                <a16:creationId xmlns:a16="http://schemas.microsoft.com/office/drawing/2014/main" id="{2157D90B-18F5-7771-A5F7-33D1D4F7BD9C}"/>
              </a:ext>
              <a:ext uri="{C183D7F6-B498-43B3-948B-1728B52AA6E4}">
                <adec:decorative xmlns:adec="http://schemas.microsoft.com/office/drawing/2017/decorative" xmlns="" val="1"/>
              </a:ext>
            </a:extLst>
          </p:cNvPr>
          <p:cNvGrpSpPr/>
          <p:nvPr/>
        </p:nvGrpSpPr>
        <p:grpSpPr>
          <a:xfrm>
            <a:off x="-87086" y="3531371"/>
            <a:ext cx="12374880" cy="468000"/>
            <a:chOff x="-87086" y="3531371"/>
            <a:chExt cx="12374880" cy="468000"/>
          </a:xfrm>
        </p:grpSpPr>
        <p:sp>
          <p:nvSpPr>
            <p:cNvPr id="7" name="Rectangle 6">
              <a:extLst>
                <a:ext uri="{FF2B5EF4-FFF2-40B4-BE49-F238E27FC236}">
                  <a16:creationId xmlns:a16="http://schemas.microsoft.com/office/drawing/2014/main" id="{20DC213E-09B1-5E13-1E62-A8929021EC1F}"/>
                </a:ext>
                <a:ext uri="{C183D7F6-B498-43B3-948B-1728B52AA6E4}">
                  <adec:decorative xmlns:adec="http://schemas.microsoft.com/office/drawing/2017/decorative" xmlns="" val="1"/>
                </a:ext>
              </a:extLst>
            </p:cNvPr>
            <p:cNvSpPr/>
            <p:nvPr/>
          </p:nvSpPr>
          <p:spPr>
            <a:xfrm>
              <a:off x="-87086" y="3531371"/>
              <a:ext cx="12374880" cy="468000"/>
            </a:xfrm>
            <a:prstGeom prst="rect">
              <a:avLst/>
            </a:prstGeom>
            <a:solidFill>
              <a:schemeClr val="bg2">
                <a:lumMod val="25000"/>
              </a:schemeClr>
            </a:solidFill>
            <a:ln w="38100">
              <a:solidFill>
                <a:srgbClr val="4A00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1" name="Diagrama de flux: connector 10">
              <a:extLst>
                <a:ext uri="{FF2B5EF4-FFF2-40B4-BE49-F238E27FC236}">
                  <a16:creationId xmlns:a16="http://schemas.microsoft.com/office/drawing/2014/main" id="{99679659-65C6-85AE-EF3D-2613C519E090}"/>
                </a:ext>
                <a:ext uri="{C183D7F6-B498-43B3-948B-1728B52AA6E4}">
                  <adec:decorative xmlns:adec="http://schemas.microsoft.com/office/drawing/2017/decorative" xmlns="" val="1"/>
                </a:ext>
              </a:extLst>
            </p:cNvPr>
            <p:cNvSpPr/>
            <p:nvPr/>
          </p:nvSpPr>
          <p:spPr>
            <a:xfrm>
              <a:off x="2764068" y="3675371"/>
              <a:ext cx="180000" cy="180000"/>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2" name="Diagrama de flux: connector 11">
              <a:extLst>
                <a:ext uri="{FF2B5EF4-FFF2-40B4-BE49-F238E27FC236}">
                  <a16:creationId xmlns:a16="http://schemas.microsoft.com/office/drawing/2014/main" id="{174773E3-CA26-E412-C982-4ACF623AA4EF}"/>
                </a:ext>
                <a:ext uri="{C183D7F6-B498-43B3-948B-1728B52AA6E4}">
                  <adec:decorative xmlns:adec="http://schemas.microsoft.com/office/drawing/2017/decorative" xmlns="" val="1"/>
                </a:ext>
              </a:extLst>
            </p:cNvPr>
            <p:cNvSpPr/>
            <p:nvPr/>
          </p:nvSpPr>
          <p:spPr>
            <a:xfrm>
              <a:off x="3229983" y="3675371"/>
              <a:ext cx="180000" cy="180000"/>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3" name="Diagrama de flux: connector 12">
              <a:extLst>
                <a:ext uri="{FF2B5EF4-FFF2-40B4-BE49-F238E27FC236}">
                  <a16:creationId xmlns:a16="http://schemas.microsoft.com/office/drawing/2014/main" id="{D2C6E49C-9B12-802B-ABEC-1FA75210AD43}"/>
                </a:ext>
                <a:ext uri="{C183D7F6-B498-43B3-948B-1728B52AA6E4}">
                  <adec:decorative xmlns:adec="http://schemas.microsoft.com/office/drawing/2017/decorative" xmlns="" val="1"/>
                </a:ext>
              </a:extLst>
            </p:cNvPr>
            <p:cNvSpPr/>
            <p:nvPr/>
          </p:nvSpPr>
          <p:spPr>
            <a:xfrm>
              <a:off x="3695898" y="3675371"/>
              <a:ext cx="180000" cy="180000"/>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5" name="Diagrama de flux: connector 14">
              <a:extLst>
                <a:ext uri="{FF2B5EF4-FFF2-40B4-BE49-F238E27FC236}">
                  <a16:creationId xmlns:a16="http://schemas.microsoft.com/office/drawing/2014/main" id="{AB6E0B7D-E675-F077-183E-4A7EA360B791}"/>
                </a:ext>
                <a:ext uri="{C183D7F6-B498-43B3-948B-1728B52AA6E4}">
                  <adec:decorative xmlns:adec="http://schemas.microsoft.com/office/drawing/2017/decorative" xmlns="" val="1"/>
                </a:ext>
              </a:extLst>
            </p:cNvPr>
            <p:cNvSpPr/>
            <p:nvPr/>
          </p:nvSpPr>
          <p:spPr>
            <a:xfrm>
              <a:off x="4627728" y="3675371"/>
              <a:ext cx="180000" cy="180000"/>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6" name="Diagrama de flux: connector 15">
              <a:extLst>
                <a:ext uri="{FF2B5EF4-FFF2-40B4-BE49-F238E27FC236}">
                  <a16:creationId xmlns:a16="http://schemas.microsoft.com/office/drawing/2014/main" id="{6BE039A7-6197-3A8D-885A-C2FD386732E5}"/>
                </a:ext>
                <a:ext uri="{C183D7F6-B498-43B3-948B-1728B52AA6E4}">
                  <adec:decorative xmlns:adec="http://schemas.microsoft.com/office/drawing/2017/decorative" xmlns="" val="1"/>
                </a:ext>
              </a:extLst>
            </p:cNvPr>
            <p:cNvSpPr/>
            <p:nvPr/>
          </p:nvSpPr>
          <p:spPr>
            <a:xfrm>
              <a:off x="5092488" y="3677728"/>
              <a:ext cx="180000" cy="180000"/>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7" name="Diagrama de flux: connector 16">
              <a:extLst>
                <a:ext uri="{FF2B5EF4-FFF2-40B4-BE49-F238E27FC236}">
                  <a16:creationId xmlns:a16="http://schemas.microsoft.com/office/drawing/2014/main" id="{E57E3508-B4DF-0F1D-DB93-EE7C8CA6371A}"/>
                </a:ext>
                <a:ext uri="{C183D7F6-B498-43B3-948B-1728B52AA6E4}">
                  <adec:decorative xmlns:adec="http://schemas.microsoft.com/office/drawing/2017/decorative" xmlns="" val="1"/>
                </a:ext>
              </a:extLst>
            </p:cNvPr>
            <p:cNvSpPr/>
            <p:nvPr/>
          </p:nvSpPr>
          <p:spPr>
            <a:xfrm>
              <a:off x="5557248" y="3680085"/>
              <a:ext cx="180000" cy="180000"/>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8" name="Diagrama de flux: connector 17">
              <a:extLst>
                <a:ext uri="{FF2B5EF4-FFF2-40B4-BE49-F238E27FC236}">
                  <a16:creationId xmlns:a16="http://schemas.microsoft.com/office/drawing/2014/main" id="{BFD36062-D599-BE27-41AB-DE144149103D}"/>
                </a:ext>
                <a:ext uri="{C183D7F6-B498-43B3-948B-1728B52AA6E4}">
                  <adec:decorative xmlns:adec="http://schemas.microsoft.com/office/drawing/2017/decorative" xmlns="" val="1"/>
                </a:ext>
              </a:extLst>
            </p:cNvPr>
            <p:cNvSpPr/>
            <p:nvPr/>
          </p:nvSpPr>
          <p:spPr>
            <a:xfrm>
              <a:off x="6453596" y="3671368"/>
              <a:ext cx="180000" cy="180000"/>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9" name="Diagrama de flux: connector 18">
              <a:extLst>
                <a:ext uri="{FF2B5EF4-FFF2-40B4-BE49-F238E27FC236}">
                  <a16:creationId xmlns:a16="http://schemas.microsoft.com/office/drawing/2014/main" id="{1540B58B-87D3-9B20-89F0-C20A59CC5E56}"/>
                </a:ext>
                <a:ext uri="{C183D7F6-B498-43B3-948B-1728B52AA6E4}">
                  <adec:decorative xmlns:adec="http://schemas.microsoft.com/office/drawing/2017/decorative" xmlns="" val="1"/>
                </a:ext>
              </a:extLst>
            </p:cNvPr>
            <p:cNvSpPr/>
            <p:nvPr/>
          </p:nvSpPr>
          <p:spPr>
            <a:xfrm>
              <a:off x="6919511" y="3671368"/>
              <a:ext cx="180000" cy="180000"/>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20" name="Diagrama de flux: connector 19">
              <a:extLst>
                <a:ext uri="{FF2B5EF4-FFF2-40B4-BE49-F238E27FC236}">
                  <a16:creationId xmlns:a16="http://schemas.microsoft.com/office/drawing/2014/main" id="{0D52457B-8BE3-20BD-3570-281AFA906929}"/>
                </a:ext>
                <a:ext uri="{C183D7F6-B498-43B3-948B-1728B52AA6E4}">
                  <adec:decorative xmlns:adec="http://schemas.microsoft.com/office/drawing/2017/decorative" xmlns="" val="1"/>
                </a:ext>
              </a:extLst>
            </p:cNvPr>
            <p:cNvSpPr/>
            <p:nvPr/>
          </p:nvSpPr>
          <p:spPr>
            <a:xfrm>
              <a:off x="7385426" y="3671368"/>
              <a:ext cx="180000" cy="180000"/>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22" name="Diagrama de flux: connector 21">
              <a:extLst>
                <a:ext uri="{FF2B5EF4-FFF2-40B4-BE49-F238E27FC236}">
                  <a16:creationId xmlns:a16="http://schemas.microsoft.com/office/drawing/2014/main" id="{9D037D77-955B-FECA-36F0-8357EB525B83}"/>
                </a:ext>
                <a:ext uri="{C183D7F6-B498-43B3-948B-1728B52AA6E4}">
                  <adec:decorative xmlns:adec="http://schemas.microsoft.com/office/drawing/2017/decorative" xmlns="" val="1"/>
                </a:ext>
              </a:extLst>
            </p:cNvPr>
            <p:cNvSpPr/>
            <p:nvPr/>
          </p:nvSpPr>
          <p:spPr>
            <a:xfrm>
              <a:off x="8317256" y="3671368"/>
              <a:ext cx="180000" cy="180000"/>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23" name="Diagrama de flux: connector 22">
              <a:extLst>
                <a:ext uri="{FF2B5EF4-FFF2-40B4-BE49-F238E27FC236}">
                  <a16:creationId xmlns:a16="http://schemas.microsoft.com/office/drawing/2014/main" id="{2D16FB01-FB9B-E0B2-E463-43EED7158D80}"/>
                </a:ext>
                <a:ext uri="{C183D7F6-B498-43B3-948B-1728B52AA6E4}">
                  <adec:decorative xmlns:adec="http://schemas.microsoft.com/office/drawing/2017/decorative" xmlns="" val="1"/>
                </a:ext>
              </a:extLst>
            </p:cNvPr>
            <p:cNvSpPr/>
            <p:nvPr/>
          </p:nvSpPr>
          <p:spPr>
            <a:xfrm>
              <a:off x="8782016" y="3673725"/>
              <a:ext cx="180000" cy="180000"/>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24" name="Diagrama de flux: connector 23">
              <a:extLst>
                <a:ext uri="{FF2B5EF4-FFF2-40B4-BE49-F238E27FC236}">
                  <a16:creationId xmlns:a16="http://schemas.microsoft.com/office/drawing/2014/main" id="{B87D6D99-545A-C541-A717-7ED90D77CE40}"/>
                </a:ext>
                <a:ext uri="{C183D7F6-B498-43B3-948B-1728B52AA6E4}">
                  <adec:decorative xmlns:adec="http://schemas.microsoft.com/office/drawing/2017/decorative" xmlns="" val="1"/>
                </a:ext>
              </a:extLst>
            </p:cNvPr>
            <p:cNvSpPr/>
            <p:nvPr/>
          </p:nvSpPr>
          <p:spPr>
            <a:xfrm>
              <a:off x="9246776" y="3676082"/>
              <a:ext cx="180000" cy="180000"/>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25" name="Diagrama de flux: connector 24">
              <a:extLst>
                <a:ext uri="{FF2B5EF4-FFF2-40B4-BE49-F238E27FC236}">
                  <a16:creationId xmlns:a16="http://schemas.microsoft.com/office/drawing/2014/main" id="{DA678467-4DC6-4740-5A5E-DF3260A8C68F}"/>
                </a:ext>
                <a:ext uri="{C183D7F6-B498-43B3-948B-1728B52AA6E4}">
                  <adec:decorative xmlns:adec="http://schemas.microsoft.com/office/drawing/2017/decorative" xmlns="" val="1"/>
                </a:ext>
              </a:extLst>
            </p:cNvPr>
            <p:cNvSpPr/>
            <p:nvPr/>
          </p:nvSpPr>
          <p:spPr>
            <a:xfrm>
              <a:off x="458746" y="3673725"/>
              <a:ext cx="180000" cy="180000"/>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26" name="Diagrama de flux: connector 25">
              <a:extLst>
                <a:ext uri="{FF2B5EF4-FFF2-40B4-BE49-F238E27FC236}">
                  <a16:creationId xmlns:a16="http://schemas.microsoft.com/office/drawing/2014/main" id="{C9741967-9DF6-A766-3351-06B76B619935}"/>
                </a:ext>
                <a:ext uri="{C183D7F6-B498-43B3-948B-1728B52AA6E4}">
                  <adec:decorative xmlns:adec="http://schemas.microsoft.com/office/drawing/2017/decorative" xmlns="" val="1"/>
                </a:ext>
              </a:extLst>
            </p:cNvPr>
            <p:cNvSpPr/>
            <p:nvPr/>
          </p:nvSpPr>
          <p:spPr>
            <a:xfrm>
              <a:off x="924661" y="3673725"/>
              <a:ext cx="180000" cy="180000"/>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27" name="Diagrama de flux: connector 26">
              <a:extLst>
                <a:ext uri="{FF2B5EF4-FFF2-40B4-BE49-F238E27FC236}">
                  <a16:creationId xmlns:a16="http://schemas.microsoft.com/office/drawing/2014/main" id="{1A340871-8256-349D-3E33-C484D2B41145}"/>
                </a:ext>
                <a:ext uri="{C183D7F6-B498-43B3-948B-1728B52AA6E4}">
                  <adec:decorative xmlns:adec="http://schemas.microsoft.com/office/drawing/2017/decorative" xmlns="" val="1"/>
                </a:ext>
              </a:extLst>
            </p:cNvPr>
            <p:cNvSpPr/>
            <p:nvPr/>
          </p:nvSpPr>
          <p:spPr>
            <a:xfrm>
              <a:off x="1390576" y="3673725"/>
              <a:ext cx="180000" cy="180000"/>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28" name="Diagrama de flux: connector 27">
              <a:extLst>
                <a:ext uri="{FF2B5EF4-FFF2-40B4-BE49-F238E27FC236}">
                  <a16:creationId xmlns:a16="http://schemas.microsoft.com/office/drawing/2014/main" id="{4DC82A0B-D315-EB7C-091B-8BB4EA0438A9}"/>
                </a:ext>
                <a:ext uri="{C183D7F6-B498-43B3-948B-1728B52AA6E4}">
                  <adec:decorative xmlns:adec="http://schemas.microsoft.com/office/drawing/2017/decorative" xmlns="" val="1"/>
                </a:ext>
              </a:extLst>
            </p:cNvPr>
            <p:cNvSpPr/>
            <p:nvPr/>
          </p:nvSpPr>
          <p:spPr>
            <a:xfrm>
              <a:off x="1856491" y="3673725"/>
              <a:ext cx="180000" cy="180000"/>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29" name="Diagrama de flux: connector 28">
              <a:extLst>
                <a:ext uri="{FF2B5EF4-FFF2-40B4-BE49-F238E27FC236}">
                  <a16:creationId xmlns:a16="http://schemas.microsoft.com/office/drawing/2014/main" id="{23EAF3E8-D1FF-E830-36FC-0B1CC5289A0B}"/>
                </a:ext>
                <a:ext uri="{C183D7F6-B498-43B3-948B-1728B52AA6E4}">
                  <adec:decorative xmlns:adec="http://schemas.microsoft.com/office/drawing/2017/decorative" xmlns="" val="1"/>
                </a:ext>
              </a:extLst>
            </p:cNvPr>
            <p:cNvSpPr/>
            <p:nvPr/>
          </p:nvSpPr>
          <p:spPr>
            <a:xfrm>
              <a:off x="10147947" y="3671368"/>
              <a:ext cx="180000" cy="180000"/>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30" name="Diagrama de flux: connector 29">
              <a:extLst>
                <a:ext uri="{FF2B5EF4-FFF2-40B4-BE49-F238E27FC236}">
                  <a16:creationId xmlns:a16="http://schemas.microsoft.com/office/drawing/2014/main" id="{D6FD63A3-3431-114A-592A-FD6FFF179F16}"/>
                </a:ext>
                <a:ext uri="{C183D7F6-B498-43B3-948B-1728B52AA6E4}">
                  <adec:decorative xmlns:adec="http://schemas.microsoft.com/office/drawing/2017/decorative" xmlns="" val="1"/>
                </a:ext>
              </a:extLst>
            </p:cNvPr>
            <p:cNvSpPr/>
            <p:nvPr/>
          </p:nvSpPr>
          <p:spPr>
            <a:xfrm>
              <a:off x="10613862" y="3671368"/>
              <a:ext cx="180000" cy="180000"/>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31" name="Diagrama de flux: connector 30">
              <a:extLst>
                <a:ext uri="{FF2B5EF4-FFF2-40B4-BE49-F238E27FC236}">
                  <a16:creationId xmlns:a16="http://schemas.microsoft.com/office/drawing/2014/main" id="{82C49432-4892-FDAB-2B03-156194D462C5}"/>
                </a:ext>
                <a:ext uri="{C183D7F6-B498-43B3-948B-1728B52AA6E4}">
                  <adec:decorative xmlns:adec="http://schemas.microsoft.com/office/drawing/2017/decorative" xmlns="" val="1"/>
                </a:ext>
              </a:extLst>
            </p:cNvPr>
            <p:cNvSpPr/>
            <p:nvPr/>
          </p:nvSpPr>
          <p:spPr>
            <a:xfrm>
              <a:off x="11079777" y="3671368"/>
              <a:ext cx="180000" cy="180000"/>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32" name="Diagrama de flux: connector 31">
              <a:extLst>
                <a:ext uri="{FF2B5EF4-FFF2-40B4-BE49-F238E27FC236}">
                  <a16:creationId xmlns:a16="http://schemas.microsoft.com/office/drawing/2014/main" id="{7DE1F1A1-4841-F27B-E915-0A2DFE2CD6C5}"/>
                </a:ext>
                <a:ext uri="{C183D7F6-B498-43B3-948B-1728B52AA6E4}">
                  <adec:decorative xmlns:adec="http://schemas.microsoft.com/office/drawing/2017/decorative" xmlns="" val="1"/>
                </a:ext>
              </a:extLst>
            </p:cNvPr>
            <p:cNvSpPr/>
            <p:nvPr/>
          </p:nvSpPr>
          <p:spPr>
            <a:xfrm>
              <a:off x="11545692" y="3671368"/>
              <a:ext cx="180000" cy="180000"/>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pic>
          <p:nvPicPr>
            <p:cNvPr id="4" name="Picture 2" descr="Pacman, Pac-Man, Computer Game">
              <a:extLst>
                <a:ext uri="{FF2B5EF4-FFF2-40B4-BE49-F238E27FC236}">
                  <a16:creationId xmlns:a16="http://schemas.microsoft.com/office/drawing/2014/main" id="{BD06A587-E2ED-8583-7DDB-1E71AF5C9DF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235" r="79905" b="29583"/>
            <a:stretch/>
          </p:blipFill>
          <p:spPr bwMode="auto">
            <a:xfrm>
              <a:off x="2228545" y="3568143"/>
              <a:ext cx="368556" cy="3960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Pacman, Pac-Man, Computer Game">
              <a:extLst>
                <a:ext uri="{FF2B5EF4-FFF2-40B4-BE49-F238E27FC236}">
                  <a16:creationId xmlns:a16="http://schemas.microsoft.com/office/drawing/2014/main" id="{584B4C5E-288C-A096-6979-80E5DA458E8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762" t="27361" r="52143" b="29457"/>
            <a:stretch/>
          </p:blipFill>
          <p:spPr bwMode="auto">
            <a:xfrm>
              <a:off x="5913216" y="3564956"/>
              <a:ext cx="368556" cy="396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Pacman, Pac-Man, Computer Game">
              <a:extLst>
                <a:ext uri="{FF2B5EF4-FFF2-40B4-BE49-F238E27FC236}">
                  <a16:creationId xmlns:a16="http://schemas.microsoft.com/office/drawing/2014/main" id="{1DFA4F9C-EC23-6EE5-FE89-7B7157FFE38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235" r="79905" b="29583"/>
            <a:stretch/>
          </p:blipFill>
          <p:spPr bwMode="auto">
            <a:xfrm>
              <a:off x="9608280" y="3565854"/>
              <a:ext cx="368556" cy="3960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Pacman, Pac-Man, Computer Game">
              <a:extLst>
                <a:ext uri="{FF2B5EF4-FFF2-40B4-BE49-F238E27FC236}">
                  <a16:creationId xmlns:a16="http://schemas.microsoft.com/office/drawing/2014/main" id="{5ABE405D-8D05-4361-4626-4F7C4BF328D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2936" t="29307" r="24592" b="27511"/>
            <a:stretch/>
          </p:blipFill>
          <p:spPr bwMode="auto">
            <a:xfrm>
              <a:off x="4118819" y="3641728"/>
              <a:ext cx="262287" cy="252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Pacman, Pac-Man, Computer Game">
              <a:extLst>
                <a:ext uri="{FF2B5EF4-FFF2-40B4-BE49-F238E27FC236}">
                  <a16:creationId xmlns:a16="http://schemas.microsoft.com/office/drawing/2014/main" id="{9B5D8FDC-0EC1-3F70-B8E0-03F10B25D90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2936" t="29307" r="24592" b="27511"/>
            <a:stretch/>
          </p:blipFill>
          <p:spPr bwMode="auto">
            <a:xfrm>
              <a:off x="7809042" y="3635368"/>
              <a:ext cx="262287" cy="25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373842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FA0D9619-06FC-4CDA-AF39-12020B23CFD2}"/>
              </a:ext>
            </a:extLst>
          </p:cNvPr>
          <p:cNvSpPr>
            <a:spLocks noGrp="1"/>
          </p:cNvSpPr>
          <p:nvPr>
            <p:ph type="title"/>
          </p:nvPr>
        </p:nvSpPr>
        <p:spPr/>
        <p:txBody>
          <a:bodyPr/>
          <a:lstStyle/>
          <a:p>
            <a:r>
              <a:rPr lang="en-US" sz="2000"/>
              <a:t>International business opportunities for video games</a:t>
            </a:r>
          </a:p>
        </p:txBody>
      </p:sp>
      <p:sp>
        <p:nvSpPr>
          <p:cNvPr id="52" name="Redondear rectángulo de esquina del mismo lado 5">
            <a:extLst>
              <a:ext uri="{FF2B5EF4-FFF2-40B4-BE49-F238E27FC236}">
                <a16:creationId xmlns:a16="http://schemas.microsoft.com/office/drawing/2014/main" id="{5446CEB2-C4F8-7468-2DF8-0F80F80FC8A3}"/>
              </a:ext>
              <a:ext uri="{C183D7F6-B498-43B3-948B-1728B52AA6E4}">
                <adec:decorative xmlns:adec="http://schemas.microsoft.com/office/drawing/2017/decorative" xmlns="" val="1"/>
              </a:ext>
            </a:extLst>
          </p:cNvPr>
          <p:cNvSpPr/>
          <p:nvPr/>
        </p:nvSpPr>
        <p:spPr>
          <a:xfrm rot="16200000">
            <a:off x="515333" y="4026737"/>
            <a:ext cx="810000" cy="511782"/>
          </a:xfrm>
          <a:prstGeom prst="round2SameRect">
            <a:avLst>
              <a:gd name="adj1" fmla="val 50000"/>
              <a:gd name="adj2" fmla="val 0"/>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8" name="Redondear rectángulo de esquina del mismo lado 47">
            <a:extLst>
              <a:ext uri="{FF2B5EF4-FFF2-40B4-BE49-F238E27FC236}">
                <a16:creationId xmlns:a16="http://schemas.microsoft.com/office/drawing/2014/main" id="{CFE59219-B569-1004-D592-6AC2E62A5E93}"/>
              </a:ext>
              <a:ext uri="{C183D7F6-B498-43B3-948B-1728B52AA6E4}">
                <adec:decorative xmlns:adec="http://schemas.microsoft.com/office/drawing/2017/decorative" xmlns="" val="1"/>
              </a:ext>
            </a:extLst>
          </p:cNvPr>
          <p:cNvSpPr/>
          <p:nvPr/>
        </p:nvSpPr>
        <p:spPr>
          <a:xfrm rot="5400000">
            <a:off x="1066817" y="3040308"/>
            <a:ext cx="344555" cy="1149308"/>
          </a:xfrm>
          <a:prstGeom prst="round2SameRect">
            <a:avLst>
              <a:gd name="adj1" fmla="val 50000"/>
              <a:gd name="adj2" fmla="val 0"/>
            </a:avLst>
          </a:prstGeom>
          <a:gradFill>
            <a:gsLst>
              <a:gs pos="0">
                <a:srgbClr val="78003A"/>
              </a:gs>
              <a:gs pos="80000">
                <a:srgbClr val="78003A"/>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7" name="Rectángulo 120">
            <a:extLst>
              <a:ext uri="{FF2B5EF4-FFF2-40B4-BE49-F238E27FC236}">
                <a16:creationId xmlns:a16="http://schemas.microsoft.com/office/drawing/2014/main" id="{1AB014CC-5C65-C7A0-DE90-6498D241623A}"/>
              </a:ext>
            </a:extLst>
          </p:cNvPr>
          <p:cNvSpPr/>
          <p:nvPr/>
        </p:nvSpPr>
        <p:spPr>
          <a:xfrm>
            <a:off x="940742" y="3459032"/>
            <a:ext cx="783104" cy="307777"/>
          </a:xfrm>
          <a:prstGeom prst="rect">
            <a:avLst/>
          </a:prstGeom>
          <a:noFill/>
          <a:ln>
            <a:noFill/>
          </a:ln>
        </p:spPr>
        <p:txBody>
          <a:bodyPr wrap="square" rtlCol="0">
            <a:spAutoFit/>
          </a:bodyPr>
          <a:lstStyle/>
          <a:p>
            <a:pPr algn="ctr">
              <a:buClr>
                <a:srgbClr val="B4ABA2"/>
              </a:buClr>
              <a:buSzPct val="175000"/>
            </a:pPr>
            <a:r>
              <a:rPr lang="en-US" sz="1400">
                <a:solidFill>
                  <a:schemeClr val="bg1"/>
                </a:solidFill>
                <a:latin typeface="HelveticaNeueLT Std" panose="020B0604020202020204" pitchFamily="34" charset="0"/>
              </a:rPr>
              <a:t>World</a:t>
            </a:r>
          </a:p>
        </p:txBody>
      </p:sp>
      <p:sp>
        <p:nvSpPr>
          <p:cNvPr id="53" name="Redondear rectángulo de esquina del mismo lado 5">
            <a:extLst>
              <a:ext uri="{FF2B5EF4-FFF2-40B4-BE49-F238E27FC236}">
                <a16:creationId xmlns:a16="http://schemas.microsoft.com/office/drawing/2014/main" id="{B8C8FFD1-1CDB-46F0-0FE1-E4196D08A4BD}"/>
              </a:ext>
              <a:ext uri="{C183D7F6-B498-43B3-948B-1728B52AA6E4}">
                <adec:decorative xmlns:adec="http://schemas.microsoft.com/office/drawing/2017/decorative" xmlns="" val="1"/>
              </a:ext>
            </a:extLst>
          </p:cNvPr>
          <p:cNvSpPr/>
          <p:nvPr/>
        </p:nvSpPr>
        <p:spPr>
          <a:xfrm rot="16200000">
            <a:off x="1828771" y="3245511"/>
            <a:ext cx="810000" cy="2074233"/>
          </a:xfrm>
          <a:prstGeom prst="round2SameRect">
            <a:avLst>
              <a:gd name="adj1" fmla="val 0"/>
              <a:gd name="adj2"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54" name="Imagen 188">
            <a:extLst>
              <a:ext uri="{FF2B5EF4-FFF2-40B4-BE49-F238E27FC236}">
                <a16:creationId xmlns:a16="http://schemas.microsoft.com/office/drawing/2014/main" id="{C3194894-FA9B-1E44-2AB1-B4C7BF6AA239}"/>
              </a:ext>
              <a:ext uri="{C183D7F6-B498-43B3-948B-1728B52AA6E4}">
                <adec:decorative xmlns:adec="http://schemas.microsoft.com/office/drawing/2017/decorative" xmlns="" val="1"/>
              </a:ext>
            </a:extLst>
          </p:cNvPr>
          <p:cNvPicPr>
            <a:picLocks noChangeAspect="1"/>
          </p:cNvPicPr>
          <p:nvPr/>
        </p:nvPicPr>
        <p:blipFill>
          <a:blip r:embed="rId3"/>
          <a:srcRect/>
          <a:stretch/>
        </p:blipFill>
        <p:spPr>
          <a:xfrm>
            <a:off x="741468" y="4106944"/>
            <a:ext cx="360000" cy="360000"/>
          </a:xfrm>
          <a:prstGeom prst="rect">
            <a:avLst/>
          </a:prstGeom>
        </p:spPr>
      </p:pic>
      <p:sp>
        <p:nvSpPr>
          <p:cNvPr id="55" name="Contenidor de text 2">
            <a:extLst>
              <a:ext uri="{FF2B5EF4-FFF2-40B4-BE49-F238E27FC236}">
                <a16:creationId xmlns:a16="http://schemas.microsoft.com/office/drawing/2014/main" id="{627DA502-42C6-3BA3-532D-185171049E30}"/>
              </a:ext>
            </a:extLst>
          </p:cNvPr>
          <p:cNvSpPr txBox="1">
            <a:spLocks/>
          </p:cNvSpPr>
          <p:nvPr/>
        </p:nvSpPr>
        <p:spPr>
          <a:xfrm>
            <a:off x="1327520" y="3994627"/>
            <a:ext cx="1784037" cy="576000"/>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a:solidFill>
                  <a:srgbClr val="4A00D0"/>
                </a:solidFill>
                <a:latin typeface="HelveticaNeueLT Std" panose="020B0604020202020204" pitchFamily="34" charset="0"/>
              </a:rPr>
              <a:t>USA</a:t>
            </a:r>
          </a:p>
          <a:p>
            <a:r>
              <a:rPr lang="en-US" sz="1100">
                <a:solidFill>
                  <a:schemeClr val="accent5">
                    <a:lumMod val="25000"/>
                  </a:schemeClr>
                </a:solidFill>
                <a:latin typeface="HelveticaNeueLT Std" panose="020B0604020202020204" pitchFamily="34" charset="0"/>
              </a:rPr>
              <a:t>California: the global hub of the audiovisual industry</a:t>
            </a:r>
          </a:p>
        </p:txBody>
      </p:sp>
      <p:sp>
        <p:nvSpPr>
          <p:cNvPr id="56" name="Redondear rectángulo de esquina del mismo lado 5">
            <a:extLst>
              <a:ext uri="{FF2B5EF4-FFF2-40B4-BE49-F238E27FC236}">
                <a16:creationId xmlns:a16="http://schemas.microsoft.com/office/drawing/2014/main" id="{7F35FF72-81E4-5424-175E-99968AE2430B}"/>
              </a:ext>
              <a:ext uri="{C183D7F6-B498-43B3-948B-1728B52AA6E4}">
                <adec:decorative xmlns:adec="http://schemas.microsoft.com/office/drawing/2017/decorative" xmlns="" val="1"/>
              </a:ext>
            </a:extLst>
          </p:cNvPr>
          <p:cNvSpPr/>
          <p:nvPr/>
        </p:nvSpPr>
        <p:spPr>
          <a:xfrm rot="16200000">
            <a:off x="3277887" y="4024436"/>
            <a:ext cx="810000" cy="511782"/>
          </a:xfrm>
          <a:prstGeom prst="round2SameRect">
            <a:avLst>
              <a:gd name="adj1" fmla="val 50000"/>
              <a:gd name="adj2" fmla="val 0"/>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7" name="Redondear rectángulo de esquina del mismo lado 5">
            <a:extLst>
              <a:ext uri="{FF2B5EF4-FFF2-40B4-BE49-F238E27FC236}">
                <a16:creationId xmlns:a16="http://schemas.microsoft.com/office/drawing/2014/main" id="{4C24EF0E-52DC-5530-41B7-E4499630F95F}"/>
              </a:ext>
              <a:ext uri="{C183D7F6-B498-43B3-948B-1728B52AA6E4}">
                <adec:decorative xmlns:adec="http://schemas.microsoft.com/office/drawing/2017/decorative" xmlns="" val="1"/>
              </a:ext>
            </a:extLst>
          </p:cNvPr>
          <p:cNvSpPr/>
          <p:nvPr/>
        </p:nvSpPr>
        <p:spPr>
          <a:xfrm rot="16200000">
            <a:off x="4591325" y="3243210"/>
            <a:ext cx="810000" cy="2074233"/>
          </a:xfrm>
          <a:prstGeom prst="round2SameRect">
            <a:avLst>
              <a:gd name="adj1" fmla="val 0"/>
              <a:gd name="adj2"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58" name="Imagen 188">
            <a:extLst>
              <a:ext uri="{FF2B5EF4-FFF2-40B4-BE49-F238E27FC236}">
                <a16:creationId xmlns:a16="http://schemas.microsoft.com/office/drawing/2014/main" id="{DD2EB2CF-2471-5488-2DC7-7FEFD974E110}"/>
              </a:ext>
              <a:ext uri="{C183D7F6-B498-43B3-948B-1728B52AA6E4}">
                <adec:decorative xmlns:adec="http://schemas.microsoft.com/office/drawing/2017/decorative" xmlns="" val="1"/>
              </a:ext>
            </a:extLst>
          </p:cNvPr>
          <p:cNvPicPr>
            <a:picLocks noChangeAspect="1"/>
          </p:cNvPicPr>
          <p:nvPr/>
        </p:nvPicPr>
        <p:blipFill>
          <a:blip r:embed="rId4"/>
          <a:srcRect/>
          <a:stretch/>
        </p:blipFill>
        <p:spPr>
          <a:xfrm>
            <a:off x="3504811" y="4106944"/>
            <a:ext cx="360000" cy="360000"/>
          </a:xfrm>
          <a:prstGeom prst="rect">
            <a:avLst/>
          </a:prstGeom>
        </p:spPr>
      </p:pic>
      <p:sp>
        <p:nvSpPr>
          <p:cNvPr id="59" name="Contenidor de text 2">
            <a:extLst>
              <a:ext uri="{FF2B5EF4-FFF2-40B4-BE49-F238E27FC236}">
                <a16:creationId xmlns:a16="http://schemas.microsoft.com/office/drawing/2014/main" id="{B2722E45-B24D-2522-5F84-ADB79C5F8EC7}"/>
              </a:ext>
            </a:extLst>
          </p:cNvPr>
          <p:cNvSpPr txBox="1">
            <a:spLocks/>
          </p:cNvSpPr>
          <p:nvPr/>
        </p:nvSpPr>
        <p:spPr>
          <a:xfrm>
            <a:off x="4090075" y="3947337"/>
            <a:ext cx="1784037" cy="576000"/>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dirty="0">
                <a:solidFill>
                  <a:srgbClr val="4A00D0"/>
                </a:solidFill>
                <a:latin typeface="HelveticaNeueLT Std" panose="020B0604020202020204" pitchFamily="34" charset="0"/>
              </a:rPr>
              <a:t>Mexico</a:t>
            </a:r>
          </a:p>
          <a:p>
            <a:r>
              <a:rPr lang="en-US" sz="1100" dirty="0">
                <a:solidFill>
                  <a:schemeClr val="accent5">
                    <a:lumMod val="25000"/>
                  </a:schemeClr>
                </a:solidFill>
                <a:latin typeface="HelveticaNeueLT Std" panose="020B0604020202020204" pitchFamily="34" charset="0"/>
              </a:rPr>
              <a:t>Shall we play together? Collaboration with Mexican creators</a:t>
            </a:r>
          </a:p>
        </p:txBody>
      </p:sp>
      <p:sp>
        <p:nvSpPr>
          <p:cNvPr id="60" name="Redondear rectángulo de esquina del mismo lado 5">
            <a:extLst>
              <a:ext uri="{FF2B5EF4-FFF2-40B4-BE49-F238E27FC236}">
                <a16:creationId xmlns:a16="http://schemas.microsoft.com/office/drawing/2014/main" id="{CD080C9E-2867-885E-88E5-73FD2E1B5E15}"/>
              </a:ext>
              <a:ext uri="{C183D7F6-B498-43B3-948B-1728B52AA6E4}">
                <adec:decorative xmlns:adec="http://schemas.microsoft.com/office/drawing/2017/decorative" xmlns="" val="1"/>
              </a:ext>
            </a:extLst>
          </p:cNvPr>
          <p:cNvSpPr/>
          <p:nvPr/>
        </p:nvSpPr>
        <p:spPr>
          <a:xfrm rot="16200000">
            <a:off x="512031" y="4878036"/>
            <a:ext cx="810155" cy="511782"/>
          </a:xfrm>
          <a:prstGeom prst="round2SameRect">
            <a:avLst>
              <a:gd name="adj1" fmla="val 50000"/>
              <a:gd name="adj2" fmla="val 0"/>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1" name="Redondear rectángulo de esquina del mismo lado 5">
            <a:extLst>
              <a:ext uri="{FF2B5EF4-FFF2-40B4-BE49-F238E27FC236}">
                <a16:creationId xmlns:a16="http://schemas.microsoft.com/office/drawing/2014/main" id="{6AF4B09F-6C36-A573-F364-B9E1EBBB0E24}"/>
              </a:ext>
              <a:ext uri="{C183D7F6-B498-43B3-948B-1728B52AA6E4}">
                <adec:decorative xmlns:adec="http://schemas.microsoft.com/office/drawing/2017/decorative" xmlns="" val="1"/>
              </a:ext>
            </a:extLst>
          </p:cNvPr>
          <p:cNvSpPr/>
          <p:nvPr/>
        </p:nvSpPr>
        <p:spPr>
          <a:xfrm rot="16200000">
            <a:off x="1825471" y="4096811"/>
            <a:ext cx="810155" cy="2074233"/>
          </a:xfrm>
          <a:prstGeom prst="round2SameRect">
            <a:avLst>
              <a:gd name="adj1" fmla="val 0"/>
              <a:gd name="adj2"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62" name="Imagen 188">
            <a:extLst>
              <a:ext uri="{FF2B5EF4-FFF2-40B4-BE49-F238E27FC236}">
                <a16:creationId xmlns:a16="http://schemas.microsoft.com/office/drawing/2014/main" id="{A8C03E35-058F-1877-3706-A693BDAEFF25}"/>
              </a:ext>
              <a:ext uri="{C183D7F6-B498-43B3-948B-1728B52AA6E4}">
                <adec:decorative xmlns:adec="http://schemas.microsoft.com/office/drawing/2017/decorative" xmlns="" val="1"/>
              </a:ext>
            </a:extLst>
          </p:cNvPr>
          <p:cNvPicPr>
            <a:picLocks noChangeAspect="1"/>
          </p:cNvPicPr>
          <p:nvPr/>
        </p:nvPicPr>
        <p:blipFill>
          <a:blip r:embed="rId5"/>
          <a:srcRect/>
          <a:stretch/>
        </p:blipFill>
        <p:spPr>
          <a:xfrm>
            <a:off x="734669" y="4953927"/>
            <a:ext cx="360000" cy="360000"/>
          </a:xfrm>
          <a:prstGeom prst="rect">
            <a:avLst/>
          </a:prstGeom>
        </p:spPr>
      </p:pic>
      <p:sp>
        <p:nvSpPr>
          <p:cNvPr id="63" name="Contenidor de text 2">
            <a:extLst>
              <a:ext uri="{FF2B5EF4-FFF2-40B4-BE49-F238E27FC236}">
                <a16:creationId xmlns:a16="http://schemas.microsoft.com/office/drawing/2014/main" id="{395D761C-E613-A76D-E67A-2251F96C16AC}"/>
              </a:ext>
            </a:extLst>
          </p:cNvPr>
          <p:cNvSpPr txBox="1">
            <a:spLocks/>
          </p:cNvSpPr>
          <p:nvPr/>
        </p:nvSpPr>
        <p:spPr>
          <a:xfrm>
            <a:off x="1324298" y="4848077"/>
            <a:ext cx="1784037" cy="576000"/>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a:solidFill>
                  <a:srgbClr val="4A00D0"/>
                </a:solidFill>
                <a:latin typeface="HelveticaNeueLT Std" panose="020B0604020202020204" pitchFamily="34" charset="0"/>
              </a:rPr>
              <a:t>Canada</a:t>
            </a:r>
          </a:p>
          <a:p>
            <a:r>
              <a:rPr lang="en-US" sz="1100">
                <a:solidFill>
                  <a:schemeClr val="accent5">
                    <a:lumMod val="25000"/>
                  </a:schemeClr>
                </a:solidFill>
                <a:latin typeface="HelveticaNeueLT Std" panose="020B0604020202020204" pitchFamily="34" charset="0"/>
              </a:rPr>
              <a:t>World leader in the field of immersive experiences </a:t>
            </a:r>
          </a:p>
        </p:txBody>
      </p:sp>
      <p:sp>
        <p:nvSpPr>
          <p:cNvPr id="64" name="Redondear rectángulo de esquina del mismo lado 5">
            <a:extLst>
              <a:ext uri="{FF2B5EF4-FFF2-40B4-BE49-F238E27FC236}">
                <a16:creationId xmlns:a16="http://schemas.microsoft.com/office/drawing/2014/main" id="{D26E46D2-8203-3A80-B8CF-883EEE6F6F86}"/>
              </a:ext>
              <a:ext uri="{C183D7F6-B498-43B3-948B-1728B52AA6E4}">
                <adec:decorative xmlns:adec="http://schemas.microsoft.com/office/drawing/2017/decorative" xmlns="" val="1"/>
              </a:ext>
            </a:extLst>
          </p:cNvPr>
          <p:cNvSpPr/>
          <p:nvPr/>
        </p:nvSpPr>
        <p:spPr>
          <a:xfrm rot="16200000">
            <a:off x="3277889" y="4876190"/>
            <a:ext cx="810000" cy="511782"/>
          </a:xfrm>
          <a:prstGeom prst="round2SameRect">
            <a:avLst>
              <a:gd name="adj1" fmla="val 50000"/>
              <a:gd name="adj2" fmla="val 0"/>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5" name="Redondear rectángulo de esquina del mismo lado 5">
            <a:extLst>
              <a:ext uri="{FF2B5EF4-FFF2-40B4-BE49-F238E27FC236}">
                <a16:creationId xmlns:a16="http://schemas.microsoft.com/office/drawing/2014/main" id="{F1B86F8F-8793-29C5-0337-CC996D3A9E98}"/>
              </a:ext>
              <a:ext uri="{C183D7F6-B498-43B3-948B-1728B52AA6E4}">
                <adec:decorative xmlns:adec="http://schemas.microsoft.com/office/drawing/2017/decorative" xmlns="" val="1"/>
              </a:ext>
            </a:extLst>
          </p:cNvPr>
          <p:cNvSpPr/>
          <p:nvPr/>
        </p:nvSpPr>
        <p:spPr>
          <a:xfrm rot="16200000">
            <a:off x="4591328" y="4094964"/>
            <a:ext cx="810000" cy="2074233"/>
          </a:xfrm>
          <a:prstGeom prst="round2SameRect">
            <a:avLst>
              <a:gd name="adj1" fmla="val 0"/>
              <a:gd name="adj2"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66" name="Imagen 188">
            <a:extLst>
              <a:ext uri="{FF2B5EF4-FFF2-40B4-BE49-F238E27FC236}">
                <a16:creationId xmlns:a16="http://schemas.microsoft.com/office/drawing/2014/main" id="{7B6BA823-B10D-69D5-9034-1BB0EDC44D35}"/>
              </a:ext>
              <a:ext uri="{C183D7F6-B498-43B3-948B-1728B52AA6E4}">
                <adec:decorative xmlns:adec="http://schemas.microsoft.com/office/drawing/2017/decorative" xmlns="" val="1"/>
              </a:ext>
            </a:extLst>
          </p:cNvPr>
          <p:cNvPicPr>
            <a:picLocks noChangeAspect="1"/>
          </p:cNvPicPr>
          <p:nvPr/>
        </p:nvPicPr>
        <p:blipFill>
          <a:blip r:embed="rId6"/>
          <a:srcRect/>
          <a:stretch/>
        </p:blipFill>
        <p:spPr>
          <a:xfrm>
            <a:off x="3497400" y="4948455"/>
            <a:ext cx="360000" cy="360000"/>
          </a:xfrm>
          <a:prstGeom prst="rect">
            <a:avLst/>
          </a:prstGeom>
        </p:spPr>
      </p:pic>
      <p:sp>
        <p:nvSpPr>
          <p:cNvPr id="67" name="Contenidor de text 2">
            <a:extLst>
              <a:ext uri="{FF2B5EF4-FFF2-40B4-BE49-F238E27FC236}">
                <a16:creationId xmlns:a16="http://schemas.microsoft.com/office/drawing/2014/main" id="{04C5E4F1-715D-6AF9-8323-77BF254C2A12}"/>
              </a:ext>
            </a:extLst>
          </p:cNvPr>
          <p:cNvSpPr txBox="1">
            <a:spLocks/>
          </p:cNvSpPr>
          <p:nvPr/>
        </p:nvSpPr>
        <p:spPr>
          <a:xfrm>
            <a:off x="4085268" y="4848221"/>
            <a:ext cx="1784037" cy="576000"/>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a:solidFill>
                  <a:srgbClr val="4A00D0"/>
                </a:solidFill>
                <a:latin typeface="HelveticaNeueLT Std" panose="020B0604020202020204" pitchFamily="34" charset="0"/>
              </a:rPr>
              <a:t>Argentina</a:t>
            </a:r>
          </a:p>
          <a:p>
            <a:r>
              <a:rPr lang="en-US" sz="1100">
                <a:solidFill>
                  <a:schemeClr val="accent5">
                    <a:lumMod val="25000"/>
                  </a:schemeClr>
                </a:solidFill>
                <a:latin typeface="HelveticaNeueLT Std" panose="020B0604020202020204" pitchFamily="34" charset="0"/>
              </a:rPr>
              <a:t>A growing industry</a:t>
            </a:r>
          </a:p>
        </p:txBody>
      </p:sp>
      <p:sp>
        <p:nvSpPr>
          <p:cNvPr id="6" name="Redondear rectángulo de esquina del mismo lado 5">
            <a:extLst>
              <a:ext uri="{FF2B5EF4-FFF2-40B4-BE49-F238E27FC236}">
                <a16:creationId xmlns:a16="http://schemas.microsoft.com/office/drawing/2014/main" id="{75EA7744-F2A0-3169-5DCB-8DE5EB670700}"/>
              </a:ext>
              <a:ext uri="{C183D7F6-B498-43B3-948B-1728B52AA6E4}">
                <adec:decorative xmlns:adec="http://schemas.microsoft.com/office/drawing/2017/decorative" xmlns="" val="1"/>
              </a:ext>
            </a:extLst>
          </p:cNvPr>
          <p:cNvSpPr/>
          <p:nvPr/>
        </p:nvSpPr>
        <p:spPr>
          <a:xfrm rot="16200000">
            <a:off x="5997667" y="1044940"/>
            <a:ext cx="901990" cy="511782"/>
          </a:xfrm>
          <a:prstGeom prst="round2SameRect">
            <a:avLst>
              <a:gd name="adj1" fmla="val 50000"/>
              <a:gd name="adj2" fmla="val 0"/>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dondear rectángulo de esquina del mismo lado 5">
            <a:extLst>
              <a:ext uri="{FF2B5EF4-FFF2-40B4-BE49-F238E27FC236}">
                <a16:creationId xmlns:a16="http://schemas.microsoft.com/office/drawing/2014/main" id="{CA18EFF6-834A-8498-A552-5E32F1CDF0B6}"/>
              </a:ext>
              <a:ext uri="{C183D7F6-B498-43B3-948B-1728B52AA6E4}">
                <adec:decorative xmlns:adec="http://schemas.microsoft.com/office/drawing/2017/decorative" xmlns="" val="1"/>
              </a:ext>
            </a:extLst>
          </p:cNvPr>
          <p:cNvSpPr/>
          <p:nvPr/>
        </p:nvSpPr>
        <p:spPr>
          <a:xfrm rot="16200000">
            <a:off x="7309876" y="262485"/>
            <a:ext cx="904448" cy="2074233"/>
          </a:xfrm>
          <a:prstGeom prst="round2SameRect">
            <a:avLst>
              <a:gd name="adj1" fmla="val 0"/>
              <a:gd name="adj2"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8" name="Imagen 188">
            <a:extLst>
              <a:ext uri="{FF2B5EF4-FFF2-40B4-BE49-F238E27FC236}">
                <a16:creationId xmlns:a16="http://schemas.microsoft.com/office/drawing/2014/main" id="{186E0A50-B633-6D05-9D94-642A01DAF5E9}"/>
              </a:ext>
              <a:ext uri="{C183D7F6-B498-43B3-948B-1728B52AA6E4}">
                <adec:decorative xmlns:adec="http://schemas.microsoft.com/office/drawing/2017/decorative" xmlns="" val="1"/>
              </a:ext>
            </a:extLst>
          </p:cNvPr>
          <p:cNvPicPr>
            <a:picLocks noChangeAspect="1"/>
          </p:cNvPicPr>
          <p:nvPr/>
        </p:nvPicPr>
        <p:blipFill>
          <a:blip r:embed="rId7"/>
          <a:srcRect/>
          <a:stretch/>
        </p:blipFill>
        <p:spPr>
          <a:xfrm>
            <a:off x="6269799" y="1119601"/>
            <a:ext cx="360000" cy="360000"/>
          </a:xfrm>
          <a:prstGeom prst="rect">
            <a:avLst/>
          </a:prstGeom>
        </p:spPr>
      </p:pic>
      <p:sp>
        <p:nvSpPr>
          <p:cNvPr id="11" name="Contenidor de text 2">
            <a:extLst>
              <a:ext uri="{FF2B5EF4-FFF2-40B4-BE49-F238E27FC236}">
                <a16:creationId xmlns:a16="http://schemas.microsoft.com/office/drawing/2014/main" id="{141E5E72-DC50-7919-DDEE-2712FC46296E}"/>
              </a:ext>
            </a:extLst>
          </p:cNvPr>
          <p:cNvSpPr txBox="1">
            <a:spLocks/>
          </p:cNvSpPr>
          <p:nvPr/>
        </p:nvSpPr>
        <p:spPr>
          <a:xfrm>
            <a:off x="6855851" y="908474"/>
            <a:ext cx="1784037" cy="782255"/>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a:solidFill>
                  <a:srgbClr val="4A00D0"/>
                </a:solidFill>
                <a:latin typeface="HelveticaNeueLT Std" panose="020B0604020202020204" pitchFamily="34" charset="0"/>
              </a:rPr>
              <a:t>Belgium</a:t>
            </a:r>
          </a:p>
          <a:p>
            <a:r>
              <a:rPr lang="en-US" sz="1100">
                <a:solidFill>
                  <a:schemeClr val="accent5">
                    <a:lumMod val="25000"/>
                  </a:schemeClr>
                </a:solidFill>
                <a:latin typeface="HelveticaNeueLT Std" panose="020B0604020202020204" pitchFamily="34" charset="0"/>
              </a:rPr>
              <a:t>Digital Europe Strategy: a pillar in the EU and Belgium</a:t>
            </a:r>
          </a:p>
        </p:txBody>
      </p:sp>
      <p:sp>
        <p:nvSpPr>
          <p:cNvPr id="16" name="Redondear rectángulo de esquina del mismo lado 5">
            <a:extLst>
              <a:ext uri="{FF2B5EF4-FFF2-40B4-BE49-F238E27FC236}">
                <a16:creationId xmlns:a16="http://schemas.microsoft.com/office/drawing/2014/main" id="{A35455D0-ED7F-B74A-228F-BA92C438E24C}"/>
              </a:ext>
              <a:ext uri="{C183D7F6-B498-43B3-948B-1728B52AA6E4}">
                <adec:decorative xmlns:adec="http://schemas.microsoft.com/office/drawing/2017/decorative" xmlns="" val="1"/>
              </a:ext>
            </a:extLst>
          </p:cNvPr>
          <p:cNvSpPr/>
          <p:nvPr/>
        </p:nvSpPr>
        <p:spPr>
          <a:xfrm rot="16200000">
            <a:off x="8760219" y="1044939"/>
            <a:ext cx="901990" cy="511782"/>
          </a:xfrm>
          <a:prstGeom prst="round2SameRect">
            <a:avLst>
              <a:gd name="adj1" fmla="val 50000"/>
              <a:gd name="adj2" fmla="val 0"/>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7" name="Redondear rectángulo de esquina del mismo lado 5">
            <a:extLst>
              <a:ext uri="{FF2B5EF4-FFF2-40B4-BE49-F238E27FC236}">
                <a16:creationId xmlns:a16="http://schemas.microsoft.com/office/drawing/2014/main" id="{A58D6AB3-631B-1462-1177-A708943621D4}"/>
              </a:ext>
              <a:ext uri="{C183D7F6-B498-43B3-948B-1728B52AA6E4}">
                <adec:decorative xmlns:adec="http://schemas.microsoft.com/office/drawing/2017/decorative" xmlns="" val="1"/>
              </a:ext>
            </a:extLst>
          </p:cNvPr>
          <p:cNvSpPr/>
          <p:nvPr/>
        </p:nvSpPr>
        <p:spPr>
          <a:xfrm rot="16200000">
            <a:off x="10072429" y="262484"/>
            <a:ext cx="904448" cy="2074233"/>
          </a:xfrm>
          <a:prstGeom prst="round2SameRect">
            <a:avLst>
              <a:gd name="adj1" fmla="val 0"/>
              <a:gd name="adj2"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8" name="Imagen 188">
            <a:extLst>
              <a:ext uri="{FF2B5EF4-FFF2-40B4-BE49-F238E27FC236}">
                <a16:creationId xmlns:a16="http://schemas.microsoft.com/office/drawing/2014/main" id="{9B62E2BF-F9E3-1F83-C2B3-D556A91A947A}"/>
              </a:ext>
              <a:ext uri="{C183D7F6-B498-43B3-948B-1728B52AA6E4}">
                <adec:decorative xmlns:adec="http://schemas.microsoft.com/office/drawing/2017/decorative" xmlns="" val="1"/>
              </a:ext>
            </a:extLst>
          </p:cNvPr>
          <p:cNvPicPr>
            <a:picLocks noChangeAspect="1"/>
          </p:cNvPicPr>
          <p:nvPr/>
        </p:nvPicPr>
        <p:blipFill>
          <a:blip r:embed="rId8"/>
          <a:srcRect/>
          <a:stretch/>
        </p:blipFill>
        <p:spPr>
          <a:xfrm>
            <a:off x="9032351" y="1119600"/>
            <a:ext cx="360000" cy="360000"/>
          </a:xfrm>
          <a:prstGeom prst="rect">
            <a:avLst/>
          </a:prstGeom>
        </p:spPr>
      </p:pic>
      <p:sp>
        <p:nvSpPr>
          <p:cNvPr id="19" name="Contenidor de text 2">
            <a:extLst>
              <a:ext uri="{FF2B5EF4-FFF2-40B4-BE49-F238E27FC236}">
                <a16:creationId xmlns:a16="http://schemas.microsoft.com/office/drawing/2014/main" id="{D09D5800-01DD-68DB-B67B-C2A98B92B53B}"/>
              </a:ext>
            </a:extLst>
          </p:cNvPr>
          <p:cNvSpPr txBox="1">
            <a:spLocks/>
          </p:cNvSpPr>
          <p:nvPr/>
        </p:nvSpPr>
        <p:spPr>
          <a:xfrm>
            <a:off x="9618403" y="908473"/>
            <a:ext cx="1784037" cy="782255"/>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a:solidFill>
                  <a:srgbClr val="4A00D0"/>
                </a:solidFill>
                <a:latin typeface="HelveticaNeueLT Std" panose="020B0604020202020204" pitchFamily="34" charset="0"/>
              </a:rPr>
              <a:t>Denmark</a:t>
            </a:r>
          </a:p>
          <a:p>
            <a:r>
              <a:rPr lang="en-US" sz="1100">
                <a:solidFill>
                  <a:schemeClr val="accent5">
                    <a:lumMod val="25000"/>
                  </a:schemeClr>
                </a:solidFill>
                <a:latin typeface="HelveticaNeueLT Std" panose="020B0604020202020204" pitchFamily="34" charset="0"/>
              </a:rPr>
              <a:t>Denmark and video games: the perfect match for Catalonia </a:t>
            </a:r>
          </a:p>
        </p:txBody>
      </p:sp>
      <p:sp>
        <p:nvSpPr>
          <p:cNvPr id="20" name="Redondear rectángulo de esquina del mismo lado 5">
            <a:extLst>
              <a:ext uri="{FF2B5EF4-FFF2-40B4-BE49-F238E27FC236}">
                <a16:creationId xmlns:a16="http://schemas.microsoft.com/office/drawing/2014/main" id="{BB43B748-1D8B-83E7-13C0-7CF3A24AEAA6}"/>
              </a:ext>
              <a:ext uri="{C183D7F6-B498-43B3-948B-1728B52AA6E4}">
                <adec:decorative xmlns:adec="http://schemas.microsoft.com/office/drawing/2017/decorative" xmlns="" val="1"/>
              </a:ext>
            </a:extLst>
          </p:cNvPr>
          <p:cNvSpPr/>
          <p:nvPr/>
        </p:nvSpPr>
        <p:spPr>
          <a:xfrm rot="16200000">
            <a:off x="5997667" y="1992966"/>
            <a:ext cx="901990" cy="511782"/>
          </a:xfrm>
          <a:prstGeom prst="round2SameRect">
            <a:avLst>
              <a:gd name="adj1" fmla="val 50000"/>
              <a:gd name="adj2" fmla="val 0"/>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Redondear rectángulo de esquina del mismo lado 5">
            <a:extLst>
              <a:ext uri="{FF2B5EF4-FFF2-40B4-BE49-F238E27FC236}">
                <a16:creationId xmlns:a16="http://schemas.microsoft.com/office/drawing/2014/main" id="{6F7FF5E1-DDD5-8A06-D827-071E574DAF73}"/>
              </a:ext>
              <a:ext uri="{C183D7F6-B498-43B3-948B-1728B52AA6E4}">
                <adec:decorative xmlns:adec="http://schemas.microsoft.com/office/drawing/2017/decorative" xmlns="" val="1"/>
              </a:ext>
            </a:extLst>
          </p:cNvPr>
          <p:cNvSpPr/>
          <p:nvPr/>
        </p:nvSpPr>
        <p:spPr>
          <a:xfrm rot="16200000">
            <a:off x="7309876" y="1210511"/>
            <a:ext cx="904448" cy="2074233"/>
          </a:xfrm>
          <a:prstGeom prst="round2SameRect">
            <a:avLst>
              <a:gd name="adj1" fmla="val 0"/>
              <a:gd name="adj2"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2" name="Imagen 188">
            <a:extLst>
              <a:ext uri="{FF2B5EF4-FFF2-40B4-BE49-F238E27FC236}">
                <a16:creationId xmlns:a16="http://schemas.microsoft.com/office/drawing/2014/main" id="{E732CCD4-F1FF-713D-7F1C-010725EF5CCF}"/>
              </a:ext>
              <a:ext uri="{C183D7F6-B498-43B3-948B-1728B52AA6E4}">
                <adec:decorative xmlns:adec="http://schemas.microsoft.com/office/drawing/2017/decorative" xmlns="" val="1"/>
              </a:ext>
            </a:extLst>
          </p:cNvPr>
          <p:cNvPicPr>
            <a:picLocks noChangeAspect="1"/>
          </p:cNvPicPr>
          <p:nvPr/>
        </p:nvPicPr>
        <p:blipFill>
          <a:blip r:embed="rId9"/>
          <a:srcRect/>
          <a:stretch/>
        </p:blipFill>
        <p:spPr>
          <a:xfrm>
            <a:off x="6269799" y="2067627"/>
            <a:ext cx="360000" cy="360000"/>
          </a:xfrm>
          <a:prstGeom prst="rect">
            <a:avLst/>
          </a:prstGeom>
        </p:spPr>
      </p:pic>
      <p:sp>
        <p:nvSpPr>
          <p:cNvPr id="23" name="Contenidor de text 2">
            <a:extLst>
              <a:ext uri="{FF2B5EF4-FFF2-40B4-BE49-F238E27FC236}">
                <a16:creationId xmlns:a16="http://schemas.microsoft.com/office/drawing/2014/main" id="{3A998E7A-1CA1-ACA0-B60B-F3C515497205}"/>
              </a:ext>
            </a:extLst>
          </p:cNvPr>
          <p:cNvSpPr txBox="1">
            <a:spLocks/>
          </p:cNvSpPr>
          <p:nvPr/>
        </p:nvSpPr>
        <p:spPr>
          <a:xfrm>
            <a:off x="6855851" y="1856500"/>
            <a:ext cx="1784037" cy="782255"/>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a:solidFill>
                  <a:srgbClr val="4A00D0"/>
                </a:solidFill>
                <a:latin typeface="HelveticaNeueLT Std" panose="020B0604020202020204" pitchFamily="34" charset="0"/>
              </a:rPr>
              <a:t>Finland</a:t>
            </a:r>
          </a:p>
          <a:p>
            <a:r>
              <a:rPr lang="en-US" sz="1100">
                <a:solidFill>
                  <a:schemeClr val="accent5">
                    <a:lumMod val="25000"/>
                  </a:schemeClr>
                </a:solidFill>
                <a:latin typeface="HelveticaNeueLT Std" panose="020B0604020202020204" pitchFamily="34" charset="0"/>
              </a:rPr>
              <a:t>Finland, at the forefront of the global video game industry</a:t>
            </a:r>
          </a:p>
        </p:txBody>
      </p:sp>
      <p:sp>
        <p:nvSpPr>
          <p:cNvPr id="24" name="Redondear rectángulo de esquina del mismo lado 5">
            <a:extLst>
              <a:ext uri="{FF2B5EF4-FFF2-40B4-BE49-F238E27FC236}">
                <a16:creationId xmlns:a16="http://schemas.microsoft.com/office/drawing/2014/main" id="{35A87CAE-9478-8B2C-6A42-B4DF800FFAAD}"/>
              </a:ext>
              <a:ext uri="{C183D7F6-B498-43B3-948B-1728B52AA6E4}">
                <adec:decorative xmlns:adec="http://schemas.microsoft.com/office/drawing/2017/decorative" xmlns="" val="1"/>
              </a:ext>
            </a:extLst>
          </p:cNvPr>
          <p:cNvSpPr/>
          <p:nvPr/>
        </p:nvSpPr>
        <p:spPr>
          <a:xfrm rot="16200000">
            <a:off x="8760219" y="1992965"/>
            <a:ext cx="901990" cy="511782"/>
          </a:xfrm>
          <a:prstGeom prst="round2SameRect">
            <a:avLst>
              <a:gd name="adj1" fmla="val 50000"/>
              <a:gd name="adj2" fmla="val 0"/>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5" name="Redondear rectángulo de esquina del mismo lado 5">
            <a:extLst>
              <a:ext uri="{FF2B5EF4-FFF2-40B4-BE49-F238E27FC236}">
                <a16:creationId xmlns:a16="http://schemas.microsoft.com/office/drawing/2014/main" id="{E1431A14-20BD-A13F-2FC1-8761AE2C3DB5}"/>
              </a:ext>
              <a:ext uri="{C183D7F6-B498-43B3-948B-1728B52AA6E4}">
                <adec:decorative xmlns:adec="http://schemas.microsoft.com/office/drawing/2017/decorative" xmlns="" val="1"/>
              </a:ext>
            </a:extLst>
          </p:cNvPr>
          <p:cNvSpPr/>
          <p:nvPr/>
        </p:nvSpPr>
        <p:spPr>
          <a:xfrm rot="16200000">
            <a:off x="10072428" y="1210510"/>
            <a:ext cx="904448" cy="2074233"/>
          </a:xfrm>
          <a:prstGeom prst="round2SameRect">
            <a:avLst>
              <a:gd name="adj1" fmla="val 0"/>
              <a:gd name="adj2"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6" name="Imagen 188">
            <a:extLst>
              <a:ext uri="{FF2B5EF4-FFF2-40B4-BE49-F238E27FC236}">
                <a16:creationId xmlns:a16="http://schemas.microsoft.com/office/drawing/2014/main" id="{9E13B033-E6D3-11F5-BF49-9A900DC9A4E9}"/>
              </a:ext>
              <a:ext uri="{C183D7F6-B498-43B3-948B-1728B52AA6E4}">
                <adec:decorative xmlns:adec="http://schemas.microsoft.com/office/drawing/2017/decorative" xmlns="" val="1"/>
              </a:ext>
            </a:extLst>
          </p:cNvPr>
          <p:cNvPicPr>
            <a:picLocks noChangeAspect="1"/>
          </p:cNvPicPr>
          <p:nvPr/>
        </p:nvPicPr>
        <p:blipFill>
          <a:blip r:embed="rId10"/>
          <a:srcRect/>
          <a:stretch/>
        </p:blipFill>
        <p:spPr>
          <a:xfrm>
            <a:off x="9032351" y="2067626"/>
            <a:ext cx="360000" cy="360000"/>
          </a:xfrm>
          <a:prstGeom prst="rect">
            <a:avLst/>
          </a:prstGeom>
        </p:spPr>
      </p:pic>
      <p:sp>
        <p:nvSpPr>
          <p:cNvPr id="27" name="Contenidor de text 2">
            <a:extLst>
              <a:ext uri="{FF2B5EF4-FFF2-40B4-BE49-F238E27FC236}">
                <a16:creationId xmlns:a16="http://schemas.microsoft.com/office/drawing/2014/main" id="{A0545872-300D-8D40-6E49-9B1B927D1756}"/>
              </a:ext>
            </a:extLst>
          </p:cNvPr>
          <p:cNvSpPr txBox="1">
            <a:spLocks/>
          </p:cNvSpPr>
          <p:nvPr/>
        </p:nvSpPr>
        <p:spPr>
          <a:xfrm>
            <a:off x="9618403" y="1856499"/>
            <a:ext cx="1784037" cy="782255"/>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a:solidFill>
                  <a:srgbClr val="4A00D0"/>
                </a:solidFill>
                <a:latin typeface="HelveticaNeueLT Std" panose="020B0604020202020204" pitchFamily="34" charset="0"/>
              </a:rPr>
              <a:t>Kenya</a:t>
            </a:r>
          </a:p>
          <a:p>
            <a:r>
              <a:rPr lang="en-US" sz="1100">
                <a:solidFill>
                  <a:schemeClr val="accent5">
                    <a:lumMod val="25000"/>
                  </a:schemeClr>
                </a:solidFill>
                <a:latin typeface="HelveticaNeueLT Std" panose="020B0604020202020204" pitchFamily="34" charset="0"/>
              </a:rPr>
              <a:t>Kenya and ICT: the Silicon Savannah</a:t>
            </a:r>
          </a:p>
        </p:txBody>
      </p:sp>
      <p:sp>
        <p:nvSpPr>
          <p:cNvPr id="28" name="Redondear rectángulo de esquina del mismo lado 5">
            <a:extLst>
              <a:ext uri="{FF2B5EF4-FFF2-40B4-BE49-F238E27FC236}">
                <a16:creationId xmlns:a16="http://schemas.microsoft.com/office/drawing/2014/main" id="{4BCE92EA-7E23-07AD-B0DE-D178935F0723}"/>
              </a:ext>
              <a:ext uri="{C183D7F6-B498-43B3-948B-1728B52AA6E4}">
                <adec:decorative xmlns:adec="http://schemas.microsoft.com/office/drawing/2017/decorative" xmlns="" val="1"/>
              </a:ext>
            </a:extLst>
          </p:cNvPr>
          <p:cNvSpPr/>
          <p:nvPr/>
        </p:nvSpPr>
        <p:spPr>
          <a:xfrm rot="16200000">
            <a:off x="5997667" y="2938530"/>
            <a:ext cx="901990" cy="511782"/>
          </a:xfrm>
          <a:prstGeom prst="round2SameRect">
            <a:avLst>
              <a:gd name="adj1" fmla="val 50000"/>
              <a:gd name="adj2" fmla="val 0"/>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9" name="Redondear rectángulo de esquina del mismo lado 5">
            <a:extLst>
              <a:ext uri="{FF2B5EF4-FFF2-40B4-BE49-F238E27FC236}">
                <a16:creationId xmlns:a16="http://schemas.microsoft.com/office/drawing/2014/main" id="{3E08F812-6D44-D2A2-2D66-71EBACF6085B}"/>
              </a:ext>
              <a:ext uri="{C183D7F6-B498-43B3-948B-1728B52AA6E4}">
                <adec:decorative xmlns:adec="http://schemas.microsoft.com/office/drawing/2017/decorative" xmlns="" val="1"/>
              </a:ext>
            </a:extLst>
          </p:cNvPr>
          <p:cNvSpPr/>
          <p:nvPr/>
        </p:nvSpPr>
        <p:spPr>
          <a:xfrm rot="16200000">
            <a:off x="7309876" y="2156075"/>
            <a:ext cx="904448" cy="2074233"/>
          </a:xfrm>
          <a:prstGeom prst="round2SameRect">
            <a:avLst>
              <a:gd name="adj1" fmla="val 0"/>
              <a:gd name="adj2"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30" name="Imagen 188">
            <a:extLst>
              <a:ext uri="{FF2B5EF4-FFF2-40B4-BE49-F238E27FC236}">
                <a16:creationId xmlns:a16="http://schemas.microsoft.com/office/drawing/2014/main" id="{AF19FCAB-7A80-7DA8-7643-45871BE5CFCA}"/>
              </a:ext>
              <a:ext uri="{C183D7F6-B498-43B3-948B-1728B52AA6E4}">
                <adec:decorative xmlns:adec="http://schemas.microsoft.com/office/drawing/2017/decorative" xmlns="" val="1"/>
              </a:ext>
            </a:extLst>
          </p:cNvPr>
          <p:cNvPicPr>
            <a:picLocks noChangeAspect="1"/>
          </p:cNvPicPr>
          <p:nvPr/>
        </p:nvPicPr>
        <p:blipFill>
          <a:blip r:embed="rId11"/>
          <a:srcRect/>
          <a:stretch/>
        </p:blipFill>
        <p:spPr>
          <a:xfrm>
            <a:off x="6269799" y="3013191"/>
            <a:ext cx="360000" cy="360000"/>
          </a:xfrm>
          <a:prstGeom prst="rect">
            <a:avLst/>
          </a:prstGeom>
        </p:spPr>
      </p:pic>
      <p:sp>
        <p:nvSpPr>
          <p:cNvPr id="31" name="Contenidor de text 2">
            <a:extLst>
              <a:ext uri="{FF2B5EF4-FFF2-40B4-BE49-F238E27FC236}">
                <a16:creationId xmlns:a16="http://schemas.microsoft.com/office/drawing/2014/main" id="{6E3111C3-6D4B-7BF7-CF16-851919B3BA76}"/>
              </a:ext>
            </a:extLst>
          </p:cNvPr>
          <p:cNvSpPr txBox="1">
            <a:spLocks/>
          </p:cNvSpPr>
          <p:nvPr/>
        </p:nvSpPr>
        <p:spPr>
          <a:xfrm>
            <a:off x="6855851" y="2802064"/>
            <a:ext cx="1784037" cy="782255"/>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a:solidFill>
                  <a:srgbClr val="4A00D0"/>
                </a:solidFill>
                <a:latin typeface="HelveticaNeueLT Std" panose="020B0604020202020204" pitchFamily="34" charset="0"/>
              </a:rPr>
              <a:t>Saudi Arabia</a:t>
            </a:r>
          </a:p>
          <a:p>
            <a:r>
              <a:rPr lang="en-US" sz="1100">
                <a:solidFill>
                  <a:schemeClr val="accent5">
                    <a:lumMod val="25000"/>
                  </a:schemeClr>
                </a:solidFill>
                <a:latin typeface="HelveticaNeueLT Std" panose="020B0604020202020204" pitchFamily="34" charset="0"/>
              </a:rPr>
              <a:t>Look out, gamers: video games are on the rise! </a:t>
            </a:r>
          </a:p>
        </p:txBody>
      </p:sp>
      <p:sp>
        <p:nvSpPr>
          <p:cNvPr id="32" name="Redondear rectángulo de esquina del mismo lado 5">
            <a:extLst>
              <a:ext uri="{FF2B5EF4-FFF2-40B4-BE49-F238E27FC236}">
                <a16:creationId xmlns:a16="http://schemas.microsoft.com/office/drawing/2014/main" id="{EB96DC68-670A-8715-7EC4-E9319CDC7268}"/>
              </a:ext>
              <a:ext uri="{C183D7F6-B498-43B3-948B-1728B52AA6E4}">
                <adec:decorative xmlns:adec="http://schemas.microsoft.com/office/drawing/2017/decorative" xmlns="" val="1"/>
              </a:ext>
            </a:extLst>
          </p:cNvPr>
          <p:cNvSpPr/>
          <p:nvPr/>
        </p:nvSpPr>
        <p:spPr>
          <a:xfrm rot="16200000">
            <a:off x="8760219" y="2938529"/>
            <a:ext cx="901990" cy="511782"/>
          </a:xfrm>
          <a:prstGeom prst="round2SameRect">
            <a:avLst>
              <a:gd name="adj1" fmla="val 50000"/>
              <a:gd name="adj2" fmla="val 0"/>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3" name="Redondear rectángulo de esquina del mismo lado 5">
            <a:extLst>
              <a:ext uri="{FF2B5EF4-FFF2-40B4-BE49-F238E27FC236}">
                <a16:creationId xmlns:a16="http://schemas.microsoft.com/office/drawing/2014/main" id="{FE3E52FE-EB74-40BF-DF1C-6371B3A93D8B}"/>
              </a:ext>
              <a:ext uri="{C183D7F6-B498-43B3-948B-1728B52AA6E4}">
                <adec:decorative xmlns:adec="http://schemas.microsoft.com/office/drawing/2017/decorative" xmlns="" val="1"/>
              </a:ext>
            </a:extLst>
          </p:cNvPr>
          <p:cNvSpPr/>
          <p:nvPr/>
        </p:nvSpPr>
        <p:spPr>
          <a:xfrm rot="16200000">
            <a:off x="10072430" y="2156074"/>
            <a:ext cx="904448" cy="2074233"/>
          </a:xfrm>
          <a:prstGeom prst="round2SameRect">
            <a:avLst>
              <a:gd name="adj1" fmla="val 0"/>
              <a:gd name="adj2"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34" name="Imagen 188">
            <a:extLst>
              <a:ext uri="{FF2B5EF4-FFF2-40B4-BE49-F238E27FC236}">
                <a16:creationId xmlns:a16="http://schemas.microsoft.com/office/drawing/2014/main" id="{200AC1D2-D9E8-64D5-F1C2-2021F0275CA7}"/>
              </a:ext>
              <a:ext uri="{C183D7F6-B498-43B3-948B-1728B52AA6E4}">
                <adec:decorative xmlns:adec="http://schemas.microsoft.com/office/drawing/2017/decorative" xmlns="" val="1"/>
              </a:ext>
            </a:extLst>
          </p:cNvPr>
          <p:cNvPicPr>
            <a:picLocks noChangeAspect="1"/>
          </p:cNvPicPr>
          <p:nvPr/>
        </p:nvPicPr>
        <p:blipFill>
          <a:blip r:embed="rId12"/>
          <a:srcRect/>
          <a:stretch/>
        </p:blipFill>
        <p:spPr>
          <a:xfrm>
            <a:off x="9032351" y="3013190"/>
            <a:ext cx="360000" cy="360000"/>
          </a:xfrm>
          <a:prstGeom prst="rect">
            <a:avLst/>
          </a:prstGeom>
        </p:spPr>
      </p:pic>
      <p:sp>
        <p:nvSpPr>
          <p:cNvPr id="35" name="Contenidor de text 2">
            <a:extLst>
              <a:ext uri="{FF2B5EF4-FFF2-40B4-BE49-F238E27FC236}">
                <a16:creationId xmlns:a16="http://schemas.microsoft.com/office/drawing/2014/main" id="{543CF1C2-6F45-FABD-DE24-7CF565C71D6F}"/>
              </a:ext>
            </a:extLst>
          </p:cNvPr>
          <p:cNvSpPr txBox="1">
            <a:spLocks/>
          </p:cNvSpPr>
          <p:nvPr/>
        </p:nvSpPr>
        <p:spPr>
          <a:xfrm>
            <a:off x="9618403" y="2802063"/>
            <a:ext cx="1784037" cy="782255"/>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a:solidFill>
                  <a:srgbClr val="4A00D0"/>
                </a:solidFill>
                <a:latin typeface="HelveticaNeueLT Std" panose="020B0604020202020204" pitchFamily="34" charset="0"/>
              </a:rPr>
              <a:t>India</a:t>
            </a:r>
          </a:p>
          <a:p>
            <a:r>
              <a:rPr lang="en-US" sz="1100">
                <a:solidFill>
                  <a:schemeClr val="accent5">
                    <a:lumMod val="25000"/>
                  </a:schemeClr>
                </a:solidFill>
                <a:latin typeface="HelveticaNeueLT Std" panose="020B0604020202020204" pitchFamily="34" charset="0"/>
              </a:rPr>
              <a:t>India, an upward trend in the video game industry </a:t>
            </a:r>
          </a:p>
        </p:txBody>
      </p:sp>
      <p:sp>
        <p:nvSpPr>
          <p:cNvPr id="36" name="Redondear rectángulo de esquina del mismo lado 5">
            <a:extLst>
              <a:ext uri="{FF2B5EF4-FFF2-40B4-BE49-F238E27FC236}">
                <a16:creationId xmlns:a16="http://schemas.microsoft.com/office/drawing/2014/main" id="{B575B30C-4C8B-D98E-CC7A-CA7F6C141ABE}"/>
              </a:ext>
              <a:ext uri="{C183D7F6-B498-43B3-948B-1728B52AA6E4}">
                <adec:decorative xmlns:adec="http://schemas.microsoft.com/office/drawing/2017/decorative" xmlns="" val="1"/>
              </a:ext>
            </a:extLst>
          </p:cNvPr>
          <p:cNvSpPr/>
          <p:nvPr/>
        </p:nvSpPr>
        <p:spPr>
          <a:xfrm rot="16200000">
            <a:off x="5997667" y="3886556"/>
            <a:ext cx="901990" cy="511782"/>
          </a:xfrm>
          <a:prstGeom prst="round2SameRect">
            <a:avLst>
              <a:gd name="adj1" fmla="val 50000"/>
              <a:gd name="adj2" fmla="val 0"/>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7" name="Redondear rectángulo de esquina del mismo lado 5">
            <a:extLst>
              <a:ext uri="{FF2B5EF4-FFF2-40B4-BE49-F238E27FC236}">
                <a16:creationId xmlns:a16="http://schemas.microsoft.com/office/drawing/2014/main" id="{5F19DDD1-FF41-6A97-F4CF-453C44E52116}"/>
              </a:ext>
              <a:ext uri="{C183D7F6-B498-43B3-948B-1728B52AA6E4}">
                <adec:decorative xmlns:adec="http://schemas.microsoft.com/office/drawing/2017/decorative" xmlns="" val="1"/>
              </a:ext>
            </a:extLst>
          </p:cNvPr>
          <p:cNvSpPr/>
          <p:nvPr/>
        </p:nvSpPr>
        <p:spPr>
          <a:xfrm rot="16200000">
            <a:off x="7309876" y="3104101"/>
            <a:ext cx="904448" cy="2074233"/>
          </a:xfrm>
          <a:prstGeom prst="round2SameRect">
            <a:avLst>
              <a:gd name="adj1" fmla="val 0"/>
              <a:gd name="adj2"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38" name="Imagen 188">
            <a:extLst>
              <a:ext uri="{FF2B5EF4-FFF2-40B4-BE49-F238E27FC236}">
                <a16:creationId xmlns:a16="http://schemas.microsoft.com/office/drawing/2014/main" id="{46F08AD3-6CEA-5C8B-1F82-F82A3C2B4F55}"/>
              </a:ext>
              <a:ext uri="{C183D7F6-B498-43B3-948B-1728B52AA6E4}">
                <adec:decorative xmlns:adec="http://schemas.microsoft.com/office/drawing/2017/decorative" xmlns="" val="1"/>
              </a:ext>
            </a:extLst>
          </p:cNvPr>
          <p:cNvPicPr>
            <a:picLocks noChangeAspect="1"/>
          </p:cNvPicPr>
          <p:nvPr/>
        </p:nvPicPr>
        <p:blipFill>
          <a:blip r:embed="rId13"/>
          <a:srcRect/>
          <a:stretch/>
        </p:blipFill>
        <p:spPr>
          <a:xfrm>
            <a:off x="6269799" y="3961217"/>
            <a:ext cx="360000" cy="360000"/>
          </a:xfrm>
          <a:prstGeom prst="rect">
            <a:avLst/>
          </a:prstGeom>
        </p:spPr>
      </p:pic>
      <p:sp>
        <p:nvSpPr>
          <p:cNvPr id="39" name="Contenidor de text 2">
            <a:extLst>
              <a:ext uri="{FF2B5EF4-FFF2-40B4-BE49-F238E27FC236}">
                <a16:creationId xmlns:a16="http://schemas.microsoft.com/office/drawing/2014/main" id="{BE5BFBAC-44A5-439B-3BC0-94665D8F900B}"/>
              </a:ext>
            </a:extLst>
          </p:cNvPr>
          <p:cNvSpPr txBox="1">
            <a:spLocks/>
          </p:cNvSpPr>
          <p:nvPr/>
        </p:nvSpPr>
        <p:spPr>
          <a:xfrm>
            <a:off x="6855851" y="3750090"/>
            <a:ext cx="1784037" cy="782255"/>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dirty="0">
                <a:solidFill>
                  <a:srgbClr val="4A00D0"/>
                </a:solidFill>
                <a:latin typeface="HelveticaNeueLT Std" panose="020B0604020202020204" pitchFamily="34" charset="0"/>
              </a:rPr>
              <a:t>Singapore</a:t>
            </a:r>
          </a:p>
          <a:p>
            <a:r>
              <a:rPr lang="en-US" sz="1100" dirty="0">
                <a:solidFill>
                  <a:schemeClr val="accent5">
                    <a:lumMod val="25000"/>
                  </a:schemeClr>
                </a:solidFill>
                <a:latin typeface="HelveticaNeueLT Std" panose="020B0604020202020204" pitchFamily="34" charset="0"/>
              </a:rPr>
              <a:t>Singapore, the regional eSport center</a:t>
            </a:r>
          </a:p>
        </p:txBody>
      </p:sp>
      <p:sp>
        <p:nvSpPr>
          <p:cNvPr id="40" name="Redondear rectángulo de esquina del mismo lado 5">
            <a:extLst>
              <a:ext uri="{FF2B5EF4-FFF2-40B4-BE49-F238E27FC236}">
                <a16:creationId xmlns:a16="http://schemas.microsoft.com/office/drawing/2014/main" id="{38AD1023-9289-6F79-0566-EADB4F351E32}"/>
              </a:ext>
              <a:ext uri="{C183D7F6-B498-43B3-948B-1728B52AA6E4}">
                <adec:decorative xmlns:adec="http://schemas.microsoft.com/office/drawing/2017/decorative" xmlns="" val="1"/>
              </a:ext>
            </a:extLst>
          </p:cNvPr>
          <p:cNvSpPr/>
          <p:nvPr/>
        </p:nvSpPr>
        <p:spPr>
          <a:xfrm rot="16200000">
            <a:off x="8760219" y="3886555"/>
            <a:ext cx="901990" cy="511782"/>
          </a:xfrm>
          <a:prstGeom prst="round2SameRect">
            <a:avLst>
              <a:gd name="adj1" fmla="val 50000"/>
              <a:gd name="adj2" fmla="val 0"/>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1" name="Redondear rectángulo de esquina del mismo lado 5">
            <a:extLst>
              <a:ext uri="{FF2B5EF4-FFF2-40B4-BE49-F238E27FC236}">
                <a16:creationId xmlns:a16="http://schemas.microsoft.com/office/drawing/2014/main" id="{4CFE6A8B-6A51-076C-8B83-90D8A9CE0125}"/>
              </a:ext>
              <a:ext uri="{C183D7F6-B498-43B3-948B-1728B52AA6E4}">
                <adec:decorative xmlns:adec="http://schemas.microsoft.com/office/drawing/2017/decorative" xmlns="" val="1"/>
              </a:ext>
            </a:extLst>
          </p:cNvPr>
          <p:cNvSpPr/>
          <p:nvPr/>
        </p:nvSpPr>
        <p:spPr>
          <a:xfrm rot="16200000">
            <a:off x="10072428" y="3104100"/>
            <a:ext cx="904448" cy="2074233"/>
          </a:xfrm>
          <a:prstGeom prst="round2SameRect">
            <a:avLst>
              <a:gd name="adj1" fmla="val 0"/>
              <a:gd name="adj2"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42" name="Imagen 188">
            <a:extLst>
              <a:ext uri="{FF2B5EF4-FFF2-40B4-BE49-F238E27FC236}">
                <a16:creationId xmlns:a16="http://schemas.microsoft.com/office/drawing/2014/main" id="{6A04BE53-F02F-630B-2D2B-01EF09DA2973}"/>
              </a:ext>
              <a:ext uri="{C183D7F6-B498-43B3-948B-1728B52AA6E4}">
                <adec:decorative xmlns:adec="http://schemas.microsoft.com/office/drawing/2017/decorative" xmlns="" val="1"/>
              </a:ext>
            </a:extLst>
          </p:cNvPr>
          <p:cNvPicPr>
            <a:picLocks noChangeAspect="1"/>
          </p:cNvPicPr>
          <p:nvPr/>
        </p:nvPicPr>
        <p:blipFill>
          <a:blip r:embed="rId14"/>
          <a:srcRect/>
          <a:stretch/>
        </p:blipFill>
        <p:spPr>
          <a:xfrm>
            <a:off x="9032351" y="3961216"/>
            <a:ext cx="360000" cy="360000"/>
          </a:xfrm>
          <a:prstGeom prst="rect">
            <a:avLst/>
          </a:prstGeom>
        </p:spPr>
      </p:pic>
      <p:sp>
        <p:nvSpPr>
          <p:cNvPr id="43" name="Contenidor de text 2">
            <a:extLst>
              <a:ext uri="{FF2B5EF4-FFF2-40B4-BE49-F238E27FC236}">
                <a16:creationId xmlns:a16="http://schemas.microsoft.com/office/drawing/2014/main" id="{767F548D-30B9-3141-565B-7301F2544F68}"/>
              </a:ext>
            </a:extLst>
          </p:cNvPr>
          <p:cNvSpPr txBox="1">
            <a:spLocks/>
          </p:cNvSpPr>
          <p:nvPr/>
        </p:nvSpPr>
        <p:spPr>
          <a:xfrm>
            <a:off x="9618403" y="3750089"/>
            <a:ext cx="1784037" cy="782255"/>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a:solidFill>
                  <a:srgbClr val="4A00D0"/>
                </a:solidFill>
                <a:latin typeface="HelveticaNeueLT Std" panose="020B0604020202020204" pitchFamily="34" charset="0"/>
              </a:rPr>
              <a:t>Japan</a:t>
            </a:r>
          </a:p>
          <a:p>
            <a:r>
              <a:rPr lang="en-US" sz="1100">
                <a:solidFill>
                  <a:schemeClr val="accent5">
                    <a:lumMod val="25000"/>
                  </a:schemeClr>
                </a:solidFill>
                <a:latin typeface="HelveticaNeueLT Std" panose="020B0604020202020204" pitchFamily="34" charset="0"/>
              </a:rPr>
              <a:t>Trends in Japan: video game market</a:t>
            </a:r>
          </a:p>
        </p:txBody>
      </p:sp>
      <p:sp>
        <p:nvSpPr>
          <p:cNvPr id="44" name="Redondear rectángulo de esquina del mismo lado 5">
            <a:extLst>
              <a:ext uri="{FF2B5EF4-FFF2-40B4-BE49-F238E27FC236}">
                <a16:creationId xmlns:a16="http://schemas.microsoft.com/office/drawing/2014/main" id="{CF3E9CF6-E4C8-806A-50D9-B9181CA6359C}"/>
              </a:ext>
              <a:ext uri="{C183D7F6-B498-43B3-948B-1728B52AA6E4}">
                <adec:decorative xmlns:adec="http://schemas.microsoft.com/office/drawing/2017/decorative" xmlns="" val="1"/>
              </a:ext>
            </a:extLst>
          </p:cNvPr>
          <p:cNvSpPr/>
          <p:nvPr/>
        </p:nvSpPr>
        <p:spPr>
          <a:xfrm rot="16200000">
            <a:off x="5997670" y="4832119"/>
            <a:ext cx="901990" cy="511782"/>
          </a:xfrm>
          <a:prstGeom prst="round2SameRect">
            <a:avLst>
              <a:gd name="adj1" fmla="val 50000"/>
              <a:gd name="adj2" fmla="val 0"/>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5" name="Redondear rectángulo de esquina del mismo lado 5">
            <a:extLst>
              <a:ext uri="{FF2B5EF4-FFF2-40B4-BE49-F238E27FC236}">
                <a16:creationId xmlns:a16="http://schemas.microsoft.com/office/drawing/2014/main" id="{4AAFCB7C-BCD2-CDD1-FAE1-3F46FCC3FEB1}"/>
              </a:ext>
              <a:ext uri="{C183D7F6-B498-43B3-948B-1728B52AA6E4}">
                <adec:decorative xmlns:adec="http://schemas.microsoft.com/office/drawing/2017/decorative" xmlns="" val="1"/>
              </a:ext>
            </a:extLst>
          </p:cNvPr>
          <p:cNvSpPr/>
          <p:nvPr/>
        </p:nvSpPr>
        <p:spPr>
          <a:xfrm rot="16200000">
            <a:off x="7309879" y="4049664"/>
            <a:ext cx="904448" cy="2074233"/>
          </a:xfrm>
          <a:prstGeom prst="round2SameRect">
            <a:avLst>
              <a:gd name="adj1" fmla="val 0"/>
              <a:gd name="adj2"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46" name="Imagen 188">
            <a:extLst>
              <a:ext uri="{FF2B5EF4-FFF2-40B4-BE49-F238E27FC236}">
                <a16:creationId xmlns:a16="http://schemas.microsoft.com/office/drawing/2014/main" id="{0D997FAE-EC03-48E6-9060-7A46FFC0A868}"/>
              </a:ext>
              <a:ext uri="{C183D7F6-B498-43B3-948B-1728B52AA6E4}">
                <adec:decorative xmlns:adec="http://schemas.microsoft.com/office/drawing/2017/decorative" xmlns="" val="1"/>
              </a:ext>
            </a:extLst>
          </p:cNvPr>
          <p:cNvPicPr>
            <a:picLocks noChangeAspect="1"/>
          </p:cNvPicPr>
          <p:nvPr/>
        </p:nvPicPr>
        <p:blipFill>
          <a:blip r:embed="rId15"/>
          <a:srcRect/>
          <a:stretch/>
        </p:blipFill>
        <p:spPr>
          <a:xfrm>
            <a:off x="6269802" y="4906780"/>
            <a:ext cx="360000" cy="360000"/>
          </a:xfrm>
          <a:prstGeom prst="rect">
            <a:avLst/>
          </a:prstGeom>
        </p:spPr>
      </p:pic>
      <p:sp>
        <p:nvSpPr>
          <p:cNvPr id="47" name="Contenidor de text 2">
            <a:extLst>
              <a:ext uri="{FF2B5EF4-FFF2-40B4-BE49-F238E27FC236}">
                <a16:creationId xmlns:a16="http://schemas.microsoft.com/office/drawing/2014/main" id="{2C79178B-BE41-E14C-0E73-B1649DD029BB}"/>
              </a:ext>
            </a:extLst>
          </p:cNvPr>
          <p:cNvSpPr txBox="1">
            <a:spLocks/>
          </p:cNvSpPr>
          <p:nvPr/>
        </p:nvSpPr>
        <p:spPr>
          <a:xfrm>
            <a:off x="6855854" y="4695653"/>
            <a:ext cx="1784037" cy="782255"/>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a:solidFill>
                  <a:srgbClr val="4A00D0"/>
                </a:solidFill>
                <a:latin typeface="HelveticaNeueLT Std" panose="020B0604020202020204" pitchFamily="34" charset="0"/>
              </a:rPr>
              <a:t>China</a:t>
            </a:r>
          </a:p>
          <a:p>
            <a:r>
              <a:rPr lang="en-US" sz="1100">
                <a:solidFill>
                  <a:schemeClr val="accent5">
                    <a:lumMod val="25000"/>
                  </a:schemeClr>
                </a:solidFill>
                <a:latin typeface="HelveticaNeueLT Std" panose="020B0604020202020204" pitchFamily="34" charset="0"/>
              </a:rPr>
              <a:t>Conquering the virtual world. China, a key destination for video games</a:t>
            </a:r>
          </a:p>
        </p:txBody>
      </p:sp>
      <p:sp>
        <p:nvSpPr>
          <p:cNvPr id="48" name="Redondear rectángulo de esquina del mismo lado 5">
            <a:extLst>
              <a:ext uri="{FF2B5EF4-FFF2-40B4-BE49-F238E27FC236}">
                <a16:creationId xmlns:a16="http://schemas.microsoft.com/office/drawing/2014/main" id="{4DC081A1-EB3F-4F22-2A25-9582030D5B65}"/>
              </a:ext>
              <a:ext uri="{C183D7F6-B498-43B3-948B-1728B52AA6E4}">
                <adec:decorative xmlns:adec="http://schemas.microsoft.com/office/drawing/2017/decorative" xmlns="" val="1"/>
              </a:ext>
            </a:extLst>
          </p:cNvPr>
          <p:cNvSpPr/>
          <p:nvPr/>
        </p:nvSpPr>
        <p:spPr>
          <a:xfrm rot="16200000">
            <a:off x="8760222" y="4832118"/>
            <a:ext cx="901990" cy="511782"/>
          </a:xfrm>
          <a:prstGeom prst="round2SameRect">
            <a:avLst>
              <a:gd name="adj1" fmla="val 50000"/>
              <a:gd name="adj2" fmla="val 0"/>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9" name="Redondear rectángulo de esquina del mismo lado 5">
            <a:extLst>
              <a:ext uri="{FF2B5EF4-FFF2-40B4-BE49-F238E27FC236}">
                <a16:creationId xmlns:a16="http://schemas.microsoft.com/office/drawing/2014/main" id="{3FD37C71-9037-10F5-5564-90012B214917}"/>
              </a:ext>
              <a:ext uri="{C183D7F6-B498-43B3-948B-1728B52AA6E4}">
                <adec:decorative xmlns:adec="http://schemas.microsoft.com/office/drawing/2017/decorative" xmlns="" val="1"/>
              </a:ext>
            </a:extLst>
          </p:cNvPr>
          <p:cNvSpPr/>
          <p:nvPr/>
        </p:nvSpPr>
        <p:spPr>
          <a:xfrm rot="16200000">
            <a:off x="10072431" y="4049663"/>
            <a:ext cx="904448" cy="2074233"/>
          </a:xfrm>
          <a:prstGeom prst="round2SameRect">
            <a:avLst>
              <a:gd name="adj1" fmla="val 0"/>
              <a:gd name="adj2"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50" name="Imagen 188">
            <a:extLst>
              <a:ext uri="{FF2B5EF4-FFF2-40B4-BE49-F238E27FC236}">
                <a16:creationId xmlns:a16="http://schemas.microsoft.com/office/drawing/2014/main" id="{CD1C0C42-C234-63DE-A8CB-65F1AFF3B036}"/>
              </a:ext>
              <a:ext uri="{C183D7F6-B498-43B3-948B-1728B52AA6E4}">
                <adec:decorative xmlns:adec="http://schemas.microsoft.com/office/drawing/2017/decorative" xmlns="" val="1"/>
              </a:ext>
            </a:extLst>
          </p:cNvPr>
          <p:cNvPicPr>
            <a:picLocks noChangeAspect="1"/>
          </p:cNvPicPr>
          <p:nvPr/>
        </p:nvPicPr>
        <p:blipFill>
          <a:blip r:embed="rId16"/>
          <a:srcRect/>
          <a:stretch/>
        </p:blipFill>
        <p:spPr>
          <a:xfrm>
            <a:off x="9032354" y="4906779"/>
            <a:ext cx="360000" cy="360000"/>
          </a:xfrm>
          <a:prstGeom prst="rect">
            <a:avLst/>
          </a:prstGeom>
        </p:spPr>
      </p:pic>
      <p:sp>
        <p:nvSpPr>
          <p:cNvPr id="51" name="Contenidor de text 2">
            <a:extLst>
              <a:ext uri="{FF2B5EF4-FFF2-40B4-BE49-F238E27FC236}">
                <a16:creationId xmlns:a16="http://schemas.microsoft.com/office/drawing/2014/main" id="{A2D5592F-C9CF-DFD6-FF45-59C7A69C3356}"/>
              </a:ext>
            </a:extLst>
          </p:cNvPr>
          <p:cNvSpPr txBox="1">
            <a:spLocks/>
          </p:cNvSpPr>
          <p:nvPr/>
        </p:nvSpPr>
        <p:spPr>
          <a:xfrm>
            <a:off x="9618406" y="4695652"/>
            <a:ext cx="1784037" cy="782255"/>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a:solidFill>
                  <a:srgbClr val="4A00D0"/>
                </a:solidFill>
                <a:latin typeface="HelveticaNeueLT Std" panose="020B0604020202020204" pitchFamily="34" charset="0"/>
              </a:rPr>
              <a:t>South Korea</a:t>
            </a:r>
          </a:p>
          <a:p>
            <a:r>
              <a:rPr lang="en-US" sz="1100">
                <a:solidFill>
                  <a:schemeClr val="accent5">
                    <a:lumMod val="25000"/>
                  </a:schemeClr>
                </a:solidFill>
                <a:latin typeface="HelveticaNeueLT Std" panose="020B0604020202020204" pitchFamily="34" charset="0"/>
              </a:rPr>
              <a:t>Video games in South Korea, one of the most important global markets</a:t>
            </a:r>
          </a:p>
        </p:txBody>
      </p:sp>
      <p:pic>
        <p:nvPicPr>
          <p:cNvPr id="75" name="Imatge 74">
            <a:extLst>
              <a:ext uri="{FF2B5EF4-FFF2-40B4-BE49-F238E27FC236}">
                <a16:creationId xmlns:a16="http://schemas.microsoft.com/office/drawing/2014/main" id="{696C7C38-1E28-C59A-689E-DF294143E763}"/>
              </a:ext>
              <a:ext uri="{C183D7F6-B498-43B3-948B-1728B52AA6E4}">
                <adec:decorative xmlns:adec="http://schemas.microsoft.com/office/drawing/2017/decorative" xmlns="" val="1"/>
              </a:ext>
            </a:extLst>
          </p:cNvPr>
          <p:cNvPicPr>
            <a:picLocks noChangeAspect="1"/>
          </p:cNvPicPr>
          <p:nvPr/>
        </p:nvPicPr>
        <p:blipFill rotWithShape="1">
          <a:blip r:embed="rId17"/>
          <a:srcRect l="10086" t="1911" r="1532" b="7678"/>
          <a:stretch/>
        </p:blipFill>
        <p:spPr>
          <a:xfrm>
            <a:off x="664441" y="847377"/>
            <a:ext cx="5448368" cy="3027950"/>
          </a:xfrm>
          <a:prstGeom prst="rect">
            <a:avLst/>
          </a:prstGeom>
        </p:spPr>
      </p:pic>
      <p:sp>
        <p:nvSpPr>
          <p:cNvPr id="79" name="CuadroTexto 32">
            <a:extLst>
              <a:ext uri="{FF2B5EF4-FFF2-40B4-BE49-F238E27FC236}">
                <a16:creationId xmlns:a16="http://schemas.microsoft.com/office/drawing/2014/main" id="{E4DBE0F8-4CDE-BE9C-C3EE-D7D4ABE2FC8D}"/>
              </a:ext>
            </a:extLst>
          </p:cNvPr>
          <p:cNvSpPr txBox="1"/>
          <p:nvPr/>
        </p:nvSpPr>
        <p:spPr>
          <a:xfrm>
            <a:off x="630236" y="5610662"/>
            <a:ext cx="11009093" cy="461665"/>
          </a:xfrm>
          <a:prstGeom prst="rect">
            <a:avLst/>
          </a:prstGeom>
        </p:spPr>
        <p:txBody>
          <a:bodyPr wrap="square">
            <a:spAutoFit/>
          </a:bodyPr>
          <a:lstStyle>
            <a:defPPr>
              <a:defRPr lang="es-ES"/>
            </a:defPPr>
            <a:lvl1pPr algn="r">
              <a:defRPr sz="1200" b="1" i="1">
                <a:solidFill>
                  <a:srgbClr val="424242"/>
                </a:solidFill>
                <a:latin typeface="HelveticaNeueLT Std" panose="020B0604020202020204" pitchFamily="34" charset="0"/>
              </a:defRPr>
            </a:lvl1pPr>
          </a:lstStyle>
          <a:p>
            <a:r>
              <a:rPr lang="en-US">
                <a:solidFill>
                  <a:schemeClr val="accent5">
                    <a:lumMod val="25000"/>
                  </a:schemeClr>
                </a:solidFill>
              </a:rPr>
              <a:t>Note: </a:t>
            </a:r>
            <a:r>
              <a:rPr lang="en-US" b="0">
                <a:solidFill>
                  <a:schemeClr val="accent5">
                    <a:lumMod val="25000"/>
                  </a:schemeClr>
                </a:solidFill>
              </a:rPr>
              <a:t>The opportunities of other sectors related to the video game industry have also been taken into account</a:t>
            </a:r>
          </a:p>
          <a:p>
            <a:r>
              <a:rPr lang="en-US">
                <a:solidFill>
                  <a:schemeClr val="accent5">
                    <a:lumMod val="25000"/>
                  </a:schemeClr>
                </a:solidFill>
              </a:rPr>
              <a:t>Source: </a:t>
            </a:r>
            <a:r>
              <a:rPr lang="en-US" sz="1200" b="0" i="1">
                <a:solidFill>
                  <a:schemeClr val="accent5">
                    <a:lumMod val="25000"/>
                  </a:schemeClr>
                </a:solidFill>
                <a:latin typeface="HelveticaNeueLT Std" panose="020B0604020202020204" pitchFamily="34" charset="0"/>
              </a:rPr>
              <a:t>Global Map of International Business Opportunities 2023</a:t>
            </a:r>
          </a:p>
        </p:txBody>
      </p:sp>
    </p:spTree>
    <p:extLst>
      <p:ext uri="{BB962C8B-B14F-4D97-AF65-F5344CB8AC3E}">
        <p14:creationId xmlns:p14="http://schemas.microsoft.com/office/powerpoint/2010/main" val="37938340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ol 6">
            <a:extLst>
              <a:ext uri="{FF2B5EF4-FFF2-40B4-BE49-F238E27FC236}">
                <a16:creationId xmlns:a16="http://schemas.microsoft.com/office/drawing/2014/main" id="{52DEF799-9E22-49E5-AEBC-92CAAC679FBA}"/>
              </a:ext>
            </a:extLst>
          </p:cNvPr>
          <p:cNvSpPr>
            <a:spLocks noGrp="1"/>
          </p:cNvSpPr>
          <p:nvPr>
            <p:ph type="title"/>
          </p:nvPr>
        </p:nvSpPr>
        <p:spPr>
          <a:xfrm>
            <a:off x="608986" y="1430921"/>
            <a:ext cx="2400913" cy="484748"/>
          </a:xfrm>
        </p:spPr>
        <p:txBody>
          <a:bodyPr/>
          <a:lstStyle/>
          <a:p>
            <a:r>
              <a:rPr lang="en-US" dirty="0"/>
              <a:t>Thank you!</a:t>
            </a:r>
          </a:p>
        </p:txBody>
      </p:sp>
      <p:sp>
        <p:nvSpPr>
          <p:cNvPr id="8" name="Contenidor de text 7">
            <a:extLst>
              <a:ext uri="{FF2B5EF4-FFF2-40B4-BE49-F238E27FC236}">
                <a16:creationId xmlns:a16="http://schemas.microsoft.com/office/drawing/2014/main" id="{ADE68101-724D-4134-951C-16BF78B59C54}"/>
              </a:ext>
            </a:extLst>
          </p:cNvPr>
          <p:cNvSpPr>
            <a:spLocks noGrp="1"/>
          </p:cNvSpPr>
          <p:nvPr>
            <p:ph type="body" sz="quarter" idx="11"/>
          </p:nvPr>
        </p:nvSpPr>
        <p:spPr>
          <a:xfrm>
            <a:off x="5154929" y="3442166"/>
            <a:ext cx="4811714" cy="775597"/>
          </a:xfrm>
        </p:spPr>
        <p:txBody>
          <a:bodyPr/>
          <a:lstStyle/>
          <a:p>
            <a:r>
              <a:rPr lang="en-US">
                <a:solidFill>
                  <a:srgbClr val="454545"/>
                </a:solidFill>
                <a:latin typeface="HelveticaNeueLT Std Thin"/>
              </a:rPr>
              <a:t>https://www.accio.gencat.cat/ca/serveis/banc-coneixement/cercador/BancConeixement/eic-els-videojocs-a-catalunya</a:t>
            </a:r>
          </a:p>
          <a:p>
            <a:endParaRPr lang="ca-ES" dirty="0">
              <a:solidFill>
                <a:srgbClr val="454545"/>
              </a:solidFill>
              <a:latin typeface="HelveticaNeueLT Std Thin"/>
            </a:endParaRPr>
          </a:p>
        </p:txBody>
      </p:sp>
      <p:sp>
        <p:nvSpPr>
          <p:cNvPr id="9" name="Contenidor de text 8">
            <a:extLst>
              <a:ext uri="{FF2B5EF4-FFF2-40B4-BE49-F238E27FC236}">
                <a16:creationId xmlns:a16="http://schemas.microsoft.com/office/drawing/2014/main" id="{A09D108E-4F92-4C84-B46E-8678F2D0C174}"/>
              </a:ext>
            </a:extLst>
          </p:cNvPr>
          <p:cNvSpPr>
            <a:spLocks noGrp="1"/>
          </p:cNvSpPr>
          <p:nvPr>
            <p:ph type="body" sz="quarter" idx="12"/>
          </p:nvPr>
        </p:nvSpPr>
        <p:spPr>
          <a:xfrm>
            <a:off x="5154929" y="4651665"/>
            <a:ext cx="4811714" cy="193899"/>
          </a:xfrm>
        </p:spPr>
        <p:txBody>
          <a:bodyPr/>
          <a:lstStyle/>
          <a:p>
            <a:r>
              <a:rPr lang="en-US">
                <a:solidFill>
                  <a:srgbClr val="454545"/>
                </a:solidFill>
                <a:latin typeface="HelveticaNeueLT Std Thin"/>
              </a:rPr>
              <a:t>https://www.accio.gencat.cat/ca/sectors/videojocs/</a:t>
            </a:r>
          </a:p>
        </p:txBody>
      </p:sp>
      <p:pic>
        <p:nvPicPr>
          <p:cNvPr id="3" name="Contenidor d'imatge 2">
            <a:extLst>
              <a:ext uri="{FF2B5EF4-FFF2-40B4-BE49-F238E27FC236}">
                <a16:creationId xmlns:a16="http://schemas.microsoft.com/office/drawing/2014/main" id="{5A641262-EE0D-493E-8C2B-535225A579ED}"/>
              </a:ext>
              <a:ext uri="{C183D7F6-B498-43B3-948B-1728B52AA6E4}">
                <adec:decorative xmlns:adec="http://schemas.microsoft.com/office/drawing/2017/decorative" xmlns="" val="1"/>
              </a:ext>
            </a:extLst>
          </p:cNvPr>
          <p:cNvPicPr>
            <a:picLocks noGrp="1" noChangeAspect="1"/>
          </p:cNvPicPr>
          <p:nvPr>
            <p:ph type="pic" sz="quarter" idx="13"/>
          </p:nvPr>
        </p:nvPicPr>
        <p:blipFill>
          <a:blip r:embed="rId2"/>
          <a:srcRect/>
          <a:stretch>
            <a:fillRect/>
          </a:stretch>
        </p:blipFill>
        <p:spPr/>
      </p:pic>
      <p:pic>
        <p:nvPicPr>
          <p:cNvPr id="5" name="Contenidor d'imatge 4">
            <a:extLst>
              <a:ext uri="{FF2B5EF4-FFF2-40B4-BE49-F238E27FC236}">
                <a16:creationId xmlns:a16="http://schemas.microsoft.com/office/drawing/2014/main" id="{A1C1C7B6-7F54-43C7-A662-69146DA60ED6}"/>
              </a:ext>
              <a:ext uri="{C183D7F6-B498-43B3-948B-1728B52AA6E4}">
                <adec:decorative xmlns:adec="http://schemas.microsoft.com/office/drawing/2017/decorative" xmlns="" val="1"/>
              </a:ext>
            </a:extLst>
          </p:cNvPr>
          <p:cNvPicPr>
            <a:picLocks noGrp="1" noChangeAspect="1"/>
          </p:cNvPicPr>
          <p:nvPr>
            <p:ph type="pic" sz="quarter" idx="14"/>
          </p:nvPr>
        </p:nvPicPr>
        <p:blipFill>
          <a:blip r:embed="rId3"/>
          <a:srcRect/>
          <a:stretch>
            <a:fillRect/>
          </a:stretch>
        </p:blipFill>
        <p:spPr/>
      </p:pic>
    </p:spTree>
    <p:extLst>
      <p:ext uri="{BB962C8B-B14F-4D97-AF65-F5344CB8AC3E}">
        <p14:creationId xmlns:p14="http://schemas.microsoft.com/office/powerpoint/2010/main" val="627640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54C4D496-4AEE-DF26-7FB6-4BBEE3E099DD}"/>
              </a:ext>
            </a:extLst>
          </p:cNvPr>
          <p:cNvSpPr>
            <a:spLocks noGrp="1"/>
          </p:cNvSpPr>
          <p:nvPr>
            <p:ph type="title"/>
          </p:nvPr>
        </p:nvSpPr>
        <p:spPr/>
        <p:txBody>
          <a:bodyPr/>
          <a:lstStyle/>
          <a:p>
            <a:r>
              <a:rPr lang="en-US" sz="2000"/>
              <a:t>The global video game industry (I)</a:t>
            </a:r>
          </a:p>
        </p:txBody>
      </p:sp>
      <p:sp>
        <p:nvSpPr>
          <p:cNvPr id="3" name="Contenidor de text 2">
            <a:extLst>
              <a:ext uri="{FF2B5EF4-FFF2-40B4-BE49-F238E27FC236}">
                <a16:creationId xmlns:a16="http://schemas.microsoft.com/office/drawing/2014/main" id="{F8271DD4-BF02-E98E-6043-0989B86C584D}"/>
              </a:ext>
            </a:extLst>
          </p:cNvPr>
          <p:cNvSpPr>
            <a:spLocks noGrp="1"/>
          </p:cNvSpPr>
          <p:nvPr>
            <p:ph type="body" sz="quarter" idx="12"/>
          </p:nvPr>
        </p:nvSpPr>
        <p:spPr>
          <a:xfrm>
            <a:off x="622300" y="968375"/>
            <a:ext cx="10939464" cy="979297"/>
          </a:xfrm>
        </p:spPr>
        <p:txBody>
          <a:bodyPr numCol="1"/>
          <a:lstStyle/>
          <a:p>
            <a:r>
              <a:rPr lang="en-US" b="1" dirty="0">
                <a:solidFill>
                  <a:schemeClr val="tx1"/>
                </a:solidFill>
                <a:latin typeface="HelveticaNeueLT Std" panose="020B0604020202020204" pitchFamily="34" charset="0"/>
              </a:rPr>
              <a:t>The video game industry will have a turnover totaling 187.7 billion dollars in 2023. </a:t>
            </a:r>
            <a:r>
              <a:rPr lang="en-US" dirty="0">
                <a:solidFill>
                  <a:schemeClr val="accent5">
                    <a:lumMod val="25000"/>
                  </a:schemeClr>
                </a:solidFill>
                <a:latin typeface="HelveticaNeueLT Std" panose="020B0604020202020204" pitchFamily="34" charset="0"/>
              </a:rPr>
              <a:t>This figure represents 2.6% growth compared to 2022, despite the challenging macroeconomic factors. The sector is therefore continuing to stabilize in the wake of the turbulence caused by the COVID-19 pandemic. This path of growth is expected to continue, with the turnover reaching </a:t>
            </a:r>
            <a:r>
              <a:rPr lang="en-US" dirty="0">
                <a:solidFill>
                  <a:schemeClr val="tx1"/>
                </a:solidFill>
                <a:latin typeface="HelveticaNeueLT Std" panose="020B0604020202020204" pitchFamily="34" charset="0"/>
              </a:rPr>
              <a:t>212.4 billion dollars by 2026</a:t>
            </a:r>
            <a:r>
              <a:rPr lang="en-US" dirty="0">
                <a:solidFill>
                  <a:schemeClr val="accent5">
                    <a:lumMod val="25000"/>
                  </a:schemeClr>
                </a:solidFill>
                <a:latin typeface="HelveticaNeueLT Std" panose="020B0604020202020204" pitchFamily="34" charset="0"/>
              </a:rPr>
              <a:t>.</a:t>
            </a:r>
          </a:p>
        </p:txBody>
      </p:sp>
      <p:sp>
        <p:nvSpPr>
          <p:cNvPr id="9" name="Redondear rectángulo de esquina del mismo lado 17">
            <a:extLst>
              <a:ext uri="{FF2B5EF4-FFF2-40B4-BE49-F238E27FC236}">
                <a16:creationId xmlns:a16="http://schemas.microsoft.com/office/drawing/2014/main" id="{DC55B37A-8E6E-0477-F338-8B1D4D8CE1C2}"/>
              </a:ext>
              <a:ext uri="{C183D7F6-B498-43B3-948B-1728B52AA6E4}">
                <adec:decorative xmlns:adec="http://schemas.microsoft.com/office/drawing/2017/decorative" xmlns="" val="1"/>
              </a:ext>
            </a:extLst>
          </p:cNvPr>
          <p:cNvSpPr/>
          <p:nvPr/>
        </p:nvSpPr>
        <p:spPr>
          <a:xfrm rot="16200000">
            <a:off x="3007328" y="-324555"/>
            <a:ext cx="406000" cy="5176059"/>
          </a:xfrm>
          <a:prstGeom prst="round2SameRect">
            <a:avLst>
              <a:gd name="adj1" fmla="val 50000"/>
              <a:gd name="adj2" fmla="val 0"/>
            </a:avLst>
          </a:prstGeom>
          <a:gradFill>
            <a:gsLst>
              <a:gs pos="0">
                <a:srgbClr val="78003A"/>
              </a:gs>
              <a:gs pos="73000">
                <a:srgbClr val="78003A"/>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Marcador de texto 14">
            <a:extLst>
              <a:ext uri="{FF2B5EF4-FFF2-40B4-BE49-F238E27FC236}">
                <a16:creationId xmlns:a16="http://schemas.microsoft.com/office/drawing/2014/main" id="{523E0916-9082-DD90-B775-053B92D845E1}"/>
              </a:ext>
            </a:extLst>
          </p:cNvPr>
          <p:cNvSpPr txBox="1">
            <a:spLocks/>
          </p:cNvSpPr>
          <p:nvPr/>
        </p:nvSpPr>
        <p:spPr>
          <a:xfrm>
            <a:off x="740460" y="2159156"/>
            <a:ext cx="4173845" cy="215444"/>
          </a:xfrm>
          <a:prstGeom prst="rect">
            <a:avLst/>
          </a:prstGeom>
        </p:spPr>
        <p:txBody>
          <a:bodyPr wrap="square" lIns="0" tIns="0" rIns="0" bIns="0" numCol="1" spcCol="180000">
            <a:sp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a:solidFill>
                  <a:schemeClr val="bg1"/>
                </a:solidFill>
                <a:effectLst/>
                <a:latin typeface="HelveticaNeueLT Std" panose="020B0604020202020204" pitchFamily="34" charset="77"/>
                <a:ea typeface="+mn-ea"/>
                <a:cs typeface="+mn-cs"/>
              </a:defRPr>
            </a:lvl1pPr>
            <a:lvl2pPr marL="0" marR="0" indent="0" algn="l" defTabSz="914400" rtl="0" eaLnBrk="1" fontAlgn="auto" latinLnBrk="0" hangingPunct="1">
              <a:lnSpc>
                <a:spcPct val="100000"/>
              </a:lnSpc>
              <a:spcBef>
                <a:spcPts val="500"/>
              </a:spcBef>
              <a:spcAft>
                <a:spcPts val="500"/>
              </a:spcAft>
              <a:buClrTx/>
              <a:buSzTx/>
              <a:buFontTx/>
              <a:buNone/>
              <a:tabLst/>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Turnover by market segment</a:t>
            </a:r>
          </a:p>
        </p:txBody>
      </p:sp>
      <p:sp>
        <p:nvSpPr>
          <p:cNvPr id="11" name="Redondear rectángulo de esquina del mismo lado 17">
            <a:extLst>
              <a:ext uri="{FF2B5EF4-FFF2-40B4-BE49-F238E27FC236}">
                <a16:creationId xmlns:a16="http://schemas.microsoft.com/office/drawing/2014/main" id="{F422C25B-A886-9FDC-702F-E9F4232FEDB5}"/>
              </a:ext>
              <a:ext uri="{C183D7F6-B498-43B3-948B-1728B52AA6E4}">
                <adec:decorative xmlns:adec="http://schemas.microsoft.com/office/drawing/2017/decorative" xmlns="" val="1"/>
              </a:ext>
            </a:extLst>
          </p:cNvPr>
          <p:cNvSpPr/>
          <p:nvPr/>
        </p:nvSpPr>
        <p:spPr>
          <a:xfrm rot="16200000">
            <a:off x="8481032" y="-324555"/>
            <a:ext cx="406000" cy="5176059"/>
          </a:xfrm>
          <a:prstGeom prst="round2SameRect">
            <a:avLst>
              <a:gd name="adj1" fmla="val 50000"/>
              <a:gd name="adj2" fmla="val 0"/>
            </a:avLst>
          </a:prstGeom>
          <a:gradFill>
            <a:gsLst>
              <a:gs pos="0">
                <a:srgbClr val="78003A"/>
              </a:gs>
              <a:gs pos="73000">
                <a:srgbClr val="78003A"/>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Redondear rectángulo de esquina del mismo lado 71">
            <a:extLst>
              <a:ext uri="{FF2B5EF4-FFF2-40B4-BE49-F238E27FC236}">
                <a16:creationId xmlns:a16="http://schemas.microsoft.com/office/drawing/2014/main" id="{EAB38673-B209-D42A-B346-E7D19E7F221F}"/>
              </a:ext>
              <a:ext uri="{C183D7F6-B498-43B3-948B-1728B52AA6E4}">
                <adec:decorative xmlns:adec="http://schemas.microsoft.com/office/drawing/2017/decorative" xmlns="" val="1"/>
              </a:ext>
            </a:extLst>
          </p:cNvPr>
          <p:cNvSpPr/>
          <p:nvPr/>
        </p:nvSpPr>
        <p:spPr>
          <a:xfrm>
            <a:off x="630236" y="2579277"/>
            <a:ext cx="720000" cy="720000"/>
          </a:xfrm>
          <a:prstGeom prst="round2SameRect">
            <a:avLst>
              <a:gd name="adj1" fmla="val 50000"/>
              <a:gd name="adj2" fmla="val 50000"/>
            </a:avLst>
          </a:prstGeom>
          <a:blipFill dpi="0" rotWithShape="0">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 name="Redondear rectángulo de esquina del mismo lado 71">
            <a:extLst>
              <a:ext uri="{FF2B5EF4-FFF2-40B4-BE49-F238E27FC236}">
                <a16:creationId xmlns:a16="http://schemas.microsoft.com/office/drawing/2014/main" id="{246011C6-39C0-0351-B90E-F0C8114099BD}"/>
              </a:ext>
              <a:ext uri="{C183D7F6-B498-43B3-948B-1728B52AA6E4}">
                <adec:decorative xmlns:adec="http://schemas.microsoft.com/office/drawing/2017/decorative" xmlns="" val="1"/>
              </a:ext>
            </a:extLst>
          </p:cNvPr>
          <p:cNvSpPr/>
          <p:nvPr/>
        </p:nvSpPr>
        <p:spPr>
          <a:xfrm>
            <a:off x="630236" y="3354500"/>
            <a:ext cx="720000" cy="720000"/>
          </a:xfrm>
          <a:prstGeom prst="round2SameRect">
            <a:avLst>
              <a:gd name="adj1" fmla="val 50000"/>
              <a:gd name="adj2" fmla="val 50000"/>
            </a:avLst>
          </a:prstGeom>
          <a:blipFill dpi="0" rotWithShape="0">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5" name="Redondear rectángulo de esquina del mismo lado 71">
            <a:extLst>
              <a:ext uri="{FF2B5EF4-FFF2-40B4-BE49-F238E27FC236}">
                <a16:creationId xmlns:a16="http://schemas.microsoft.com/office/drawing/2014/main" id="{EEE289CC-9384-DE9E-CABF-4669339A337B}"/>
              </a:ext>
              <a:ext uri="{C183D7F6-B498-43B3-948B-1728B52AA6E4}">
                <adec:decorative xmlns:adec="http://schemas.microsoft.com/office/drawing/2017/decorative" xmlns="" val="1"/>
              </a:ext>
            </a:extLst>
          </p:cNvPr>
          <p:cNvSpPr/>
          <p:nvPr/>
        </p:nvSpPr>
        <p:spPr>
          <a:xfrm>
            <a:off x="630236" y="4129723"/>
            <a:ext cx="720000" cy="720000"/>
          </a:xfrm>
          <a:prstGeom prst="round2SameRect">
            <a:avLst>
              <a:gd name="adj1" fmla="val 50000"/>
              <a:gd name="adj2" fmla="val 50000"/>
            </a:avLst>
          </a:prstGeom>
          <a:blipFill dpi="0" rotWithShape="0">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6" name="Redondear rectángulo de esquina del mismo lado 71">
            <a:extLst>
              <a:ext uri="{FF2B5EF4-FFF2-40B4-BE49-F238E27FC236}">
                <a16:creationId xmlns:a16="http://schemas.microsoft.com/office/drawing/2014/main" id="{6CD467D9-162A-5E57-7EB1-8C23D21EB5DD}"/>
              </a:ext>
              <a:ext uri="{C183D7F6-B498-43B3-948B-1728B52AA6E4}">
                <adec:decorative xmlns:adec="http://schemas.microsoft.com/office/drawing/2017/decorative" xmlns="" val="1"/>
              </a:ext>
            </a:extLst>
          </p:cNvPr>
          <p:cNvSpPr/>
          <p:nvPr/>
        </p:nvSpPr>
        <p:spPr>
          <a:xfrm>
            <a:off x="630236" y="4904946"/>
            <a:ext cx="720000" cy="720000"/>
          </a:xfrm>
          <a:prstGeom prst="round2SameRect">
            <a:avLst>
              <a:gd name="adj1" fmla="val 50000"/>
              <a:gd name="adj2" fmla="val 50000"/>
            </a:avLst>
          </a:prstGeom>
          <a:blipFill dpi="0" rotWithShape="0">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7" name="QuadreDeText 16">
            <a:extLst>
              <a:ext uri="{FF2B5EF4-FFF2-40B4-BE49-F238E27FC236}">
                <a16:creationId xmlns:a16="http://schemas.microsoft.com/office/drawing/2014/main" id="{621A9A12-9437-E783-8D1A-5C28D2E559E2}"/>
              </a:ext>
            </a:extLst>
          </p:cNvPr>
          <p:cNvSpPr txBox="1"/>
          <p:nvPr/>
        </p:nvSpPr>
        <p:spPr>
          <a:xfrm>
            <a:off x="1403288" y="2645607"/>
            <a:ext cx="3417597" cy="587340"/>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b="1" dirty="0">
                <a:solidFill>
                  <a:schemeClr val="tx2"/>
                </a:solidFill>
                <a:latin typeface="HelveticaNeueLT Std" panose="020B0604020202020204" pitchFamily="34" charset="0"/>
              </a:rPr>
              <a:t>Games for mobile devices</a:t>
            </a:r>
          </a:p>
          <a:p>
            <a:pPr marL="0" marR="0" lvl="1" indent="0" defTabSz="914400" rtl="0" eaLnBrk="1" fontAlgn="auto" latinLnBrk="0" hangingPunct="1">
              <a:lnSpc>
                <a:spcPct val="100000"/>
              </a:lnSpc>
              <a:spcBef>
                <a:spcPts val="0"/>
              </a:spcBef>
              <a:spcAft>
                <a:spcPts val="500"/>
              </a:spcAft>
              <a:buClrTx/>
              <a:buSzTx/>
              <a:buFontTx/>
              <a:buNone/>
              <a:tabLst/>
              <a:defRPr/>
            </a:pPr>
            <a:r>
              <a:rPr lang="en-US" sz="1400" dirty="0">
                <a:solidFill>
                  <a:schemeClr val="accent5">
                    <a:lumMod val="25000"/>
                  </a:schemeClr>
                </a:solidFill>
                <a:latin typeface="HelveticaNeueLT Std" panose="020B0604020202020204" pitchFamily="34" charset="0"/>
              </a:rPr>
              <a:t>$92.6 B | ▲0.8% with respect to 2022</a:t>
            </a:r>
          </a:p>
        </p:txBody>
      </p:sp>
      <p:sp>
        <p:nvSpPr>
          <p:cNvPr id="38" name="QuadreDeText 37">
            <a:extLst>
              <a:ext uri="{FF2B5EF4-FFF2-40B4-BE49-F238E27FC236}">
                <a16:creationId xmlns:a16="http://schemas.microsoft.com/office/drawing/2014/main" id="{0EC1E82A-4931-EE21-52CE-4408D7CD007D}"/>
              </a:ext>
            </a:extLst>
          </p:cNvPr>
          <p:cNvSpPr txBox="1"/>
          <p:nvPr/>
        </p:nvSpPr>
        <p:spPr>
          <a:xfrm>
            <a:off x="4820892" y="2786423"/>
            <a:ext cx="719996" cy="307777"/>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b="1">
                <a:solidFill>
                  <a:schemeClr val="tx2"/>
                </a:solidFill>
                <a:latin typeface="HelveticaNeueLT Std" panose="020B0604020202020204" pitchFamily="34" charset="0"/>
              </a:rPr>
              <a:t>49%</a:t>
            </a:r>
          </a:p>
        </p:txBody>
      </p:sp>
      <p:sp>
        <p:nvSpPr>
          <p:cNvPr id="18" name="QuadreDeText 17">
            <a:extLst>
              <a:ext uri="{FF2B5EF4-FFF2-40B4-BE49-F238E27FC236}">
                <a16:creationId xmlns:a16="http://schemas.microsoft.com/office/drawing/2014/main" id="{376147D0-CE61-E447-8151-60A7E8EDE515}"/>
              </a:ext>
            </a:extLst>
          </p:cNvPr>
          <p:cNvSpPr txBox="1"/>
          <p:nvPr/>
        </p:nvSpPr>
        <p:spPr>
          <a:xfrm>
            <a:off x="1403287" y="3419140"/>
            <a:ext cx="3417605" cy="587340"/>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b="1" dirty="0">
                <a:solidFill>
                  <a:schemeClr val="tx2"/>
                </a:solidFill>
                <a:latin typeface="HelveticaNeueLT Std" panose="020B0604020202020204" pitchFamily="34" charset="0"/>
              </a:rPr>
              <a:t>Console games</a:t>
            </a:r>
          </a:p>
          <a:p>
            <a:pPr marL="0" marR="0" lvl="1" indent="0" defTabSz="914400" rtl="0" eaLnBrk="1" fontAlgn="auto" latinLnBrk="0" hangingPunct="1">
              <a:lnSpc>
                <a:spcPct val="100000"/>
              </a:lnSpc>
              <a:spcBef>
                <a:spcPts val="0"/>
              </a:spcBef>
              <a:spcAft>
                <a:spcPts val="500"/>
              </a:spcAft>
              <a:buClrTx/>
              <a:buSzTx/>
              <a:buFontTx/>
              <a:buNone/>
              <a:tabLst/>
              <a:defRPr/>
            </a:pPr>
            <a:r>
              <a:rPr lang="en-US" sz="1400" dirty="0">
                <a:solidFill>
                  <a:schemeClr val="accent5">
                    <a:lumMod val="25000"/>
                  </a:schemeClr>
                </a:solidFill>
                <a:latin typeface="HelveticaNeueLT Std" panose="020B0604020202020204" pitchFamily="34" charset="0"/>
              </a:rPr>
              <a:t>$56.1 B | ▲7.4% with respect to 2022</a:t>
            </a:r>
          </a:p>
        </p:txBody>
      </p:sp>
      <p:sp>
        <p:nvSpPr>
          <p:cNvPr id="61" name="QuadreDeText 60">
            <a:extLst>
              <a:ext uri="{FF2B5EF4-FFF2-40B4-BE49-F238E27FC236}">
                <a16:creationId xmlns:a16="http://schemas.microsoft.com/office/drawing/2014/main" id="{1D4F37AE-94ED-05CD-586F-F09CBB02C0AA}"/>
              </a:ext>
            </a:extLst>
          </p:cNvPr>
          <p:cNvSpPr txBox="1"/>
          <p:nvPr/>
        </p:nvSpPr>
        <p:spPr>
          <a:xfrm>
            <a:off x="4820892" y="3553039"/>
            <a:ext cx="719996" cy="307777"/>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b="1">
                <a:solidFill>
                  <a:schemeClr val="tx2"/>
                </a:solidFill>
                <a:latin typeface="HelveticaNeueLT Std" panose="020B0604020202020204" pitchFamily="34" charset="0"/>
              </a:rPr>
              <a:t>30%</a:t>
            </a:r>
          </a:p>
        </p:txBody>
      </p:sp>
      <p:sp>
        <p:nvSpPr>
          <p:cNvPr id="20" name="QuadreDeText 19">
            <a:extLst>
              <a:ext uri="{FF2B5EF4-FFF2-40B4-BE49-F238E27FC236}">
                <a16:creationId xmlns:a16="http://schemas.microsoft.com/office/drawing/2014/main" id="{E81B7DFD-340F-5E75-D193-23C9095BB4DC}"/>
              </a:ext>
            </a:extLst>
          </p:cNvPr>
          <p:cNvSpPr txBox="1"/>
          <p:nvPr/>
        </p:nvSpPr>
        <p:spPr>
          <a:xfrm>
            <a:off x="1403284" y="4196053"/>
            <a:ext cx="3417607" cy="587340"/>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b="1" dirty="0">
                <a:solidFill>
                  <a:schemeClr val="tx2"/>
                </a:solidFill>
                <a:latin typeface="HelveticaNeueLT Std" panose="020B0604020202020204" pitchFamily="34" charset="0"/>
              </a:rPr>
              <a:t>Downloadable/boxed PC games</a:t>
            </a:r>
          </a:p>
          <a:p>
            <a:pPr marL="0" marR="0" lvl="1" indent="0" defTabSz="914400" rtl="0" eaLnBrk="1" fontAlgn="auto" latinLnBrk="0" hangingPunct="1">
              <a:lnSpc>
                <a:spcPct val="100000"/>
              </a:lnSpc>
              <a:spcBef>
                <a:spcPts val="0"/>
              </a:spcBef>
              <a:spcAft>
                <a:spcPts val="500"/>
              </a:spcAft>
              <a:buClrTx/>
              <a:buSzTx/>
              <a:buFontTx/>
              <a:buNone/>
              <a:tabLst/>
              <a:defRPr/>
            </a:pPr>
            <a:r>
              <a:rPr lang="en-US" sz="1400" dirty="0">
                <a:solidFill>
                  <a:schemeClr val="accent5">
                    <a:lumMod val="25000"/>
                  </a:schemeClr>
                </a:solidFill>
                <a:latin typeface="HelveticaNeueLT Std" panose="020B0604020202020204" pitchFamily="34" charset="0"/>
              </a:rPr>
              <a:t>$37.1 B | ▲1.6% with respect to 2022</a:t>
            </a:r>
          </a:p>
        </p:txBody>
      </p:sp>
      <p:sp>
        <p:nvSpPr>
          <p:cNvPr id="62" name="QuadreDeText 61">
            <a:extLst>
              <a:ext uri="{FF2B5EF4-FFF2-40B4-BE49-F238E27FC236}">
                <a16:creationId xmlns:a16="http://schemas.microsoft.com/office/drawing/2014/main" id="{1437BDE3-2516-2A22-B895-AA322C980B10}"/>
              </a:ext>
            </a:extLst>
          </p:cNvPr>
          <p:cNvSpPr txBox="1"/>
          <p:nvPr/>
        </p:nvSpPr>
        <p:spPr>
          <a:xfrm>
            <a:off x="4820892" y="4341023"/>
            <a:ext cx="719996" cy="307777"/>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b="1">
                <a:solidFill>
                  <a:schemeClr val="tx2"/>
                </a:solidFill>
                <a:latin typeface="HelveticaNeueLT Std" panose="020B0604020202020204" pitchFamily="34" charset="0"/>
              </a:rPr>
              <a:t>20%</a:t>
            </a:r>
          </a:p>
        </p:txBody>
      </p:sp>
      <p:sp>
        <p:nvSpPr>
          <p:cNvPr id="19" name="QuadreDeText 18">
            <a:extLst>
              <a:ext uri="{FF2B5EF4-FFF2-40B4-BE49-F238E27FC236}">
                <a16:creationId xmlns:a16="http://schemas.microsoft.com/office/drawing/2014/main" id="{5BF415AC-0F91-DEE6-EAF7-6DB243527E5C}"/>
              </a:ext>
            </a:extLst>
          </p:cNvPr>
          <p:cNvSpPr txBox="1"/>
          <p:nvPr/>
        </p:nvSpPr>
        <p:spPr>
          <a:xfrm>
            <a:off x="1403286" y="4971276"/>
            <a:ext cx="3511019" cy="587340"/>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b="1" dirty="0">
                <a:solidFill>
                  <a:schemeClr val="tx2"/>
                </a:solidFill>
                <a:latin typeface="HelveticaNeueLT Std" panose="020B0604020202020204" pitchFamily="34" charset="0"/>
              </a:rPr>
              <a:t>Browser games for PCs</a:t>
            </a:r>
          </a:p>
          <a:p>
            <a:pPr marL="0" marR="0" lvl="1" indent="0" defTabSz="914400" rtl="0" eaLnBrk="1" fontAlgn="auto" latinLnBrk="0" hangingPunct="1">
              <a:lnSpc>
                <a:spcPct val="100000"/>
              </a:lnSpc>
              <a:spcBef>
                <a:spcPts val="0"/>
              </a:spcBef>
              <a:spcAft>
                <a:spcPts val="500"/>
              </a:spcAft>
              <a:buClrTx/>
              <a:buSzTx/>
              <a:buFontTx/>
              <a:buNone/>
              <a:tabLst/>
              <a:defRPr/>
            </a:pPr>
            <a:r>
              <a:rPr lang="en-US" sz="1400" dirty="0">
                <a:solidFill>
                  <a:schemeClr val="accent5">
                    <a:lumMod val="25000"/>
                  </a:schemeClr>
                </a:solidFill>
                <a:latin typeface="HelveticaNeueLT Std" panose="020B0604020202020204" pitchFamily="34" charset="0"/>
              </a:rPr>
              <a:t>$1.9 B | ▼16.9% with respect to 2022</a:t>
            </a:r>
          </a:p>
        </p:txBody>
      </p:sp>
      <p:sp>
        <p:nvSpPr>
          <p:cNvPr id="63" name="QuadreDeText 62">
            <a:extLst>
              <a:ext uri="{FF2B5EF4-FFF2-40B4-BE49-F238E27FC236}">
                <a16:creationId xmlns:a16="http://schemas.microsoft.com/office/drawing/2014/main" id="{3DF051C7-7071-2A07-A00D-3991801985DF}"/>
              </a:ext>
            </a:extLst>
          </p:cNvPr>
          <p:cNvSpPr txBox="1"/>
          <p:nvPr/>
        </p:nvSpPr>
        <p:spPr>
          <a:xfrm>
            <a:off x="4820891" y="5116246"/>
            <a:ext cx="719996" cy="307777"/>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b="1">
                <a:solidFill>
                  <a:schemeClr val="tx2"/>
                </a:solidFill>
                <a:latin typeface="HelveticaNeueLT Std" panose="020B0604020202020204" pitchFamily="34" charset="0"/>
              </a:rPr>
              <a:t>1%</a:t>
            </a:r>
          </a:p>
        </p:txBody>
      </p:sp>
      <p:cxnSp>
        <p:nvCxnSpPr>
          <p:cNvPr id="22" name="Connector recte 21">
            <a:extLst>
              <a:ext uri="{FF2B5EF4-FFF2-40B4-BE49-F238E27FC236}">
                <a16:creationId xmlns:a16="http://schemas.microsoft.com/office/drawing/2014/main" id="{9EB9D805-305C-90A8-6D7E-4655CE9364F6}"/>
              </a:ext>
              <a:ext uri="{C183D7F6-B498-43B3-948B-1728B52AA6E4}">
                <adec:decorative xmlns:adec="http://schemas.microsoft.com/office/drawing/2017/decorative" xmlns="" val="1"/>
              </a:ext>
            </a:extLst>
          </p:cNvPr>
          <p:cNvCxnSpPr>
            <a:cxnSpLocks/>
          </p:cNvCxnSpPr>
          <p:nvPr/>
        </p:nvCxnSpPr>
        <p:spPr>
          <a:xfrm>
            <a:off x="4725645" y="2669277"/>
            <a:ext cx="0" cy="54000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52" name="Connector recte 51">
            <a:extLst>
              <a:ext uri="{FF2B5EF4-FFF2-40B4-BE49-F238E27FC236}">
                <a16:creationId xmlns:a16="http://schemas.microsoft.com/office/drawing/2014/main" id="{E4E0AC63-305B-DC6E-4FF2-AF4242EB8BE6}"/>
              </a:ext>
              <a:ext uri="{C183D7F6-B498-43B3-948B-1728B52AA6E4}">
                <adec:decorative xmlns:adec="http://schemas.microsoft.com/office/drawing/2017/decorative" xmlns="" val="1"/>
              </a:ext>
            </a:extLst>
          </p:cNvPr>
          <p:cNvCxnSpPr>
            <a:cxnSpLocks/>
          </p:cNvCxnSpPr>
          <p:nvPr/>
        </p:nvCxnSpPr>
        <p:spPr>
          <a:xfrm flipV="1">
            <a:off x="4725642" y="3444500"/>
            <a:ext cx="0" cy="54000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55" name="Connector recte 54">
            <a:extLst>
              <a:ext uri="{FF2B5EF4-FFF2-40B4-BE49-F238E27FC236}">
                <a16:creationId xmlns:a16="http://schemas.microsoft.com/office/drawing/2014/main" id="{F085D2DF-2673-825E-CB15-EBA5AC39C200}"/>
              </a:ext>
              <a:ext uri="{C183D7F6-B498-43B3-948B-1728B52AA6E4}">
                <adec:decorative xmlns:adec="http://schemas.microsoft.com/office/drawing/2017/decorative" xmlns="" val="1"/>
              </a:ext>
            </a:extLst>
          </p:cNvPr>
          <p:cNvCxnSpPr>
            <a:cxnSpLocks/>
          </p:cNvCxnSpPr>
          <p:nvPr/>
        </p:nvCxnSpPr>
        <p:spPr>
          <a:xfrm flipV="1">
            <a:off x="4725642" y="4219723"/>
            <a:ext cx="0" cy="54000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58" name="Connector recte 57">
            <a:extLst>
              <a:ext uri="{FF2B5EF4-FFF2-40B4-BE49-F238E27FC236}">
                <a16:creationId xmlns:a16="http://schemas.microsoft.com/office/drawing/2014/main" id="{144E315B-20D6-6764-CB2B-7FC7B0173FED}"/>
              </a:ext>
              <a:ext uri="{C183D7F6-B498-43B3-948B-1728B52AA6E4}">
                <adec:decorative xmlns:adec="http://schemas.microsoft.com/office/drawing/2017/decorative" xmlns="" val="1"/>
              </a:ext>
            </a:extLst>
          </p:cNvPr>
          <p:cNvCxnSpPr>
            <a:cxnSpLocks/>
          </p:cNvCxnSpPr>
          <p:nvPr/>
        </p:nvCxnSpPr>
        <p:spPr>
          <a:xfrm flipV="1">
            <a:off x="4725645" y="4991150"/>
            <a:ext cx="0" cy="54000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72" name="Redondear rectángulo de esquina del mismo lado 71">
            <a:extLst>
              <a:ext uri="{FF2B5EF4-FFF2-40B4-BE49-F238E27FC236}">
                <a16:creationId xmlns:a16="http://schemas.microsoft.com/office/drawing/2014/main" id="{93216363-E39A-EFC8-13AE-317DE8A79141}"/>
              </a:ext>
              <a:ext uri="{C183D7F6-B498-43B3-948B-1728B52AA6E4}">
                <adec:decorative xmlns:adec="http://schemas.microsoft.com/office/drawing/2017/decorative" xmlns="" val="1"/>
              </a:ext>
            </a:extLst>
          </p:cNvPr>
          <p:cNvSpPr/>
          <p:nvPr/>
        </p:nvSpPr>
        <p:spPr>
          <a:xfrm>
            <a:off x="6096002" y="2579277"/>
            <a:ext cx="720000" cy="3045669"/>
          </a:xfrm>
          <a:prstGeom prst="round2SameRect">
            <a:avLst>
              <a:gd name="adj1" fmla="val 50000"/>
              <a:gd name="adj2" fmla="val 50000"/>
            </a:avLst>
          </a:prstGeom>
          <a:blipFill dpi="0" rotWithShape="0">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Marcador de texto 14">
            <a:extLst>
              <a:ext uri="{FF2B5EF4-FFF2-40B4-BE49-F238E27FC236}">
                <a16:creationId xmlns:a16="http://schemas.microsoft.com/office/drawing/2014/main" id="{D77E8FF9-A824-FA5D-643A-A7FA4EACDADF}"/>
              </a:ext>
            </a:extLst>
          </p:cNvPr>
          <p:cNvSpPr txBox="1">
            <a:spLocks/>
          </p:cNvSpPr>
          <p:nvPr/>
        </p:nvSpPr>
        <p:spPr>
          <a:xfrm>
            <a:off x="6214164" y="2159156"/>
            <a:ext cx="4173845" cy="215444"/>
          </a:xfrm>
          <a:prstGeom prst="rect">
            <a:avLst/>
          </a:prstGeom>
        </p:spPr>
        <p:txBody>
          <a:bodyPr wrap="square" lIns="0" tIns="0" rIns="0" bIns="0" numCol="1" spcCol="180000">
            <a:sp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a:solidFill>
                  <a:schemeClr val="bg1"/>
                </a:solidFill>
                <a:effectLst/>
                <a:latin typeface="HelveticaNeueLT Std" panose="020B0604020202020204" pitchFamily="34" charset="77"/>
                <a:ea typeface="+mn-ea"/>
                <a:cs typeface="+mn-cs"/>
              </a:defRPr>
            </a:lvl1pPr>
            <a:lvl2pPr marL="0" marR="0" indent="0" algn="l" defTabSz="914400" rtl="0" eaLnBrk="1" fontAlgn="auto" latinLnBrk="0" hangingPunct="1">
              <a:lnSpc>
                <a:spcPct val="100000"/>
              </a:lnSpc>
              <a:spcBef>
                <a:spcPts val="500"/>
              </a:spcBef>
              <a:spcAft>
                <a:spcPts val="500"/>
              </a:spcAft>
              <a:buClrTx/>
              <a:buSzTx/>
              <a:buFontTx/>
              <a:buNone/>
              <a:tabLst/>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Turnover by geographical region</a:t>
            </a:r>
          </a:p>
        </p:txBody>
      </p:sp>
      <p:sp>
        <p:nvSpPr>
          <p:cNvPr id="73" name="QuadreDeText 72">
            <a:extLst>
              <a:ext uri="{FF2B5EF4-FFF2-40B4-BE49-F238E27FC236}">
                <a16:creationId xmlns:a16="http://schemas.microsoft.com/office/drawing/2014/main" id="{D36F5568-754A-0C16-5868-DC4D36E1532E}"/>
              </a:ext>
            </a:extLst>
          </p:cNvPr>
          <p:cNvSpPr txBox="1"/>
          <p:nvPr/>
        </p:nvSpPr>
        <p:spPr>
          <a:xfrm>
            <a:off x="6869054" y="2579702"/>
            <a:ext cx="3420254" cy="587340"/>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b="1" dirty="0">
                <a:solidFill>
                  <a:schemeClr val="tx2"/>
                </a:solidFill>
                <a:latin typeface="HelveticaNeueLT Std" panose="020B0604020202020204" pitchFamily="34" charset="0"/>
              </a:rPr>
              <a:t>Asia-Pacific</a:t>
            </a:r>
          </a:p>
          <a:p>
            <a:pPr marL="0" marR="0" lvl="1" indent="0" defTabSz="914400" rtl="0" eaLnBrk="1" fontAlgn="auto" latinLnBrk="0" hangingPunct="1">
              <a:lnSpc>
                <a:spcPct val="100000"/>
              </a:lnSpc>
              <a:spcBef>
                <a:spcPts val="0"/>
              </a:spcBef>
              <a:spcAft>
                <a:spcPts val="500"/>
              </a:spcAft>
              <a:buClrTx/>
              <a:buSzTx/>
              <a:buFontTx/>
              <a:buNone/>
              <a:tabLst/>
              <a:defRPr/>
            </a:pPr>
            <a:r>
              <a:rPr lang="en-US" sz="1400" dirty="0">
                <a:solidFill>
                  <a:schemeClr val="accent5">
                    <a:lumMod val="25000"/>
                  </a:schemeClr>
                </a:solidFill>
                <a:latin typeface="HelveticaNeueLT Std" panose="020B0604020202020204" pitchFamily="34" charset="0"/>
              </a:rPr>
              <a:t>$85.8 B | ▲1.2% with respect to 2022</a:t>
            </a:r>
          </a:p>
        </p:txBody>
      </p:sp>
      <p:cxnSp>
        <p:nvCxnSpPr>
          <p:cNvPr id="74" name="Connector recte 73">
            <a:extLst>
              <a:ext uri="{FF2B5EF4-FFF2-40B4-BE49-F238E27FC236}">
                <a16:creationId xmlns:a16="http://schemas.microsoft.com/office/drawing/2014/main" id="{9C67D615-3312-3226-FD48-8F737C78CFFC}"/>
              </a:ext>
              <a:ext uri="{C183D7F6-B498-43B3-948B-1728B52AA6E4}">
                <adec:decorative xmlns:adec="http://schemas.microsoft.com/office/drawing/2017/decorative" xmlns="" val="1"/>
              </a:ext>
            </a:extLst>
          </p:cNvPr>
          <p:cNvCxnSpPr>
            <a:cxnSpLocks/>
          </p:cNvCxnSpPr>
          <p:nvPr/>
        </p:nvCxnSpPr>
        <p:spPr>
          <a:xfrm>
            <a:off x="10191411" y="2603372"/>
            <a:ext cx="0" cy="54000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75" name="QuadreDeText 74">
            <a:extLst>
              <a:ext uri="{FF2B5EF4-FFF2-40B4-BE49-F238E27FC236}">
                <a16:creationId xmlns:a16="http://schemas.microsoft.com/office/drawing/2014/main" id="{0E4D3F8D-33D6-279C-32ED-98F73AD2F00E}"/>
              </a:ext>
            </a:extLst>
          </p:cNvPr>
          <p:cNvSpPr txBox="1"/>
          <p:nvPr/>
        </p:nvSpPr>
        <p:spPr>
          <a:xfrm>
            <a:off x="10286658" y="2720518"/>
            <a:ext cx="719996" cy="307777"/>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b="1">
                <a:solidFill>
                  <a:schemeClr val="tx2"/>
                </a:solidFill>
                <a:latin typeface="HelveticaNeueLT Std" panose="020B0604020202020204" pitchFamily="34" charset="0"/>
              </a:rPr>
              <a:t>46%</a:t>
            </a:r>
          </a:p>
        </p:txBody>
      </p:sp>
      <p:sp>
        <p:nvSpPr>
          <p:cNvPr id="76" name="QuadreDeText 75">
            <a:extLst>
              <a:ext uri="{FF2B5EF4-FFF2-40B4-BE49-F238E27FC236}">
                <a16:creationId xmlns:a16="http://schemas.microsoft.com/office/drawing/2014/main" id="{03EF5820-A5E7-8DAC-C948-E727C58BF9B8}"/>
              </a:ext>
            </a:extLst>
          </p:cNvPr>
          <p:cNvSpPr txBox="1"/>
          <p:nvPr/>
        </p:nvSpPr>
        <p:spPr>
          <a:xfrm>
            <a:off x="6869054" y="3208078"/>
            <a:ext cx="3417598" cy="587340"/>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b="1" dirty="0">
                <a:solidFill>
                  <a:schemeClr val="tx2"/>
                </a:solidFill>
                <a:latin typeface="HelveticaNeueLT Std" panose="020B0604020202020204" pitchFamily="34" charset="0"/>
              </a:rPr>
              <a:t>North America</a:t>
            </a:r>
          </a:p>
          <a:p>
            <a:pPr marL="0" marR="0" lvl="1" indent="0" defTabSz="914400" rtl="0" eaLnBrk="1" fontAlgn="auto" latinLnBrk="0" hangingPunct="1">
              <a:lnSpc>
                <a:spcPct val="100000"/>
              </a:lnSpc>
              <a:spcBef>
                <a:spcPts val="0"/>
              </a:spcBef>
              <a:spcAft>
                <a:spcPts val="500"/>
              </a:spcAft>
              <a:buClrTx/>
              <a:buSzTx/>
              <a:buFontTx/>
              <a:buNone/>
              <a:tabLst/>
              <a:defRPr/>
            </a:pPr>
            <a:r>
              <a:rPr lang="en-US" sz="1400" dirty="0">
                <a:solidFill>
                  <a:schemeClr val="accent5">
                    <a:lumMod val="25000"/>
                  </a:schemeClr>
                </a:solidFill>
                <a:latin typeface="HelveticaNeueLT Std" panose="020B0604020202020204" pitchFamily="34" charset="0"/>
              </a:rPr>
              <a:t>$51.6 B | ▲3.8% with respect to 2022</a:t>
            </a:r>
          </a:p>
        </p:txBody>
      </p:sp>
      <p:cxnSp>
        <p:nvCxnSpPr>
          <p:cNvPr id="77" name="Connector recte 76">
            <a:extLst>
              <a:ext uri="{FF2B5EF4-FFF2-40B4-BE49-F238E27FC236}">
                <a16:creationId xmlns:a16="http://schemas.microsoft.com/office/drawing/2014/main" id="{D6C5B473-4EEE-6197-5DBA-8946B1659EE6}"/>
              </a:ext>
              <a:ext uri="{C183D7F6-B498-43B3-948B-1728B52AA6E4}">
                <adec:decorative xmlns:adec="http://schemas.microsoft.com/office/drawing/2017/decorative" xmlns="" val="1"/>
              </a:ext>
            </a:extLst>
          </p:cNvPr>
          <p:cNvCxnSpPr>
            <a:cxnSpLocks/>
          </p:cNvCxnSpPr>
          <p:nvPr/>
        </p:nvCxnSpPr>
        <p:spPr>
          <a:xfrm>
            <a:off x="10191411" y="3231748"/>
            <a:ext cx="0" cy="54000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78" name="QuadreDeText 77">
            <a:extLst>
              <a:ext uri="{FF2B5EF4-FFF2-40B4-BE49-F238E27FC236}">
                <a16:creationId xmlns:a16="http://schemas.microsoft.com/office/drawing/2014/main" id="{227E03F0-8489-410F-50E5-542749AB5445}"/>
              </a:ext>
            </a:extLst>
          </p:cNvPr>
          <p:cNvSpPr txBox="1"/>
          <p:nvPr/>
        </p:nvSpPr>
        <p:spPr>
          <a:xfrm>
            <a:off x="10286658" y="3348894"/>
            <a:ext cx="719996" cy="307777"/>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b="1">
                <a:solidFill>
                  <a:schemeClr val="tx2"/>
                </a:solidFill>
                <a:latin typeface="HelveticaNeueLT Std" panose="020B0604020202020204" pitchFamily="34" charset="0"/>
              </a:rPr>
              <a:t>27%</a:t>
            </a:r>
          </a:p>
        </p:txBody>
      </p:sp>
      <p:sp>
        <p:nvSpPr>
          <p:cNvPr id="79" name="QuadreDeText 78">
            <a:extLst>
              <a:ext uri="{FF2B5EF4-FFF2-40B4-BE49-F238E27FC236}">
                <a16:creationId xmlns:a16="http://schemas.microsoft.com/office/drawing/2014/main" id="{56EE22AC-8040-A140-D8C8-52670AAFF8D4}"/>
              </a:ext>
            </a:extLst>
          </p:cNvPr>
          <p:cNvSpPr txBox="1"/>
          <p:nvPr/>
        </p:nvSpPr>
        <p:spPr>
          <a:xfrm>
            <a:off x="6871704" y="3834389"/>
            <a:ext cx="3516304" cy="587340"/>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b="1" dirty="0">
                <a:solidFill>
                  <a:schemeClr val="tx2"/>
                </a:solidFill>
                <a:latin typeface="HelveticaNeueLT Std" panose="020B0604020202020204" pitchFamily="34" charset="0"/>
              </a:rPr>
              <a:t>Europe</a:t>
            </a:r>
          </a:p>
          <a:p>
            <a:pPr marL="0" marR="0" lvl="1" indent="0" defTabSz="914400" rtl="0" eaLnBrk="1" fontAlgn="auto" latinLnBrk="0" hangingPunct="1">
              <a:lnSpc>
                <a:spcPct val="100000"/>
              </a:lnSpc>
              <a:spcBef>
                <a:spcPts val="0"/>
              </a:spcBef>
              <a:spcAft>
                <a:spcPts val="500"/>
              </a:spcAft>
              <a:buClrTx/>
              <a:buSzTx/>
              <a:buFontTx/>
              <a:buNone/>
              <a:tabLst/>
              <a:defRPr/>
            </a:pPr>
            <a:r>
              <a:rPr lang="en-US" sz="1400" dirty="0">
                <a:solidFill>
                  <a:schemeClr val="accent5">
                    <a:lumMod val="25000"/>
                  </a:schemeClr>
                </a:solidFill>
                <a:latin typeface="HelveticaNeueLT Std" panose="020B0604020202020204" pitchFamily="34" charset="0"/>
              </a:rPr>
              <a:t>$34.4 B | ▲3.2% with respect to 2022</a:t>
            </a:r>
          </a:p>
        </p:txBody>
      </p:sp>
      <p:cxnSp>
        <p:nvCxnSpPr>
          <p:cNvPr id="80" name="Connector recte 79">
            <a:extLst>
              <a:ext uri="{FF2B5EF4-FFF2-40B4-BE49-F238E27FC236}">
                <a16:creationId xmlns:a16="http://schemas.microsoft.com/office/drawing/2014/main" id="{86212B6E-9705-6415-EDDA-85E848226FAD}"/>
              </a:ext>
              <a:ext uri="{C183D7F6-B498-43B3-948B-1728B52AA6E4}">
                <adec:decorative xmlns:adec="http://schemas.microsoft.com/office/drawing/2017/decorative" xmlns="" val="1"/>
              </a:ext>
            </a:extLst>
          </p:cNvPr>
          <p:cNvCxnSpPr>
            <a:cxnSpLocks/>
          </p:cNvCxnSpPr>
          <p:nvPr/>
        </p:nvCxnSpPr>
        <p:spPr>
          <a:xfrm>
            <a:off x="10194061" y="3858059"/>
            <a:ext cx="0" cy="54000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81" name="QuadreDeText 80">
            <a:extLst>
              <a:ext uri="{FF2B5EF4-FFF2-40B4-BE49-F238E27FC236}">
                <a16:creationId xmlns:a16="http://schemas.microsoft.com/office/drawing/2014/main" id="{9334C53A-D253-9866-AAEE-94FCCECB230D}"/>
              </a:ext>
            </a:extLst>
          </p:cNvPr>
          <p:cNvSpPr txBox="1"/>
          <p:nvPr/>
        </p:nvSpPr>
        <p:spPr>
          <a:xfrm>
            <a:off x="10289308" y="3975205"/>
            <a:ext cx="719996" cy="307777"/>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b="1">
                <a:solidFill>
                  <a:schemeClr val="tx2"/>
                </a:solidFill>
                <a:latin typeface="HelveticaNeueLT Std" panose="020B0604020202020204" pitchFamily="34" charset="0"/>
              </a:rPr>
              <a:t>18%</a:t>
            </a:r>
          </a:p>
        </p:txBody>
      </p:sp>
      <p:sp>
        <p:nvSpPr>
          <p:cNvPr id="82" name="QuadreDeText 81">
            <a:extLst>
              <a:ext uri="{FF2B5EF4-FFF2-40B4-BE49-F238E27FC236}">
                <a16:creationId xmlns:a16="http://schemas.microsoft.com/office/drawing/2014/main" id="{C57DB40E-8730-8F1E-8EA8-CAC966E0FB55}"/>
              </a:ext>
            </a:extLst>
          </p:cNvPr>
          <p:cNvSpPr txBox="1"/>
          <p:nvPr/>
        </p:nvSpPr>
        <p:spPr>
          <a:xfrm>
            <a:off x="6871492" y="4460753"/>
            <a:ext cx="3311835" cy="587340"/>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b="1" dirty="0">
                <a:solidFill>
                  <a:schemeClr val="tx2"/>
                </a:solidFill>
                <a:latin typeface="HelveticaNeueLT Std" panose="020B0604020202020204" pitchFamily="34" charset="0"/>
              </a:rPr>
              <a:t>Latin America</a:t>
            </a:r>
          </a:p>
          <a:p>
            <a:pPr marL="0" marR="0" lvl="1" indent="0" defTabSz="914400" rtl="0" eaLnBrk="1" fontAlgn="auto" latinLnBrk="0" hangingPunct="1">
              <a:lnSpc>
                <a:spcPct val="100000"/>
              </a:lnSpc>
              <a:spcBef>
                <a:spcPts val="0"/>
              </a:spcBef>
              <a:spcAft>
                <a:spcPts val="500"/>
              </a:spcAft>
              <a:buClrTx/>
              <a:buSzTx/>
              <a:buFontTx/>
              <a:buNone/>
              <a:tabLst/>
              <a:defRPr/>
            </a:pPr>
            <a:r>
              <a:rPr lang="en-US" sz="1400" dirty="0">
                <a:solidFill>
                  <a:schemeClr val="accent5">
                    <a:lumMod val="25000"/>
                  </a:schemeClr>
                </a:solidFill>
                <a:latin typeface="HelveticaNeueLT Std" panose="020B0604020202020204" pitchFamily="34" charset="0"/>
              </a:rPr>
              <a:t>$8.8 B | ▲4.3% with respect to 2022</a:t>
            </a:r>
          </a:p>
        </p:txBody>
      </p:sp>
      <p:cxnSp>
        <p:nvCxnSpPr>
          <p:cNvPr id="83" name="Connector recte 82">
            <a:extLst>
              <a:ext uri="{FF2B5EF4-FFF2-40B4-BE49-F238E27FC236}">
                <a16:creationId xmlns:a16="http://schemas.microsoft.com/office/drawing/2014/main" id="{593A9DF3-75D2-3059-1B2D-8533B9A58478}"/>
              </a:ext>
              <a:ext uri="{C183D7F6-B498-43B3-948B-1728B52AA6E4}">
                <adec:decorative xmlns:adec="http://schemas.microsoft.com/office/drawing/2017/decorative" xmlns="" val="1"/>
              </a:ext>
            </a:extLst>
          </p:cNvPr>
          <p:cNvCxnSpPr>
            <a:cxnSpLocks/>
          </p:cNvCxnSpPr>
          <p:nvPr/>
        </p:nvCxnSpPr>
        <p:spPr>
          <a:xfrm>
            <a:off x="10193849" y="4484423"/>
            <a:ext cx="0" cy="54000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84" name="QuadreDeText 83">
            <a:extLst>
              <a:ext uri="{FF2B5EF4-FFF2-40B4-BE49-F238E27FC236}">
                <a16:creationId xmlns:a16="http://schemas.microsoft.com/office/drawing/2014/main" id="{EBE1B16E-119B-7357-D5DC-078DC8F037CF}"/>
              </a:ext>
            </a:extLst>
          </p:cNvPr>
          <p:cNvSpPr txBox="1"/>
          <p:nvPr/>
        </p:nvSpPr>
        <p:spPr>
          <a:xfrm>
            <a:off x="10289096" y="4601569"/>
            <a:ext cx="719996" cy="307777"/>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b="1">
                <a:solidFill>
                  <a:schemeClr val="tx2"/>
                </a:solidFill>
                <a:latin typeface="HelveticaNeueLT Std" panose="020B0604020202020204" pitchFamily="34" charset="0"/>
              </a:rPr>
              <a:t>5%</a:t>
            </a:r>
          </a:p>
        </p:txBody>
      </p:sp>
      <p:sp>
        <p:nvSpPr>
          <p:cNvPr id="85" name="QuadreDeText 84">
            <a:extLst>
              <a:ext uri="{FF2B5EF4-FFF2-40B4-BE49-F238E27FC236}">
                <a16:creationId xmlns:a16="http://schemas.microsoft.com/office/drawing/2014/main" id="{B93236FA-2BDF-FB95-E5F6-697A4F0F019D}"/>
              </a:ext>
            </a:extLst>
          </p:cNvPr>
          <p:cNvSpPr txBox="1"/>
          <p:nvPr/>
        </p:nvSpPr>
        <p:spPr>
          <a:xfrm>
            <a:off x="6871492" y="5091920"/>
            <a:ext cx="3311835" cy="587340"/>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b="1" dirty="0">
                <a:solidFill>
                  <a:schemeClr val="tx2"/>
                </a:solidFill>
                <a:latin typeface="HelveticaNeueLT Std" panose="020B0604020202020204" pitchFamily="34" charset="0"/>
              </a:rPr>
              <a:t>Middle East and Africa</a:t>
            </a:r>
          </a:p>
          <a:p>
            <a:pPr marL="0" marR="0" lvl="1" indent="0" defTabSz="914400" rtl="0" eaLnBrk="1" fontAlgn="auto" latinLnBrk="0" hangingPunct="1">
              <a:lnSpc>
                <a:spcPct val="100000"/>
              </a:lnSpc>
              <a:spcBef>
                <a:spcPts val="0"/>
              </a:spcBef>
              <a:spcAft>
                <a:spcPts val="500"/>
              </a:spcAft>
              <a:buClrTx/>
              <a:buSzTx/>
              <a:buFontTx/>
              <a:buNone/>
              <a:tabLst/>
              <a:defRPr/>
            </a:pPr>
            <a:r>
              <a:rPr lang="en-US" sz="1400" dirty="0">
                <a:solidFill>
                  <a:schemeClr val="accent5">
                    <a:lumMod val="25000"/>
                  </a:schemeClr>
                </a:solidFill>
                <a:latin typeface="HelveticaNeueLT Std" panose="020B0604020202020204" pitchFamily="34" charset="0"/>
              </a:rPr>
              <a:t>$7.2 B | ▲6.9% with respect to 2022</a:t>
            </a:r>
          </a:p>
        </p:txBody>
      </p:sp>
      <p:cxnSp>
        <p:nvCxnSpPr>
          <p:cNvPr id="86" name="Connector recte 85">
            <a:extLst>
              <a:ext uri="{FF2B5EF4-FFF2-40B4-BE49-F238E27FC236}">
                <a16:creationId xmlns:a16="http://schemas.microsoft.com/office/drawing/2014/main" id="{16A5E06D-14D0-9D7E-D1B4-4AE534E31DCA}"/>
              </a:ext>
              <a:ext uri="{C183D7F6-B498-43B3-948B-1728B52AA6E4}">
                <adec:decorative xmlns:adec="http://schemas.microsoft.com/office/drawing/2017/decorative" xmlns="" val="1"/>
              </a:ext>
            </a:extLst>
          </p:cNvPr>
          <p:cNvCxnSpPr>
            <a:cxnSpLocks/>
          </p:cNvCxnSpPr>
          <p:nvPr/>
        </p:nvCxnSpPr>
        <p:spPr>
          <a:xfrm>
            <a:off x="10193849" y="5115590"/>
            <a:ext cx="0" cy="54000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87" name="QuadreDeText 86">
            <a:extLst>
              <a:ext uri="{FF2B5EF4-FFF2-40B4-BE49-F238E27FC236}">
                <a16:creationId xmlns:a16="http://schemas.microsoft.com/office/drawing/2014/main" id="{A6FE0114-E748-D8ED-6096-F9DE398C0727}"/>
              </a:ext>
            </a:extLst>
          </p:cNvPr>
          <p:cNvSpPr txBox="1"/>
          <p:nvPr/>
        </p:nvSpPr>
        <p:spPr>
          <a:xfrm>
            <a:off x="10289096" y="5232736"/>
            <a:ext cx="719996" cy="307777"/>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400" b="1">
                <a:solidFill>
                  <a:schemeClr val="tx2"/>
                </a:solidFill>
                <a:latin typeface="HelveticaNeueLT Std" panose="020B0604020202020204" pitchFamily="34" charset="0"/>
              </a:rPr>
              <a:t>4%</a:t>
            </a:r>
          </a:p>
        </p:txBody>
      </p:sp>
      <p:sp>
        <p:nvSpPr>
          <p:cNvPr id="6" name="CuadroTexto 32">
            <a:extLst>
              <a:ext uri="{FF2B5EF4-FFF2-40B4-BE49-F238E27FC236}">
                <a16:creationId xmlns:a16="http://schemas.microsoft.com/office/drawing/2014/main" id="{B1F94D5E-CE21-CCAC-226D-70F726751FE1}"/>
              </a:ext>
            </a:extLst>
          </p:cNvPr>
          <p:cNvSpPr txBox="1"/>
          <p:nvPr/>
        </p:nvSpPr>
        <p:spPr>
          <a:xfrm>
            <a:off x="626599" y="5795328"/>
            <a:ext cx="11009093" cy="276999"/>
          </a:xfrm>
          <a:prstGeom prst="rect">
            <a:avLst/>
          </a:prstGeom>
        </p:spPr>
        <p:txBody>
          <a:bodyPr wrap="square">
            <a:spAutoFit/>
          </a:bodyPr>
          <a:lstStyle>
            <a:defPPr>
              <a:defRPr lang="es-ES"/>
            </a:defPPr>
            <a:lvl1pPr algn="r">
              <a:defRPr sz="1200" b="1" i="1">
                <a:solidFill>
                  <a:srgbClr val="424242"/>
                </a:solidFill>
                <a:latin typeface="HelveticaNeueLT Std" panose="020B0604020202020204" pitchFamily="34" charset="0"/>
              </a:defRPr>
            </a:lvl1pPr>
          </a:lstStyle>
          <a:p>
            <a:r>
              <a:rPr lang="en-US">
                <a:solidFill>
                  <a:schemeClr val="accent5">
                    <a:lumMod val="25000"/>
                  </a:schemeClr>
                </a:solidFill>
              </a:rPr>
              <a:t>Source: </a:t>
            </a:r>
            <a:r>
              <a:rPr lang="en-US" b="0">
                <a:solidFill>
                  <a:schemeClr val="accent5">
                    <a:lumMod val="25000"/>
                  </a:schemeClr>
                </a:solidFill>
              </a:rPr>
              <a:t>ACCIÓ, based on Newzoo, 2023</a:t>
            </a:r>
          </a:p>
        </p:txBody>
      </p:sp>
    </p:spTree>
    <p:extLst>
      <p:ext uri="{BB962C8B-B14F-4D97-AF65-F5344CB8AC3E}">
        <p14:creationId xmlns:p14="http://schemas.microsoft.com/office/powerpoint/2010/main" val="1664177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54C4D496-4AEE-DF26-7FB6-4BBEE3E099DD}"/>
              </a:ext>
            </a:extLst>
          </p:cNvPr>
          <p:cNvSpPr>
            <a:spLocks noGrp="1"/>
          </p:cNvSpPr>
          <p:nvPr>
            <p:ph type="title"/>
          </p:nvPr>
        </p:nvSpPr>
        <p:spPr/>
        <p:txBody>
          <a:bodyPr/>
          <a:lstStyle/>
          <a:p>
            <a:r>
              <a:rPr lang="en-US" sz="2000"/>
              <a:t>The global video game industry (II)</a:t>
            </a:r>
          </a:p>
        </p:txBody>
      </p:sp>
      <p:sp>
        <p:nvSpPr>
          <p:cNvPr id="56" name="Redondear rectángulo de esquina del mismo lado 17">
            <a:extLst>
              <a:ext uri="{FF2B5EF4-FFF2-40B4-BE49-F238E27FC236}">
                <a16:creationId xmlns:a16="http://schemas.microsoft.com/office/drawing/2014/main" id="{9878F37C-C5D5-9892-7A7D-F65B3CE3C13C}"/>
              </a:ext>
              <a:ext uri="{C183D7F6-B498-43B3-948B-1728B52AA6E4}">
                <adec:decorative xmlns:adec="http://schemas.microsoft.com/office/drawing/2017/decorative" xmlns="" val="1"/>
              </a:ext>
            </a:extLst>
          </p:cNvPr>
          <p:cNvSpPr/>
          <p:nvPr/>
        </p:nvSpPr>
        <p:spPr>
          <a:xfrm rot="16200000">
            <a:off x="9747092" y="-528177"/>
            <a:ext cx="406000" cy="3240358"/>
          </a:xfrm>
          <a:prstGeom prst="round2SameRect">
            <a:avLst>
              <a:gd name="adj1" fmla="val 50000"/>
              <a:gd name="adj2" fmla="val 0"/>
            </a:avLst>
          </a:prstGeom>
          <a:gradFill>
            <a:gsLst>
              <a:gs pos="0">
                <a:srgbClr val="D6D6D6"/>
              </a:gs>
              <a:gs pos="73000">
                <a:srgbClr val="D6D6D6"/>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Redondear rectángulo de esquina del mismo lado 17">
            <a:extLst>
              <a:ext uri="{FF2B5EF4-FFF2-40B4-BE49-F238E27FC236}">
                <a16:creationId xmlns:a16="http://schemas.microsoft.com/office/drawing/2014/main" id="{B8F5FBD9-24E6-E25D-02E0-76FA6EA642EC}"/>
              </a:ext>
              <a:ext uri="{C183D7F6-B498-43B3-948B-1728B52AA6E4}">
                <adec:decorative xmlns:adec="http://schemas.microsoft.com/office/drawing/2017/decorative" xmlns="" val="1"/>
              </a:ext>
            </a:extLst>
          </p:cNvPr>
          <p:cNvSpPr/>
          <p:nvPr/>
        </p:nvSpPr>
        <p:spPr>
          <a:xfrm rot="16200000">
            <a:off x="4897730" y="-2078594"/>
            <a:ext cx="406000" cy="6341191"/>
          </a:xfrm>
          <a:prstGeom prst="round2SameRect">
            <a:avLst>
              <a:gd name="adj1" fmla="val 50000"/>
              <a:gd name="adj2" fmla="val 0"/>
            </a:avLst>
          </a:prstGeom>
          <a:gradFill>
            <a:gsLst>
              <a:gs pos="0">
                <a:srgbClr val="D6D6D6"/>
              </a:gs>
              <a:gs pos="73000">
                <a:srgbClr val="D6D6D6"/>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Marcador de texto 14">
            <a:extLst>
              <a:ext uri="{FF2B5EF4-FFF2-40B4-BE49-F238E27FC236}">
                <a16:creationId xmlns:a16="http://schemas.microsoft.com/office/drawing/2014/main" id="{A7C636BD-9EE9-983A-72C1-E7F76570B49A}"/>
              </a:ext>
            </a:extLst>
          </p:cNvPr>
          <p:cNvSpPr txBox="1">
            <a:spLocks/>
          </p:cNvSpPr>
          <p:nvPr/>
        </p:nvSpPr>
        <p:spPr>
          <a:xfrm>
            <a:off x="1989212" y="987683"/>
            <a:ext cx="6399780" cy="200055"/>
          </a:xfrm>
          <a:prstGeom prst="rect">
            <a:avLst/>
          </a:prstGeom>
        </p:spPr>
        <p:txBody>
          <a:bodyPr wrap="square" lIns="0" tIns="0" rIns="0" bIns="0" numCol="1" spcCol="180000">
            <a:sp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a:solidFill>
                  <a:schemeClr val="bg1"/>
                </a:solidFill>
                <a:effectLst/>
                <a:latin typeface="HelveticaNeueLT Std" panose="020B0604020202020204" pitchFamily="34" charset="77"/>
                <a:ea typeface="+mn-ea"/>
                <a:cs typeface="+mn-cs"/>
              </a:defRPr>
            </a:lvl1pPr>
            <a:lvl2pPr marL="0" marR="0" indent="0" algn="l" defTabSz="914400" rtl="0" eaLnBrk="1" fontAlgn="auto" latinLnBrk="0" hangingPunct="1">
              <a:lnSpc>
                <a:spcPct val="100000"/>
              </a:lnSpc>
              <a:spcBef>
                <a:spcPts val="500"/>
              </a:spcBef>
              <a:spcAft>
                <a:spcPts val="500"/>
              </a:spcAft>
              <a:buClrTx/>
              <a:buSzTx/>
              <a:buFontTx/>
              <a:buNone/>
              <a:tabLst/>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300" dirty="0">
                <a:solidFill>
                  <a:srgbClr val="424242"/>
                </a:solidFill>
              </a:rPr>
              <a:t>Most popular games (by daily average users, DAU/monthly average users, MAU)</a:t>
            </a:r>
          </a:p>
        </p:txBody>
      </p:sp>
      <p:sp>
        <p:nvSpPr>
          <p:cNvPr id="57" name="Marcador de texto 14">
            <a:extLst>
              <a:ext uri="{FF2B5EF4-FFF2-40B4-BE49-F238E27FC236}">
                <a16:creationId xmlns:a16="http://schemas.microsoft.com/office/drawing/2014/main" id="{C003EE39-64AC-6804-6882-2282FCDEF775}"/>
              </a:ext>
            </a:extLst>
          </p:cNvPr>
          <p:cNvSpPr txBox="1">
            <a:spLocks/>
          </p:cNvSpPr>
          <p:nvPr/>
        </p:nvSpPr>
        <p:spPr>
          <a:xfrm>
            <a:off x="8448071" y="987683"/>
            <a:ext cx="2178563" cy="215444"/>
          </a:xfrm>
          <a:prstGeom prst="rect">
            <a:avLst/>
          </a:prstGeom>
        </p:spPr>
        <p:txBody>
          <a:bodyPr wrap="square" lIns="0" tIns="0" rIns="0" bIns="0" numCol="1" spcCol="180000">
            <a:sp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a:solidFill>
                  <a:schemeClr val="bg1"/>
                </a:solidFill>
                <a:effectLst/>
                <a:latin typeface="HelveticaNeueLT Std" panose="020B0604020202020204" pitchFamily="34" charset="77"/>
                <a:ea typeface="+mn-ea"/>
                <a:cs typeface="+mn-cs"/>
              </a:defRPr>
            </a:lvl1pPr>
            <a:lvl2pPr marL="0" marR="0" indent="0" algn="l" defTabSz="914400" rtl="0" eaLnBrk="1" fontAlgn="auto" latinLnBrk="0" hangingPunct="1">
              <a:lnSpc>
                <a:spcPct val="100000"/>
              </a:lnSpc>
              <a:spcBef>
                <a:spcPts val="500"/>
              </a:spcBef>
              <a:spcAft>
                <a:spcPts val="500"/>
              </a:spcAft>
              <a:buClrTx/>
              <a:buSzTx/>
              <a:buFontTx/>
              <a:buNone/>
              <a:tabLst/>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24242"/>
                </a:solidFill>
              </a:rPr>
              <a:t>Featured companies</a:t>
            </a:r>
          </a:p>
        </p:txBody>
      </p:sp>
      <p:sp>
        <p:nvSpPr>
          <p:cNvPr id="9" name="QuadreDeText 8">
            <a:extLst>
              <a:ext uri="{FF2B5EF4-FFF2-40B4-BE49-F238E27FC236}">
                <a16:creationId xmlns:a16="http://schemas.microsoft.com/office/drawing/2014/main" id="{403D0F35-6C45-61EC-4B38-12E7E55D008D}"/>
              </a:ext>
            </a:extLst>
          </p:cNvPr>
          <p:cNvSpPr txBox="1"/>
          <p:nvPr/>
        </p:nvSpPr>
        <p:spPr>
          <a:xfrm>
            <a:off x="347465" y="1387981"/>
            <a:ext cx="1532458" cy="261610"/>
          </a:xfrm>
          <a:prstGeom prst="rect">
            <a:avLst/>
          </a:prstGeom>
          <a:noFill/>
        </p:spPr>
        <p:txBody>
          <a:bodyPr wrap="square">
            <a:spAutoFit/>
          </a:bodyPr>
          <a:lstStyle/>
          <a:p>
            <a:pPr algn="r"/>
            <a:r>
              <a:rPr lang="en-US" sz="1100" b="1">
                <a:solidFill>
                  <a:schemeClr val="tx2"/>
                </a:solidFill>
                <a:latin typeface="HelveticaNeueLT Std" panose="020B0604020202020204" pitchFamily="34" charset="0"/>
              </a:rPr>
              <a:t>Mobile devices</a:t>
            </a:r>
          </a:p>
        </p:txBody>
      </p:sp>
      <p:sp>
        <p:nvSpPr>
          <p:cNvPr id="4" name="Redondear rectángulo de esquina del mismo lado 71">
            <a:extLst>
              <a:ext uri="{FF2B5EF4-FFF2-40B4-BE49-F238E27FC236}">
                <a16:creationId xmlns:a16="http://schemas.microsoft.com/office/drawing/2014/main" id="{C5BA9FDE-1B94-03E1-B42C-3E3D808AC8B9}"/>
              </a:ext>
              <a:ext uri="{C183D7F6-B498-43B3-948B-1728B52AA6E4}">
                <adec:decorative xmlns:adec="http://schemas.microsoft.com/office/drawing/2017/decorative" xmlns="" val="1"/>
              </a:ext>
            </a:extLst>
          </p:cNvPr>
          <p:cNvSpPr/>
          <p:nvPr/>
        </p:nvSpPr>
        <p:spPr>
          <a:xfrm rot="5400000">
            <a:off x="749599" y="1521721"/>
            <a:ext cx="1004260" cy="1260000"/>
          </a:xfrm>
          <a:prstGeom prst="round2SameRect">
            <a:avLst>
              <a:gd name="adj1" fmla="val 0"/>
              <a:gd name="adj2" fmla="val 50000"/>
            </a:avLst>
          </a:prstGeom>
          <a:blipFill dpi="0" rotWithShape="0">
            <a:blip r:embed="rId2"/>
            <a:srcRect/>
            <a:stretch>
              <a:fillRect t="-12733" b="-1273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4" name="Rectangle 33">
            <a:extLst>
              <a:ext uri="{FF2B5EF4-FFF2-40B4-BE49-F238E27FC236}">
                <a16:creationId xmlns:a16="http://schemas.microsoft.com/office/drawing/2014/main" id="{7DC8D83F-EB16-07A5-2D85-88D384747161}"/>
              </a:ext>
              <a:ext uri="{C183D7F6-B498-43B3-948B-1728B52AA6E4}">
                <adec:decorative xmlns:adec="http://schemas.microsoft.com/office/drawing/2017/decorative" xmlns="" val="1"/>
              </a:ext>
            </a:extLst>
          </p:cNvPr>
          <p:cNvSpPr/>
          <p:nvPr/>
        </p:nvSpPr>
        <p:spPr>
          <a:xfrm>
            <a:off x="1936892" y="1394196"/>
            <a:ext cx="6341191" cy="1260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53" name="Rectangle 52">
            <a:extLst>
              <a:ext uri="{FF2B5EF4-FFF2-40B4-BE49-F238E27FC236}">
                <a16:creationId xmlns:a16="http://schemas.microsoft.com/office/drawing/2014/main" id="{59E18FAF-AB61-71A4-3215-6FB049016418}"/>
              </a:ext>
              <a:ext uri="{C183D7F6-B498-43B3-948B-1728B52AA6E4}">
                <adec:decorative xmlns:adec="http://schemas.microsoft.com/office/drawing/2017/decorative" xmlns="" val="1"/>
              </a:ext>
            </a:extLst>
          </p:cNvPr>
          <p:cNvSpPr/>
          <p:nvPr/>
        </p:nvSpPr>
        <p:spPr>
          <a:xfrm>
            <a:off x="8329913" y="1395852"/>
            <a:ext cx="3240358" cy="126016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54" name="Rectangle 53">
            <a:extLst>
              <a:ext uri="{FF2B5EF4-FFF2-40B4-BE49-F238E27FC236}">
                <a16:creationId xmlns:a16="http://schemas.microsoft.com/office/drawing/2014/main" id="{A5B41546-E0E3-CA1D-60A3-4115B362ED17}"/>
              </a:ext>
              <a:ext uri="{C183D7F6-B498-43B3-948B-1728B52AA6E4}">
                <adec:decorative xmlns:adec="http://schemas.microsoft.com/office/drawing/2017/decorative" xmlns="" val="1"/>
              </a:ext>
            </a:extLst>
          </p:cNvPr>
          <p:cNvSpPr/>
          <p:nvPr/>
        </p:nvSpPr>
        <p:spPr>
          <a:xfrm>
            <a:off x="8329913" y="2765160"/>
            <a:ext cx="3240358" cy="126016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55" name="Rectangle 54">
            <a:extLst>
              <a:ext uri="{FF2B5EF4-FFF2-40B4-BE49-F238E27FC236}">
                <a16:creationId xmlns:a16="http://schemas.microsoft.com/office/drawing/2014/main" id="{5E0D676A-1022-70BA-27FB-BC179A2CBFFE}"/>
              </a:ext>
              <a:ext uri="{C183D7F6-B498-43B3-948B-1728B52AA6E4}">
                <adec:decorative xmlns:adec="http://schemas.microsoft.com/office/drawing/2017/decorative" xmlns="" val="1"/>
              </a:ext>
            </a:extLst>
          </p:cNvPr>
          <p:cNvSpPr/>
          <p:nvPr/>
        </p:nvSpPr>
        <p:spPr>
          <a:xfrm>
            <a:off x="8329913" y="4136678"/>
            <a:ext cx="3240358" cy="126016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64" name="QuadreDeText 63">
            <a:extLst>
              <a:ext uri="{FF2B5EF4-FFF2-40B4-BE49-F238E27FC236}">
                <a16:creationId xmlns:a16="http://schemas.microsoft.com/office/drawing/2014/main" id="{840E4F3C-2877-3B87-F561-6776A0A43336}"/>
              </a:ext>
            </a:extLst>
          </p:cNvPr>
          <p:cNvSpPr txBox="1"/>
          <p:nvPr/>
        </p:nvSpPr>
        <p:spPr>
          <a:xfrm>
            <a:off x="2584799" y="1602900"/>
            <a:ext cx="1483538" cy="276999"/>
          </a:xfrm>
          <a:prstGeom prst="rect">
            <a:avLst/>
          </a:prstGeom>
          <a:noFill/>
        </p:spPr>
        <p:txBody>
          <a:bodyPr wrap="square" rtlCol="0">
            <a:spAutoFit/>
          </a:bodyPr>
          <a:lstStyle/>
          <a:p>
            <a:r>
              <a:rPr lang="en-US" sz="1200">
                <a:solidFill>
                  <a:schemeClr val="accent5">
                    <a:lumMod val="25000"/>
                  </a:schemeClr>
                </a:solidFill>
                <a:latin typeface="HelveticaNeueLT Std" panose="020B0604020202020204"/>
              </a:rPr>
              <a:t>Subway Surfers</a:t>
            </a:r>
          </a:p>
        </p:txBody>
      </p:sp>
      <p:sp>
        <p:nvSpPr>
          <p:cNvPr id="65" name="QuadreDeText 64">
            <a:extLst>
              <a:ext uri="{FF2B5EF4-FFF2-40B4-BE49-F238E27FC236}">
                <a16:creationId xmlns:a16="http://schemas.microsoft.com/office/drawing/2014/main" id="{A98FA98B-2272-C7D0-2702-6D1E07BCD531}"/>
              </a:ext>
            </a:extLst>
          </p:cNvPr>
          <p:cNvSpPr txBox="1"/>
          <p:nvPr/>
        </p:nvSpPr>
        <p:spPr>
          <a:xfrm>
            <a:off x="2588471" y="2176050"/>
            <a:ext cx="1483538" cy="276999"/>
          </a:xfrm>
          <a:prstGeom prst="rect">
            <a:avLst/>
          </a:prstGeom>
          <a:noFill/>
        </p:spPr>
        <p:txBody>
          <a:bodyPr wrap="square" rtlCol="0">
            <a:spAutoFit/>
          </a:bodyPr>
          <a:lstStyle/>
          <a:p>
            <a:r>
              <a:rPr lang="en-US" sz="1200">
                <a:solidFill>
                  <a:schemeClr val="accent5">
                    <a:lumMod val="25000"/>
                  </a:schemeClr>
                </a:solidFill>
                <a:latin typeface="HelveticaNeueLT Std" panose="020B0604020202020204"/>
              </a:rPr>
              <a:t>Candy Crush Saga</a:t>
            </a:r>
          </a:p>
        </p:txBody>
      </p:sp>
      <p:sp>
        <p:nvSpPr>
          <p:cNvPr id="66" name="QuadreDeText 65">
            <a:extLst>
              <a:ext uri="{FF2B5EF4-FFF2-40B4-BE49-F238E27FC236}">
                <a16:creationId xmlns:a16="http://schemas.microsoft.com/office/drawing/2014/main" id="{D98A529F-D0F0-9B0E-AAC7-9023C8423B63}"/>
              </a:ext>
            </a:extLst>
          </p:cNvPr>
          <p:cNvSpPr txBox="1"/>
          <p:nvPr/>
        </p:nvSpPr>
        <p:spPr>
          <a:xfrm>
            <a:off x="4633276" y="1602900"/>
            <a:ext cx="1483538" cy="276999"/>
          </a:xfrm>
          <a:prstGeom prst="rect">
            <a:avLst/>
          </a:prstGeom>
          <a:noFill/>
        </p:spPr>
        <p:txBody>
          <a:bodyPr wrap="square" rtlCol="0">
            <a:spAutoFit/>
          </a:bodyPr>
          <a:lstStyle/>
          <a:p>
            <a:r>
              <a:rPr lang="en-US" sz="1200">
                <a:solidFill>
                  <a:schemeClr val="accent5">
                    <a:lumMod val="25000"/>
                  </a:schemeClr>
                </a:solidFill>
                <a:latin typeface="HelveticaNeueLT Std" panose="020B0604020202020204"/>
              </a:rPr>
              <a:t>Clash of Clans</a:t>
            </a:r>
          </a:p>
        </p:txBody>
      </p:sp>
      <p:sp>
        <p:nvSpPr>
          <p:cNvPr id="67" name="QuadreDeText 66">
            <a:extLst>
              <a:ext uri="{FF2B5EF4-FFF2-40B4-BE49-F238E27FC236}">
                <a16:creationId xmlns:a16="http://schemas.microsoft.com/office/drawing/2014/main" id="{CA24855E-D2FD-2F85-8847-9CC5178B8482}"/>
              </a:ext>
            </a:extLst>
          </p:cNvPr>
          <p:cNvSpPr txBox="1"/>
          <p:nvPr/>
        </p:nvSpPr>
        <p:spPr>
          <a:xfrm>
            <a:off x="4629942" y="2172370"/>
            <a:ext cx="1483200" cy="276999"/>
          </a:xfrm>
          <a:prstGeom prst="rect">
            <a:avLst/>
          </a:prstGeom>
          <a:noFill/>
        </p:spPr>
        <p:txBody>
          <a:bodyPr wrap="square" rtlCol="0">
            <a:spAutoFit/>
          </a:bodyPr>
          <a:lstStyle/>
          <a:p>
            <a:r>
              <a:rPr lang="en-US" sz="1200">
                <a:solidFill>
                  <a:schemeClr val="accent5">
                    <a:lumMod val="25000"/>
                  </a:schemeClr>
                </a:solidFill>
                <a:latin typeface="HelveticaNeueLT Std" panose="020B0604020202020204"/>
              </a:rPr>
              <a:t>My Talking Tom</a:t>
            </a:r>
          </a:p>
        </p:txBody>
      </p:sp>
      <p:sp>
        <p:nvSpPr>
          <p:cNvPr id="68" name="QuadreDeText 67">
            <a:extLst>
              <a:ext uri="{FF2B5EF4-FFF2-40B4-BE49-F238E27FC236}">
                <a16:creationId xmlns:a16="http://schemas.microsoft.com/office/drawing/2014/main" id="{D9BB68A9-8217-4B59-0B2B-818E1DF43F0A}"/>
              </a:ext>
            </a:extLst>
          </p:cNvPr>
          <p:cNvSpPr txBox="1"/>
          <p:nvPr/>
        </p:nvSpPr>
        <p:spPr>
          <a:xfrm>
            <a:off x="6684273" y="1605818"/>
            <a:ext cx="1483538" cy="276999"/>
          </a:xfrm>
          <a:prstGeom prst="rect">
            <a:avLst/>
          </a:prstGeom>
          <a:noFill/>
        </p:spPr>
        <p:txBody>
          <a:bodyPr wrap="square" rtlCol="0">
            <a:spAutoFit/>
          </a:bodyPr>
          <a:lstStyle/>
          <a:p>
            <a:r>
              <a:rPr lang="en-US" sz="1200">
                <a:solidFill>
                  <a:schemeClr val="accent5">
                    <a:lumMod val="25000"/>
                  </a:schemeClr>
                </a:solidFill>
                <a:latin typeface="HelveticaNeueLT Std" panose="020B0604020202020204"/>
              </a:rPr>
              <a:t>8 Ball Pool</a:t>
            </a:r>
          </a:p>
        </p:txBody>
      </p:sp>
      <p:sp>
        <p:nvSpPr>
          <p:cNvPr id="69" name="QuadreDeText 68">
            <a:extLst>
              <a:ext uri="{FF2B5EF4-FFF2-40B4-BE49-F238E27FC236}">
                <a16:creationId xmlns:a16="http://schemas.microsoft.com/office/drawing/2014/main" id="{484535B7-F728-B929-AF66-790128558B88}"/>
              </a:ext>
            </a:extLst>
          </p:cNvPr>
          <p:cNvSpPr txBox="1"/>
          <p:nvPr/>
        </p:nvSpPr>
        <p:spPr>
          <a:xfrm>
            <a:off x="6684273" y="2172369"/>
            <a:ext cx="1483538" cy="276999"/>
          </a:xfrm>
          <a:prstGeom prst="rect">
            <a:avLst/>
          </a:prstGeom>
          <a:noFill/>
        </p:spPr>
        <p:txBody>
          <a:bodyPr wrap="square" rtlCol="0">
            <a:spAutoFit/>
          </a:bodyPr>
          <a:lstStyle/>
          <a:p>
            <a:r>
              <a:rPr lang="en-US" sz="1200">
                <a:solidFill>
                  <a:schemeClr val="accent5">
                    <a:lumMod val="25000"/>
                  </a:schemeClr>
                </a:solidFill>
                <a:latin typeface="HelveticaNeueLT Std" panose="020B0604020202020204"/>
              </a:rPr>
              <a:t>Hill Climb Racing</a:t>
            </a:r>
          </a:p>
        </p:txBody>
      </p:sp>
      <p:grpSp>
        <p:nvGrpSpPr>
          <p:cNvPr id="1169" name="Agrupa 1168" descr="Logos of leading companies in the mobile gaming segment, including King, Tencent and Bandai Namco.">
            <a:extLst>
              <a:ext uri="{FF2B5EF4-FFF2-40B4-BE49-F238E27FC236}">
                <a16:creationId xmlns:a16="http://schemas.microsoft.com/office/drawing/2014/main" id="{E6A7F19F-16D0-2E52-5405-0A428310451A}"/>
              </a:ext>
            </a:extLst>
          </p:cNvPr>
          <p:cNvGrpSpPr/>
          <p:nvPr/>
        </p:nvGrpSpPr>
        <p:grpSpPr>
          <a:xfrm>
            <a:off x="8492407" y="1518350"/>
            <a:ext cx="2915087" cy="1032039"/>
            <a:chOff x="8492407" y="1512076"/>
            <a:chExt cx="2915087" cy="1032039"/>
          </a:xfrm>
        </p:grpSpPr>
        <p:pic>
          <p:nvPicPr>
            <p:cNvPr id="1115" name="Gràfic 1114">
              <a:extLst>
                <a:ext uri="{FF2B5EF4-FFF2-40B4-BE49-F238E27FC236}">
                  <a16:creationId xmlns:a16="http://schemas.microsoft.com/office/drawing/2014/main" id="{79420287-BA43-FDB5-95CF-6CFB589F67A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880312" y="2220115"/>
              <a:ext cx="478523" cy="324000"/>
            </a:xfrm>
            <a:prstGeom prst="rect">
              <a:avLst/>
            </a:prstGeom>
          </p:spPr>
        </p:pic>
        <p:pic>
          <p:nvPicPr>
            <p:cNvPr id="1119" name="Picture 6" descr="NetEase Games | Logopedia | Fandom">
              <a:extLst>
                <a:ext uri="{FF2B5EF4-FFF2-40B4-BE49-F238E27FC236}">
                  <a16:creationId xmlns:a16="http://schemas.microsoft.com/office/drawing/2014/main" id="{FCDDD550-D553-D7E1-2BA0-EED0244C17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92131" y="1527231"/>
              <a:ext cx="100758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123" name="Gràfic 1122">
              <a:extLst>
                <a:ext uri="{FF2B5EF4-FFF2-40B4-BE49-F238E27FC236}">
                  <a16:creationId xmlns:a16="http://schemas.microsoft.com/office/drawing/2014/main" id="{9815953B-918C-9CF1-92BD-E87B2AE63394}"/>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722416" y="1512076"/>
              <a:ext cx="676037" cy="396000"/>
            </a:xfrm>
            <a:prstGeom prst="rect">
              <a:avLst/>
            </a:prstGeom>
          </p:spPr>
        </p:pic>
        <p:pic>
          <p:nvPicPr>
            <p:cNvPr id="1130" name="Picture 4">
              <a:extLst>
                <a:ext uri="{FF2B5EF4-FFF2-40B4-BE49-F238E27FC236}">
                  <a16:creationId xmlns:a16="http://schemas.microsoft.com/office/drawing/2014/main" id="{FB1B0BE8-604C-7D7E-410E-E976274B20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4941" y="2008335"/>
              <a:ext cx="582553" cy="180000"/>
            </a:xfrm>
            <a:prstGeom prst="rect">
              <a:avLst/>
            </a:prstGeom>
            <a:noFill/>
            <a:extLst>
              <a:ext uri="{909E8E84-426E-40DD-AFC4-6F175D3DCCD1}">
                <a14:hiddenFill xmlns:a14="http://schemas.microsoft.com/office/drawing/2010/main">
                  <a:solidFill>
                    <a:srgbClr val="FFFFFF"/>
                  </a:solidFill>
                </a14:hiddenFill>
              </a:ext>
            </a:extLst>
          </p:spPr>
        </p:pic>
        <p:pic>
          <p:nvPicPr>
            <p:cNvPr id="1131" name="Picture 8" descr="The Roblox logo">
              <a:extLst>
                <a:ext uri="{FF2B5EF4-FFF2-40B4-BE49-F238E27FC236}">
                  <a16:creationId xmlns:a16="http://schemas.microsoft.com/office/drawing/2014/main" id="{713ECA4C-1279-6784-330E-499C2F75AD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03664" y="2027478"/>
              <a:ext cx="778817" cy="144000"/>
            </a:xfrm>
            <a:prstGeom prst="rect">
              <a:avLst/>
            </a:prstGeom>
            <a:noFill/>
            <a:extLst>
              <a:ext uri="{909E8E84-426E-40DD-AFC4-6F175D3DCCD1}">
                <a14:hiddenFill xmlns:a14="http://schemas.microsoft.com/office/drawing/2010/main">
                  <a:solidFill>
                    <a:srgbClr val="FFFFFF"/>
                  </a:solidFill>
                </a14:hiddenFill>
              </a:ext>
            </a:extLst>
          </p:spPr>
        </p:pic>
        <p:pic>
          <p:nvPicPr>
            <p:cNvPr id="1134" name="Imatge 1133" descr="Image containing font, graphics, graphic design, typography  Auto-generated description">
              <a:extLst>
                <a:ext uri="{FF2B5EF4-FFF2-40B4-BE49-F238E27FC236}">
                  <a16:creationId xmlns:a16="http://schemas.microsoft.com/office/drawing/2014/main" id="{5FDE4F40-AC81-FD21-D0E6-F9222C91D0B3}"/>
                </a:ext>
              </a:extLst>
            </p:cNvPr>
            <p:cNvPicPr>
              <a:picLocks noChangeAspect="1"/>
            </p:cNvPicPr>
            <p:nvPr/>
          </p:nvPicPr>
          <p:blipFill>
            <a:blip r:embed="rId10"/>
            <a:stretch>
              <a:fillRect/>
            </a:stretch>
          </p:blipFill>
          <p:spPr>
            <a:xfrm>
              <a:off x="8603247" y="2310115"/>
              <a:ext cx="1073292" cy="144000"/>
            </a:xfrm>
            <a:prstGeom prst="rect">
              <a:avLst/>
            </a:prstGeom>
          </p:spPr>
        </p:pic>
        <p:pic>
          <p:nvPicPr>
            <p:cNvPr id="1135" name="Picture 12" descr="Moon Active - Products, Competitors, Financials, Employees, Headquarters Locations">
              <a:extLst>
                <a:ext uri="{FF2B5EF4-FFF2-40B4-BE49-F238E27FC236}">
                  <a16:creationId xmlns:a16="http://schemas.microsoft.com/office/drawing/2014/main" id="{57ABE191-D16D-B062-16A7-F6F6A1A5FC2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62667" y="2294428"/>
              <a:ext cx="681321" cy="180000"/>
            </a:xfrm>
            <a:prstGeom prst="rect">
              <a:avLst/>
            </a:prstGeom>
            <a:noFill/>
            <a:extLst>
              <a:ext uri="{909E8E84-426E-40DD-AFC4-6F175D3DCCD1}">
                <a14:hiddenFill xmlns:a14="http://schemas.microsoft.com/office/drawing/2010/main">
                  <a:solidFill>
                    <a:srgbClr val="FFFFFF"/>
                  </a:solidFill>
                </a14:hiddenFill>
              </a:ext>
            </a:extLst>
          </p:spPr>
        </p:pic>
        <p:pic>
          <p:nvPicPr>
            <p:cNvPr id="1150" name="Picture 30" descr="Supercell (company) - Wikipedia, the free encyclopedia">
              <a:extLst>
                <a:ext uri="{FF2B5EF4-FFF2-40B4-BE49-F238E27FC236}">
                  <a16:creationId xmlns:a16="http://schemas.microsoft.com/office/drawing/2014/main" id="{7A92B7E5-7ED6-121F-C9F7-9E563BBF157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11804" y="1528097"/>
              <a:ext cx="442167" cy="360000"/>
            </a:xfrm>
            <a:prstGeom prst="rect">
              <a:avLst/>
            </a:prstGeom>
            <a:noFill/>
            <a:extLst>
              <a:ext uri="{909E8E84-426E-40DD-AFC4-6F175D3DCCD1}">
                <a14:hiddenFill xmlns:a14="http://schemas.microsoft.com/office/drawing/2010/main">
                  <a:solidFill>
                    <a:srgbClr val="FFFFFF"/>
                  </a:solidFill>
                </a14:hiddenFill>
              </a:ext>
            </a:extLst>
          </p:spPr>
        </p:pic>
        <p:pic>
          <p:nvPicPr>
            <p:cNvPr id="1151" name="Picture 32">
              <a:extLst>
                <a:ext uri="{FF2B5EF4-FFF2-40B4-BE49-F238E27FC236}">
                  <a16:creationId xmlns:a16="http://schemas.microsoft.com/office/drawing/2014/main" id="{F33A8311-7281-7FD9-95F6-3FBBB474619B}"/>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9362"/>
            <a:stretch/>
          </p:blipFill>
          <p:spPr bwMode="auto">
            <a:xfrm>
              <a:off x="8492407" y="2030249"/>
              <a:ext cx="1270986" cy="144000"/>
            </a:xfrm>
            <a:prstGeom prst="rect">
              <a:avLst/>
            </a:prstGeom>
            <a:noFill/>
            <a:extLst>
              <a:ext uri="{909E8E84-426E-40DD-AFC4-6F175D3DCCD1}">
                <a14:hiddenFill xmlns:a14="http://schemas.microsoft.com/office/drawing/2010/main">
                  <a:solidFill>
                    <a:srgbClr val="FFFFFF"/>
                  </a:solidFill>
                </a14:hiddenFill>
              </a:ext>
            </a:extLst>
          </p:spPr>
        </p:pic>
        <p:pic>
          <p:nvPicPr>
            <p:cNvPr id="1152" name="Picture 34" descr="Zynga - Wikipedia">
              <a:extLst>
                <a:ext uri="{FF2B5EF4-FFF2-40B4-BE49-F238E27FC236}">
                  <a16:creationId xmlns:a16="http://schemas.microsoft.com/office/drawing/2014/main" id="{1D105190-FF36-F574-AF62-2922947E28F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76676" y="1528097"/>
              <a:ext cx="392750" cy="360000"/>
            </a:xfrm>
            <a:prstGeom prst="rect">
              <a:avLst/>
            </a:prstGeom>
            <a:noFill/>
            <a:extLst>
              <a:ext uri="{909E8E84-426E-40DD-AFC4-6F175D3DCCD1}">
                <a14:hiddenFill xmlns:a14="http://schemas.microsoft.com/office/drawing/2010/main">
                  <a:solidFill>
                    <a:srgbClr val="FFFFFF"/>
                  </a:solidFill>
                </a14:hiddenFill>
              </a:ext>
            </a:extLst>
          </p:spPr>
        </p:pic>
      </p:grpSp>
      <p:sp>
        <p:nvSpPr>
          <p:cNvPr id="1074" name="Rectangle 1073">
            <a:extLst>
              <a:ext uri="{FF2B5EF4-FFF2-40B4-BE49-F238E27FC236}">
                <a16:creationId xmlns:a16="http://schemas.microsoft.com/office/drawing/2014/main" id="{C3297BE8-8EFB-D5A2-FE69-1D43268973C3}"/>
              </a:ext>
              <a:ext uri="{C183D7F6-B498-43B3-948B-1728B52AA6E4}">
                <adec:decorative xmlns:adec="http://schemas.microsoft.com/office/drawing/2017/decorative" xmlns="" val="1"/>
              </a:ext>
            </a:extLst>
          </p:cNvPr>
          <p:cNvSpPr/>
          <p:nvPr/>
        </p:nvSpPr>
        <p:spPr>
          <a:xfrm>
            <a:off x="1936892" y="2766089"/>
            <a:ext cx="6341191" cy="1260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0" name="QuadreDeText 9">
            <a:extLst>
              <a:ext uri="{FF2B5EF4-FFF2-40B4-BE49-F238E27FC236}">
                <a16:creationId xmlns:a16="http://schemas.microsoft.com/office/drawing/2014/main" id="{C409D2F9-E792-9017-AB59-EC3F17D6C42E}"/>
              </a:ext>
            </a:extLst>
          </p:cNvPr>
          <p:cNvSpPr txBox="1"/>
          <p:nvPr/>
        </p:nvSpPr>
        <p:spPr>
          <a:xfrm>
            <a:off x="349273" y="2761460"/>
            <a:ext cx="1532458" cy="261610"/>
          </a:xfrm>
          <a:prstGeom prst="rect">
            <a:avLst/>
          </a:prstGeom>
          <a:noFill/>
        </p:spPr>
        <p:txBody>
          <a:bodyPr wrap="square">
            <a:spAutoFit/>
          </a:bodyPr>
          <a:lstStyle/>
          <a:p>
            <a:pPr algn="r"/>
            <a:r>
              <a:rPr lang="en-US" sz="1100" b="1">
                <a:solidFill>
                  <a:schemeClr val="tx2"/>
                </a:solidFill>
                <a:latin typeface="HelveticaNeueLT Std" panose="020B0604020202020204" pitchFamily="34" charset="0"/>
              </a:rPr>
              <a:t>Console</a:t>
            </a:r>
          </a:p>
        </p:txBody>
      </p:sp>
      <p:sp>
        <p:nvSpPr>
          <p:cNvPr id="5" name="Redondear rectángulo de esquina del mismo lado 71">
            <a:extLst>
              <a:ext uri="{FF2B5EF4-FFF2-40B4-BE49-F238E27FC236}">
                <a16:creationId xmlns:a16="http://schemas.microsoft.com/office/drawing/2014/main" id="{0C0C8C57-0A86-C58F-F9AF-A62D987F9179}"/>
              </a:ext>
              <a:ext uri="{C183D7F6-B498-43B3-948B-1728B52AA6E4}">
                <adec:decorative xmlns:adec="http://schemas.microsoft.com/office/drawing/2017/decorative" xmlns="" val="1"/>
              </a:ext>
            </a:extLst>
          </p:cNvPr>
          <p:cNvSpPr/>
          <p:nvPr/>
        </p:nvSpPr>
        <p:spPr>
          <a:xfrm rot="5400000">
            <a:off x="749601" y="2895069"/>
            <a:ext cx="1004260" cy="1260000"/>
          </a:xfrm>
          <a:prstGeom prst="round2SameRect">
            <a:avLst>
              <a:gd name="adj1" fmla="val 0"/>
              <a:gd name="adj2" fmla="val 50000"/>
            </a:avLst>
          </a:prstGeom>
          <a:blipFill dpi="0" rotWithShape="0">
            <a:blip r:embed="rId15"/>
            <a:srcRect/>
            <a:stretch>
              <a:fillRect t="-12828" b="-1282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81" name="QuadreDeText 1080">
            <a:extLst>
              <a:ext uri="{FF2B5EF4-FFF2-40B4-BE49-F238E27FC236}">
                <a16:creationId xmlns:a16="http://schemas.microsoft.com/office/drawing/2014/main" id="{16861548-8D3D-8E4F-2F53-4CBA56E748BF}"/>
              </a:ext>
            </a:extLst>
          </p:cNvPr>
          <p:cNvSpPr txBox="1"/>
          <p:nvPr/>
        </p:nvSpPr>
        <p:spPr>
          <a:xfrm>
            <a:off x="2584799" y="2974793"/>
            <a:ext cx="1483538" cy="276999"/>
          </a:xfrm>
          <a:prstGeom prst="rect">
            <a:avLst/>
          </a:prstGeom>
          <a:noFill/>
        </p:spPr>
        <p:txBody>
          <a:bodyPr wrap="square" rtlCol="0">
            <a:spAutoFit/>
          </a:bodyPr>
          <a:lstStyle/>
          <a:p>
            <a:r>
              <a:rPr lang="en-US" sz="1200">
                <a:solidFill>
                  <a:schemeClr val="accent5">
                    <a:lumMod val="25000"/>
                  </a:schemeClr>
                </a:solidFill>
                <a:latin typeface="HelveticaNeueLT Std" panose="020B0604020202020204"/>
              </a:rPr>
              <a:t>Fortnite</a:t>
            </a:r>
          </a:p>
        </p:txBody>
      </p:sp>
      <p:sp>
        <p:nvSpPr>
          <p:cNvPr id="1082" name="QuadreDeText 1081">
            <a:extLst>
              <a:ext uri="{FF2B5EF4-FFF2-40B4-BE49-F238E27FC236}">
                <a16:creationId xmlns:a16="http://schemas.microsoft.com/office/drawing/2014/main" id="{0F41BC39-E766-D5CE-F8A8-85F961DAA35B}"/>
              </a:ext>
            </a:extLst>
          </p:cNvPr>
          <p:cNvSpPr txBox="1"/>
          <p:nvPr/>
        </p:nvSpPr>
        <p:spPr>
          <a:xfrm>
            <a:off x="2588471" y="3448754"/>
            <a:ext cx="1483538" cy="461665"/>
          </a:xfrm>
          <a:prstGeom prst="rect">
            <a:avLst/>
          </a:prstGeom>
          <a:noFill/>
        </p:spPr>
        <p:txBody>
          <a:bodyPr wrap="square" rtlCol="0">
            <a:spAutoFit/>
          </a:bodyPr>
          <a:lstStyle/>
          <a:p>
            <a:r>
              <a:rPr lang="en-US" sz="1200">
                <a:solidFill>
                  <a:schemeClr val="accent5">
                    <a:lumMod val="25000"/>
                  </a:schemeClr>
                </a:solidFill>
                <a:latin typeface="HelveticaNeueLT Std" panose="020B0604020202020204"/>
              </a:rPr>
              <a:t>Call of Duty: MWII/ Warzone 2	</a:t>
            </a:r>
          </a:p>
        </p:txBody>
      </p:sp>
      <p:sp>
        <p:nvSpPr>
          <p:cNvPr id="1083" name="QuadreDeText 1082">
            <a:extLst>
              <a:ext uri="{FF2B5EF4-FFF2-40B4-BE49-F238E27FC236}">
                <a16:creationId xmlns:a16="http://schemas.microsoft.com/office/drawing/2014/main" id="{813A9573-2049-3163-E8D0-D6420387F20A}"/>
              </a:ext>
            </a:extLst>
          </p:cNvPr>
          <p:cNvSpPr txBox="1"/>
          <p:nvPr/>
        </p:nvSpPr>
        <p:spPr>
          <a:xfrm>
            <a:off x="4633276" y="2889066"/>
            <a:ext cx="1257760" cy="461665"/>
          </a:xfrm>
          <a:prstGeom prst="rect">
            <a:avLst/>
          </a:prstGeom>
          <a:noFill/>
        </p:spPr>
        <p:txBody>
          <a:bodyPr wrap="square" rtlCol="0">
            <a:spAutoFit/>
          </a:bodyPr>
          <a:lstStyle/>
          <a:p>
            <a:r>
              <a:rPr lang="en-US" sz="1200">
                <a:solidFill>
                  <a:schemeClr val="accent5">
                    <a:lumMod val="25000"/>
                  </a:schemeClr>
                </a:solidFill>
                <a:latin typeface="HelveticaNeueLT Std" panose="020B0604020202020204"/>
              </a:rPr>
              <a:t>Grand Theft Auto V</a:t>
            </a:r>
          </a:p>
        </p:txBody>
      </p:sp>
      <p:sp>
        <p:nvSpPr>
          <p:cNvPr id="1084" name="QuadreDeText 1083">
            <a:extLst>
              <a:ext uri="{FF2B5EF4-FFF2-40B4-BE49-F238E27FC236}">
                <a16:creationId xmlns:a16="http://schemas.microsoft.com/office/drawing/2014/main" id="{40938D22-2393-0721-EE37-A844E16C3983}"/>
              </a:ext>
            </a:extLst>
          </p:cNvPr>
          <p:cNvSpPr txBox="1"/>
          <p:nvPr/>
        </p:nvSpPr>
        <p:spPr>
          <a:xfrm>
            <a:off x="4629942" y="3544263"/>
            <a:ext cx="1483200" cy="276999"/>
          </a:xfrm>
          <a:prstGeom prst="rect">
            <a:avLst/>
          </a:prstGeom>
          <a:noFill/>
        </p:spPr>
        <p:txBody>
          <a:bodyPr wrap="square" rtlCol="0">
            <a:spAutoFit/>
          </a:bodyPr>
          <a:lstStyle/>
          <a:p>
            <a:r>
              <a:rPr lang="en-US" sz="1200">
                <a:solidFill>
                  <a:schemeClr val="accent5">
                    <a:lumMod val="25000"/>
                  </a:schemeClr>
                </a:solidFill>
                <a:latin typeface="HelveticaNeueLT Std" panose="020B0604020202020204"/>
              </a:rPr>
              <a:t>Minecraft</a:t>
            </a:r>
          </a:p>
        </p:txBody>
      </p:sp>
      <p:sp>
        <p:nvSpPr>
          <p:cNvPr id="1085" name="QuadreDeText 1084">
            <a:extLst>
              <a:ext uri="{FF2B5EF4-FFF2-40B4-BE49-F238E27FC236}">
                <a16:creationId xmlns:a16="http://schemas.microsoft.com/office/drawing/2014/main" id="{C673E777-E6F1-64A7-3120-C8843DFEBD4B}"/>
              </a:ext>
            </a:extLst>
          </p:cNvPr>
          <p:cNvSpPr txBox="1"/>
          <p:nvPr/>
        </p:nvSpPr>
        <p:spPr>
          <a:xfrm>
            <a:off x="6684273" y="2877697"/>
            <a:ext cx="1483538" cy="461665"/>
          </a:xfrm>
          <a:prstGeom prst="rect">
            <a:avLst/>
          </a:prstGeom>
          <a:noFill/>
        </p:spPr>
        <p:txBody>
          <a:bodyPr wrap="square" rtlCol="0">
            <a:spAutoFit/>
          </a:bodyPr>
          <a:lstStyle/>
          <a:p>
            <a:r>
              <a:rPr lang="en-US" sz="1200">
                <a:solidFill>
                  <a:schemeClr val="accent5">
                    <a:lumMod val="25000"/>
                  </a:schemeClr>
                </a:solidFill>
                <a:latin typeface="HelveticaNeueLT Std" panose="020B0604020202020204"/>
              </a:rPr>
              <a:t>Pokémon Scarlet/Violet</a:t>
            </a:r>
          </a:p>
        </p:txBody>
      </p:sp>
      <p:sp>
        <p:nvSpPr>
          <p:cNvPr id="1086" name="QuadreDeText 1085">
            <a:extLst>
              <a:ext uri="{FF2B5EF4-FFF2-40B4-BE49-F238E27FC236}">
                <a16:creationId xmlns:a16="http://schemas.microsoft.com/office/drawing/2014/main" id="{794883D1-60F3-5E59-D717-CEF78FFD37E3}"/>
              </a:ext>
            </a:extLst>
          </p:cNvPr>
          <p:cNvSpPr txBox="1"/>
          <p:nvPr/>
        </p:nvSpPr>
        <p:spPr>
          <a:xfrm>
            <a:off x="6684273" y="3544262"/>
            <a:ext cx="1483538" cy="276999"/>
          </a:xfrm>
          <a:prstGeom prst="rect">
            <a:avLst/>
          </a:prstGeom>
          <a:noFill/>
        </p:spPr>
        <p:txBody>
          <a:bodyPr wrap="square" rtlCol="0">
            <a:spAutoFit/>
          </a:bodyPr>
          <a:lstStyle/>
          <a:p>
            <a:r>
              <a:rPr lang="en-US" sz="1200">
                <a:solidFill>
                  <a:schemeClr val="accent5">
                    <a:lumMod val="25000"/>
                  </a:schemeClr>
                </a:solidFill>
                <a:latin typeface="HelveticaNeueLT Std" panose="020B0604020202020204"/>
              </a:rPr>
              <a:t>Fall Guys</a:t>
            </a:r>
          </a:p>
        </p:txBody>
      </p:sp>
      <p:grpSp>
        <p:nvGrpSpPr>
          <p:cNvPr id="11" name="Agrupa 10" descr="Logos of leading companies in the console game segment, including Epic Games, Electronic Arts and Ubisoft.">
            <a:extLst>
              <a:ext uri="{FF2B5EF4-FFF2-40B4-BE49-F238E27FC236}">
                <a16:creationId xmlns:a16="http://schemas.microsoft.com/office/drawing/2014/main" id="{60147793-0E0C-4BB1-027D-473FB5E72CD2}"/>
              </a:ext>
            </a:extLst>
          </p:cNvPr>
          <p:cNvGrpSpPr/>
          <p:nvPr/>
        </p:nvGrpSpPr>
        <p:grpSpPr>
          <a:xfrm>
            <a:off x="8456912" y="2903805"/>
            <a:ext cx="2994080" cy="978127"/>
            <a:chOff x="8456912" y="2903805"/>
            <a:chExt cx="2994080" cy="978127"/>
          </a:xfrm>
        </p:grpSpPr>
        <p:pic>
          <p:nvPicPr>
            <p:cNvPr id="1159" name="Picture 16">
              <a:extLst>
                <a:ext uri="{FF2B5EF4-FFF2-40B4-BE49-F238E27FC236}">
                  <a16:creationId xmlns:a16="http://schemas.microsoft.com/office/drawing/2014/main" id="{D04F8FBC-F226-C90A-EF80-F5FC2D89C5C7}"/>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2539" t="2824" r="3667" b="1259"/>
            <a:stretch/>
          </p:blipFill>
          <p:spPr bwMode="auto">
            <a:xfrm>
              <a:off x="8456912" y="2903805"/>
              <a:ext cx="4641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60" name="Picture 28">
              <a:extLst>
                <a:ext uri="{FF2B5EF4-FFF2-40B4-BE49-F238E27FC236}">
                  <a16:creationId xmlns:a16="http://schemas.microsoft.com/office/drawing/2014/main" id="{0B03FC8E-84DE-EB59-F6EC-1A1D99455AD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560905" y="3366932"/>
              <a:ext cx="1125864" cy="252000"/>
            </a:xfrm>
            <a:prstGeom prst="rect">
              <a:avLst/>
            </a:prstGeom>
            <a:noFill/>
            <a:extLst>
              <a:ext uri="{909E8E84-426E-40DD-AFC4-6F175D3DCCD1}">
                <a14:hiddenFill xmlns:a14="http://schemas.microsoft.com/office/drawing/2010/main">
                  <a:solidFill>
                    <a:srgbClr val="FFFFFF"/>
                  </a:solidFill>
                </a14:hiddenFill>
              </a:ext>
            </a:extLst>
          </p:spPr>
        </p:pic>
        <p:pic>
          <p:nvPicPr>
            <p:cNvPr id="1161" name="Gràfic 1160">
              <a:extLst>
                <a:ext uri="{FF2B5EF4-FFF2-40B4-BE49-F238E27FC236}">
                  <a16:creationId xmlns:a16="http://schemas.microsoft.com/office/drawing/2014/main" id="{51FB9BED-B29A-C7BC-22A7-BE3685792F34}"/>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8493310" y="3517099"/>
              <a:ext cx="396000" cy="364833"/>
            </a:xfrm>
            <a:prstGeom prst="rect">
              <a:avLst/>
            </a:prstGeom>
          </p:spPr>
        </p:pic>
        <p:pic>
          <p:nvPicPr>
            <p:cNvPr id="1162" name="Picture 14">
              <a:extLst>
                <a:ext uri="{FF2B5EF4-FFF2-40B4-BE49-F238E27FC236}">
                  <a16:creationId xmlns:a16="http://schemas.microsoft.com/office/drawing/2014/main" id="{142B349C-1815-49EB-70DD-4CB5DC0F1E4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245484" y="2967114"/>
              <a:ext cx="1018342" cy="288000"/>
            </a:xfrm>
            <a:prstGeom prst="rect">
              <a:avLst/>
            </a:prstGeom>
            <a:noFill/>
            <a:extLst>
              <a:ext uri="{909E8E84-426E-40DD-AFC4-6F175D3DCCD1}">
                <a14:hiddenFill xmlns:a14="http://schemas.microsoft.com/office/drawing/2010/main">
                  <a:solidFill>
                    <a:srgbClr val="FFFFFF"/>
                  </a:solidFill>
                </a14:hiddenFill>
              </a:ext>
            </a:extLst>
          </p:spPr>
        </p:pic>
        <p:pic>
          <p:nvPicPr>
            <p:cNvPr id="1163" name="Picture 36" descr="undefined">
              <a:extLst>
                <a:ext uri="{FF2B5EF4-FFF2-40B4-BE49-F238E27FC236}">
                  <a16:creationId xmlns:a16="http://schemas.microsoft.com/office/drawing/2014/main" id="{F6F91140-0CF4-2954-DA1C-1DE6E8811BD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726591" y="3727486"/>
              <a:ext cx="1553258" cy="144000"/>
            </a:xfrm>
            <a:prstGeom prst="rect">
              <a:avLst/>
            </a:prstGeom>
            <a:noFill/>
            <a:extLst>
              <a:ext uri="{909E8E84-426E-40DD-AFC4-6F175D3DCCD1}">
                <a14:hiddenFill xmlns:a14="http://schemas.microsoft.com/office/drawing/2010/main">
                  <a:solidFill>
                    <a:srgbClr val="FFFFFF"/>
                  </a:solidFill>
                </a14:hiddenFill>
              </a:ext>
            </a:extLst>
          </p:spPr>
        </p:pic>
        <p:pic>
          <p:nvPicPr>
            <p:cNvPr id="1165" name="Picture 18">
              <a:extLst>
                <a:ext uri="{FF2B5EF4-FFF2-40B4-BE49-F238E27FC236}">
                  <a16:creationId xmlns:a16="http://schemas.microsoft.com/office/drawing/2014/main" id="{8A7C7757-4F96-40B9-8717-AAD35CAB991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743062" y="2917044"/>
              <a:ext cx="396000" cy="396000"/>
            </a:xfrm>
            <a:prstGeom prst="rect">
              <a:avLst/>
            </a:prstGeom>
            <a:noFill/>
            <a:extLst>
              <a:ext uri="{909E8E84-426E-40DD-AFC4-6F175D3DCCD1}">
                <a14:hiddenFill xmlns:a14="http://schemas.microsoft.com/office/drawing/2010/main">
                  <a:solidFill>
                    <a:srgbClr val="FFFFFF"/>
                  </a:solidFill>
                </a14:hiddenFill>
              </a:ext>
            </a:extLst>
          </p:spPr>
        </p:pic>
        <p:pic>
          <p:nvPicPr>
            <p:cNvPr id="1166" name="Picture 40">
              <a:extLst>
                <a:ext uri="{FF2B5EF4-FFF2-40B4-BE49-F238E27FC236}">
                  <a16:creationId xmlns:a16="http://schemas.microsoft.com/office/drawing/2014/main" id="{CC7B88DE-FCCE-CFB1-5A71-8AE72FE3B6C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024831" y="2947424"/>
              <a:ext cx="497200" cy="396000"/>
            </a:xfrm>
            <a:prstGeom prst="rect">
              <a:avLst/>
            </a:prstGeom>
            <a:noFill/>
            <a:extLst>
              <a:ext uri="{909E8E84-426E-40DD-AFC4-6F175D3DCCD1}">
                <a14:hiddenFill xmlns:a14="http://schemas.microsoft.com/office/drawing/2010/main">
                  <a:solidFill>
                    <a:srgbClr val="FFFFFF"/>
                  </a:solidFill>
                </a14:hiddenFill>
              </a:ext>
            </a:extLst>
          </p:spPr>
        </p:pic>
        <p:pic>
          <p:nvPicPr>
            <p:cNvPr id="1167" name="Picture 42" descr="Ubisoft - Wikipedia, the free encyclopedia">
              <a:extLst>
                <a:ext uri="{FF2B5EF4-FFF2-40B4-BE49-F238E27FC236}">
                  <a16:creationId xmlns:a16="http://schemas.microsoft.com/office/drawing/2014/main" id="{CBA57A66-1DA7-4C8D-9EE5-0B221F8B01A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057051" y="3443376"/>
              <a:ext cx="432759" cy="396000"/>
            </a:xfrm>
            <a:prstGeom prst="rect">
              <a:avLst/>
            </a:prstGeom>
            <a:noFill/>
            <a:extLst>
              <a:ext uri="{909E8E84-426E-40DD-AFC4-6F175D3DCCD1}">
                <a14:hiddenFill xmlns:a14="http://schemas.microsoft.com/office/drawing/2010/main">
                  <a:solidFill>
                    <a:srgbClr val="FFFFFF"/>
                  </a:solidFill>
                </a14:hiddenFill>
              </a:ext>
            </a:extLst>
          </p:spPr>
        </p:pic>
        <p:pic>
          <p:nvPicPr>
            <p:cNvPr id="1168" name="Picture 44">
              <a:extLst>
                <a:ext uri="{FF2B5EF4-FFF2-40B4-BE49-F238E27FC236}">
                  <a16:creationId xmlns:a16="http://schemas.microsoft.com/office/drawing/2014/main" id="{5F3577D0-AF93-AE4C-AD3F-23521BAD3AE7}"/>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793749" y="3410300"/>
              <a:ext cx="657243" cy="162000"/>
            </a:xfrm>
            <a:prstGeom prst="rect">
              <a:avLst/>
            </a:prstGeom>
            <a:noFill/>
            <a:extLst>
              <a:ext uri="{909E8E84-426E-40DD-AFC4-6F175D3DCCD1}">
                <a14:hiddenFill xmlns:a14="http://schemas.microsoft.com/office/drawing/2010/main">
                  <a:solidFill>
                    <a:srgbClr val="FFFFFF"/>
                  </a:solidFill>
                </a14:hiddenFill>
              </a:ext>
            </a:extLst>
          </p:spPr>
        </p:pic>
      </p:grpSp>
      <p:sp>
        <p:nvSpPr>
          <p:cNvPr id="1100" name="Rectangle 1099">
            <a:extLst>
              <a:ext uri="{FF2B5EF4-FFF2-40B4-BE49-F238E27FC236}">
                <a16:creationId xmlns:a16="http://schemas.microsoft.com/office/drawing/2014/main" id="{4DC0CD62-7F6C-2A13-766C-7D86B9F6F9D1}"/>
              </a:ext>
              <a:ext uri="{C183D7F6-B498-43B3-948B-1728B52AA6E4}">
                <adec:decorative xmlns:adec="http://schemas.microsoft.com/office/drawing/2017/decorative" xmlns="" val="1"/>
              </a:ext>
            </a:extLst>
          </p:cNvPr>
          <p:cNvSpPr/>
          <p:nvPr/>
        </p:nvSpPr>
        <p:spPr>
          <a:xfrm>
            <a:off x="1936892" y="4137052"/>
            <a:ext cx="6341191" cy="1260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grpSp>
        <p:nvGrpSpPr>
          <p:cNvPr id="14" name="Agrupa 13">
            <a:extLst>
              <a:ext uri="{FF2B5EF4-FFF2-40B4-BE49-F238E27FC236}">
                <a16:creationId xmlns:a16="http://schemas.microsoft.com/office/drawing/2014/main" id="{97EB9050-AF4B-CDFB-9AF7-6E499599385C}"/>
              </a:ext>
              <a:ext uri="{C183D7F6-B498-43B3-948B-1728B52AA6E4}">
                <adec:decorative xmlns:adec="http://schemas.microsoft.com/office/drawing/2017/decorative" xmlns="" val="1"/>
              </a:ext>
            </a:extLst>
          </p:cNvPr>
          <p:cNvGrpSpPr/>
          <p:nvPr/>
        </p:nvGrpSpPr>
        <p:grpSpPr>
          <a:xfrm>
            <a:off x="2044799" y="1471399"/>
            <a:ext cx="4639474" cy="3854246"/>
            <a:chOff x="2044799" y="1471399"/>
            <a:chExt cx="4639474" cy="3854246"/>
          </a:xfrm>
        </p:grpSpPr>
        <p:pic>
          <p:nvPicPr>
            <p:cNvPr id="37" name="Picture 12">
              <a:extLst>
                <a:ext uri="{FF2B5EF4-FFF2-40B4-BE49-F238E27FC236}">
                  <a16:creationId xmlns:a16="http://schemas.microsoft.com/office/drawing/2014/main" id="{A439935E-ECD5-4B7D-0219-3D4C96015236}"/>
                </a:ext>
              </a:extLst>
            </p:cNvPr>
            <p:cNvPicPr>
              <a:picLocks noChangeAspect="1" noChangeArrowheads="1"/>
            </p:cNvPicPr>
            <p:nvPr/>
          </p:nvPicPr>
          <p:blipFill>
            <a:blip r:embed="rId26"/>
            <a:srcRect/>
            <a:stretch/>
          </p:blipFill>
          <p:spPr bwMode="auto">
            <a:xfrm>
              <a:off x="2044799" y="1471994"/>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a:extLst>
                <a:ext uri="{FF2B5EF4-FFF2-40B4-BE49-F238E27FC236}">
                  <a16:creationId xmlns:a16="http://schemas.microsoft.com/office/drawing/2014/main" id="{DF6C0914-019A-9250-E897-2F8FDC56FD08}"/>
                </a:ext>
              </a:extLst>
            </p:cNvPr>
            <p:cNvPicPr>
              <a:picLocks noChangeAspect="1" noChangeArrowheads="1"/>
            </p:cNvPicPr>
            <p:nvPr/>
          </p:nvPicPr>
          <p:blipFill>
            <a:blip r:embed="rId27"/>
            <a:srcRect/>
            <a:stretch/>
          </p:blipFill>
          <p:spPr bwMode="auto">
            <a:xfrm>
              <a:off x="2044799" y="2042538"/>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a:extLst>
                <a:ext uri="{FF2B5EF4-FFF2-40B4-BE49-F238E27FC236}">
                  <a16:creationId xmlns:a16="http://schemas.microsoft.com/office/drawing/2014/main" id="{CF4F4538-56CC-66B5-FDC3-060A0DC491CC}"/>
                </a:ext>
              </a:extLst>
            </p:cNvPr>
            <p:cNvPicPr>
              <a:picLocks noChangeAspect="1" noChangeArrowheads="1"/>
            </p:cNvPicPr>
            <p:nvPr/>
          </p:nvPicPr>
          <p:blipFill>
            <a:blip r:embed="rId28"/>
            <a:srcRect/>
            <a:stretch/>
          </p:blipFill>
          <p:spPr bwMode="auto">
            <a:xfrm>
              <a:off x="4093276" y="1471399"/>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a:extLst>
                <a:ext uri="{FF2B5EF4-FFF2-40B4-BE49-F238E27FC236}">
                  <a16:creationId xmlns:a16="http://schemas.microsoft.com/office/drawing/2014/main" id="{0F86499C-7D81-AEB0-75C2-65548E9304AB}"/>
                </a:ext>
              </a:extLst>
            </p:cNvPr>
            <p:cNvPicPr>
              <a:picLocks noChangeAspect="1" noChangeArrowheads="1"/>
            </p:cNvPicPr>
            <p:nvPr/>
          </p:nvPicPr>
          <p:blipFill>
            <a:blip r:embed="rId29"/>
            <a:srcRect/>
            <a:stretch/>
          </p:blipFill>
          <p:spPr bwMode="auto">
            <a:xfrm>
              <a:off x="4089604" y="2042789"/>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2">
              <a:extLst>
                <a:ext uri="{FF2B5EF4-FFF2-40B4-BE49-F238E27FC236}">
                  <a16:creationId xmlns:a16="http://schemas.microsoft.com/office/drawing/2014/main" id="{45633D51-17DD-7568-9AAC-ED4266AF1477}"/>
                </a:ext>
              </a:extLst>
            </p:cNvPr>
            <p:cNvPicPr>
              <a:picLocks noChangeAspect="1" noChangeArrowheads="1"/>
            </p:cNvPicPr>
            <p:nvPr/>
          </p:nvPicPr>
          <p:blipFill>
            <a:blip r:embed="rId30"/>
            <a:srcRect/>
            <a:stretch/>
          </p:blipFill>
          <p:spPr bwMode="auto">
            <a:xfrm>
              <a:off x="6144273" y="1471994"/>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a:extLst>
                <a:ext uri="{FF2B5EF4-FFF2-40B4-BE49-F238E27FC236}">
                  <a16:creationId xmlns:a16="http://schemas.microsoft.com/office/drawing/2014/main" id="{430623C9-0EE8-6449-AF48-ABA961D76E38}"/>
                </a:ext>
              </a:extLst>
            </p:cNvPr>
            <p:cNvPicPr>
              <a:picLocks noChangeAspect="1" noChangeArrowheads="1"/>
            </p:cNvPicPr>
            <p:nvPr/>
          </p:nvPicPr>
          <p:blipFill>
            <a:blip r:embed="rId31"/>
            <a:srcRect/>
            <a:stretch/>
          </p:blipFill>
          <p:spPr bwMode="auto">
            <a:xfrm>
              <a:off x="6144273" y="2042789"/>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75" name="Picture 12">
              <a:extLst>
                <a:ext uri="{FF2B5EF4-FFF2-40B4-BE49-F238E27FC236}">
                  <a16:creationId xmlns:a16="http://schemas.microsoft.com/office/drawing/2014/main" id="{8A5DB185-F69E-D1E6-2B18-7E9254740306}"/>
                </a:ext>
              </a:extLst>
            </p:cNvPr>
            <p:cNvPicPr>
              <a:picLocks noChangeAspect="1" noChangeArrowheads="1"/>
            </p:cNvPicPr>
            <p:nvPr/>
          </p:nvPicPr>
          <p:blipFill>
            <a:blip r:embed="rId32"/>
            <a:srcRect/>
            <a:stretch/>
          </p:blipFill>
          <p:spPr bwMode="auto">
            <a:xfrm>
              <a:off x="2044799" y="2843887"/>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12">
              <a:extLst>
                <a:ext uri="{FF2B5EF4-FFF2-40B4-BE49-F238E27FC236}">
                  <a16:creationId xmlns:a16="http://schemas.microsoft.com/office/drawing/2014/main" id="{A8AEBF36-A7EC-1D37-54BD-F839A6C7CFE6}"/>
                </a:ext>
              </a:extLst>
            </p:cNvPr>
            <p:cNvPicPr>
              <a:picLocks noChangeAspect="1" noChangeArrowheads="1"/>
            </p:cNvPicPr>
            <p:nvPr/>
          </p:nvPicPr>
          <p:blipFill>
            <a:blip r:embed="rId33"/>
            <a:srcRect/>
            <a:stretch/>
          </p:blipFill>
          <p:spPr bwMode="auto">
            <a:xfrm>
              <a:off x="2044799" y="3414431"/>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77" name="Picture 12">
              <a:extLst>
                <a:ext uri="{FF2B5EF4-FFF2-40B4-BE49-F238E27FC236}">
                  <a16:creationId xmlns:a16="http://schemas.microsoft.com/office/drawing/2014/main" id="{C46F356D-2036-B487-6B44-CA3D795AD519}"/>
                </a:ext>
              </a:extLst>
            </p:cNvPr>
            <p:cNvPicPr>
              <a:picLocks noChangeAspect="1" noChangeArrowheads="1"/>
            </p:cNvPicPr>
            <p:nvPr/>
          </p:nvPicPr>
          <p:blipFill>
            <a:blip r:embed="rId34"/>
            <a:srcRect/>
            <a:stretch/>
          </p:blipFill>
          <p:spPr bwMode="auto">
            <a:xfrm>
              <a:off x="4093276" y="2843292"/>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12">
              <a:extLst>
                <a:ext uri="{FF2B5EF4-FFF2-40B4-BE49-F238E27FC236}">
                  <a16:creationId xmlns:a16="http://schemas.microsoft.com/office/drawing/2014/main" id="{FCAEE867-2F5B-F16F-E67D-D98FCB106E10}"/>
                </a:ext>
              </a:extLst>
            </p:cNvPr>
            <p:cNvPicPr>
              <a:picLocks noChangeAspect="1" noChangeArrowheads="1"/>
            </p:cNvPicPr>
            <p:nvPr/>
          </p:nvPicPr>
          <p:blipFill>
            <a:blip r:embed="rId35"/>
            <a:srcRect/>
            <a:stretch/>
          </p:blipFill>
          <p:spPr bwMode="auto">
            <a:xfrm>
              <a:off x="4089604" y="3414682"/>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79" name="Picture 12">
              <a:extLst>
                <a:ext uri="{FF2B5EF4-FFF2-40B4-BE49-F238E27FC236}">
                  <a16:creationId xmlns:a16="http://schemas.microsoft.com/office/drawing/2014/main" id="{B5816F85-5813-02E2-BCD5-F73B809C6185}"/>
                </a:ext>
              </a:extLst>
            </p:cNvPr>
            <p:cNvPicPr>
              <a:picLocks noChangeAspect="1" noChangeArrowheads="1"/>
            </p:cNvPicPr>
            <p:nvPr/>
          </p:nvPicPr>
          <p:blipFill>
            <a:blip r:embed="rId36"/>
            <a:srcRect/>
            <a:stretch/>
          </p:blipFill>
          <p:spPr bwMode="auto">
            <a:xfrm>
              <a:off x="6144273" y="2843887"/>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12">
              <a:extLst>
                <a:ext uri="{FF2B5EF4-FFF2-40B4-BE49-F238E27FC236}">
                  <a16:creationId xmlns:a16="http://schemas.microsoft.com/office/drawing/2014/main" id="{D052CE0A-1858-2806-4BE6-15F504003DE8}"/>
                </a:ext>
              </a:extLst>
            </p:cNvPr>
            <p:cNvPicPr>
              <a:picLocks noChangeAspect="1" noChangeArrowheads="1"/>
            </p:cNvPicPr>
            <p:nvPr/>
          </p:nvPicPr>
          <p:blipFill>
            <a:blip r:embed="rId37"/>
            <a:srcRect/>
            <a:stretch/>
          </p:blipFill>
          <p:spPr bwMode="auto">
            <a:xfrm>
              <a:off x="6144273" y="3414682"/>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01" name="Picture 12">
              <a:extLst>
                <a:ext uri="{FF2B5EF4-FFF2-40B4-BE49-F238E27FC236}">
                  <a16:creationId xmlns:a16="http://schemas.microsoft.com/office/drawing/2014/main" id="{CB620398-EC29-FAC5-1F67-4F133C4CB3AB}"/>
                </a:ext>
              </a:extLst>
            </p:cNvPr>
            <p:cNvPicPr>
              <a:picLocks noChangeAspect="1" noChangeArrowheads="1"/>
            </p:cNvPicPr>
            <p:nvPr/>
          </p:nvPicPr>
          <p:blipFill>
            <a:blip r:embed="rId35"/>
            <a:srcRect/>
            <a:stretch/>
          </p:blipFill>
          <p:spPr bwMode="auto">
            <a:xfrm>
              <a:off x="2044799" y="4214850"/>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02" name="Picture 12">
              <a:extLst>
                <a:ext uri="{FF2B5EF4-FFF2-40B4-BE49-F238E27FC236}">
                  <a16:creationId xmlns:a16="http://schemas.microsoft.com/office/drawing/2014/main" id="{E4F73522-C697-E6F9-DF1E-15FB572B5697}"/>
                </a:ext>
              </a:extLst>
            </p:cNvPr>
            <p:cNvPicPr>
              <a:picLocks noChangeAspect="1" noChangeArrowheads="1"/>
            </p:cNvPicPr>
            <p:nvPr/>
          </p:nvPicPr>
          <p:blipFill>
            <a:blip r:embed="rId32"/>
            <a:srcRect/>
            <a:stretch/>
          </p:blipFill>
          <p:spPr bwMode="auto">
            <a:xfrm>
              <a:off x="2044799" y="4785394"/>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03" name="Picture 12">
              <a:extLst>
                <a:ext uri="{FF2B5EF4-FFF2-40B4-BE49-F238E27FC236}">
                  <a16:creationId xmlns:a16="http://schemas.microsoft.com/office/drawing/2014/main" id="{667DA9DC-DDAF-2351-BE52-F802D0938E28}"/>
                </a:ext>
              </a:extLst>
            </p:cNvPr>
            <p:cNvPicPr>
              <a:picLocks noChangeAspect="1" noChangeArrowheads="1"/>
            </p:cNvPicPr>
            <p:nvPr/>
          </p:nvPicPr>
          <p:blipFill>
            <a:blip r:embed="rId38"/>
            <a:srcRect/>
            <a:stretch/>
          </p:blipFill>
          <p:spPr bwMode="auto">
            <a:xfrm>
              <a:off x="4093276" y="4214255"/>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12">
              <a:extLst>
                <a:ext uri="{FF2B5EF4-FFF2-40B4-BE49-F238E27FC236}">
                  <a16:creationId xmlns:a16="http://schemas.microsoft.com/office/drawing/2014/main" id="{121C6F5A-70C3-AF3C-4043-3FD6E425CADE}"/>
                </a:ext>
              </a:extLst>
            </p:cNvPr>
            <p:cNvPicPr>
              <a:picLocks noChangeAspect="1" noChangeArrowheads="1"/>
            </p:cNvPicPr>
            <p:nvPr/>
          </p:nvPicPr>
          <p:blipFill>
            <a:blip r:embed="rId39"/>
            <a:srcRect/>
            <a:stretch/>
          </p:blipFill>
          <p:spPr bwMode="auto">
            <a:xfrm>
              <a:off x="4089604" y="4785645"/>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05" name="Picture 12">
              <a:extLst>
                <a:ext uri="{FF2B5EF4-FFF2-40B4-BE49-F238E27FC236}">
                  <a16:creationId xmlns:a16="http://schemas.microsoft.com/office/drawing/2014/main" id="{E6D57FBB-A12D-3836-3C86-FE534727E28C}"/>
                </a:ext>
              </a:extLst>
            </p:cNvPr>
            <p:cNvPicPr>
              <a:picLocks noChangeAspect="1" noChangeArrowheads="1"/>
            </p:cNvPicPr>
            <p:nvPr/>
          </p:nvPicPr>
          <p:blipFill>
            <a:blip r:embed="rId40"/>
            <a:srcRect/>
            <a:stretch/>
          </p:blipFill>
          <p:spPr bwMode="auto">
            <a:xfrm>
              <a:off x="6144273" y="4214850"/>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06" name="Picture 12">
              <a:extLst>
                <a:ext uri="{FF2B5EF4-FFF2-40B4-BE49-F238E27FC236}">
                  <a16:creationId xmlns:a16="http://schemas.microsoft.com/office/drawing/2014/main" id="{1831BA4A-3A4D-D0AA-B8A8-CEBA3C643E0F}"/>
                </a:ext>
              </a:extLst>
            </p:cNvPr>
            <p:cNvPicPr>
              <a:picLocks noChangeAspect="1" noChangeArrowheads="1"/>
            </p:cNvPicPr>
            <p:nvPr/>
          </p:nvPicPr>
          <p:blipFill>
            <a:blip r:embed="rId41"/>
            <a:srcRect/>
            <a:stretch/>
          </p:blipFill>
          <p:spPr bwMode="auto">
            <a:xfrm>
              <a:off x="6144273" y="4785645"/>
              <a:ext cx="540000" cy="54000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QuadreDeText 11">
            <a:extLst>
              <a:ext uri="{FF2B5EF4-FFF2-40B4-BE49-F238E27FC236}">
                <a16:creationId xmlns:a16="http://schemas.microsoft.com/office/drawing/2014/main" id="{AA4F117E-0902-F7A0-8BA7-54C6174B9DF3}"/>
              </a:ext>
            </a:extLst>
          </p:cNvPr>
          <p:cNvSpPr txBox="1"/>
          <p:nvPr/>
        </p:nvSpPr>
        <p:spPr>
          <a:xfrm>
            <a:off x="343579" y="4135158"/>
            <a:ext cx="1532458" cy="261610"/>
          </a:xfrm>
          <a:prstGeom prst="rect">
            <a:avLst/>
          </a:prstGeom>
          <a:noFill/>
        </p:spPr>
        <p:txBody>
          <a:bodyPr wrap="square">
            <a:spAutoFit/>
          </a:bodyPr>
          <a:lstStyle/>
          <a:p>
            <a:pPr algn="r"/>
            <a:r>
              <a:rPr lang="en-US" sz="1100" b="1">
                <a:solidFill>
                  <a:schemeClr val="tx2"/>
                </a:solidFill>
                <a:latin typeface="HelveticaNeueLT Std" panose="020B0604020202020204" pitchFamily="34" charset="0"/>
              </a:rPr>
              <a:t>PC</a:t>
            </a:r>
          </a:p>
        </p:txBody>
      </p:sp>
      <p:sp>
        <p:nvSpPr>
          <p:cNvPr id="7" name="Redondear rectángulo de esquina del mismo lado 71">
            <a:extLst>
              <a:ext uri="{FF2B5EF4-FFF2-40B4-BE49-F238E27FC236}">
                <a16:creationId xmlns:a16="http://schemas.microsoft.com/office/drawing/2014/main" id="{5BA8059F-3A93-FB71-E686-383FB3C4E477}"/>
              </a:ext>
              <a:ext uri="{C183D7F6-B498-43B3-948B-1728B52AA6E4}">
                <adec:decorative xmlns:adec="http://schemas.microsoft.com/office/drawing/2017/decorative" xmlns="" val="1"/>
              </a:ext>
            </a:extLst>
          </p:cNvPr>
          <p:cNvSpPr/>
          <p:nvPr/>
        </p:nvSpPr>
        <p:spPr>
          <a:xfrm rot="5400000">
            <a:off x="743907" y="4264301"/>
            <a:ext cx="1004260" cy="1260000"/>
          </a:xfrm>
          <a:prstGeom prst="round2SameRect">
            <a:avLst>
              <a:gd name="adj1" fmla="val 0"/>
              <a:gd name="adj2" fmla="val 50000"/>
            </a:avLst>
          </a:prstGeom>
          <a:blipFill dpi="0" rotWithShape="0">
            <a:blip r:embed="rId42"/>
            <a:srcRect/>
            <a:stretch>
              <a:fillRect l="-9633" t="-18759" r="-56051" b="-198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07" name="QuadreDeText 1106">
            <a:extLst>
              <a:ext uri="{FF2B5EF4-FFF2-40B4-BE49-F238E27FC236}">
                <a16:creationId xmlns:a16="http://schemas.microsoft.com/office/drawing/2014/main" id="{3C690C04-AF2A-B813-80F3-6DD1592D09BA}"/>
              </a:ext>
            </a:extLst>
          </p:cNvPr>
          <p:cNvSpPr txBox="1"/>
          <p:nvPr/>
        </p:nvSpPr>
        <p:spPr>
          <a:xfrm>
            <a:off x="2584799" y="4345756"/>
            <a:ext cx="1483538" cy="276999"/>
          </a:xfrm>
          <a:prstGeom prst="rect">
            <a:avLst/>
          </a:prstGeom>
          <a:noFill/>
        </p:spPr>
        <p:txBody>
          <a:bodyPr wrap="square" rtlCol="0">
            <a:spAutoFit/>
          </a:bodyPr>
          <a:lstStyle/>
          <a:p>
            <a:r>
              <a:rPr lang="en-US" sz="1200">
                <a:solidFill>
                  <a:schemeClr val="accent5">
                    <a:lumMod val="25000"/>
                  </a:schemeClr>
                </a:solidFill>
                <a:latin typeface="HelveticaNeueLT Std" panose="020B0604020202020204"/>
              </a:rPr>
              <a:t>Minecraft</a:t>
            </a:r>
          </a:p>
        </p:txBody>
      </p:sp>
      <p:sp>
        <p:nvSpPr>
          <p:cNvPr id="1108" name="QuadreDeText 1107">
            <a:extLst>
              <a:ext uri="{FF2B5EF4-FFF2-40B4-BE49-F238E27FC236}">
                <a16:creationId xmlns:a16="http://schemas.microsoft.com/office/drawing/2014/main" id="{E00D3F5A-B030-1043-DD81-44C2FEAB6F47}"/>
              </a:ext>
            </a:extLst>
          </p:cNvPr>
          <p:cNvSpPr txBox="1"/>
          <p:nvPr/>
        </p:nvSpPr>
        <p:spPr>
          <a:xfrm>
            <a:off x="2588471" y="4918906"/>
            <a:ext cx="1483538" cy="276999"/>
          </a:xfrm>
          <a:prstGeom prst="rect">
            <a:avLst/>
          </a:prstGeom>
          <a:noFill/>
        </p:spPr>
        <p:txBody>
          <a:bodyPr wrap="square" rtlCol="0">
            <a:spAutoFit/>
          </a:bodyPr>
          <a:lstStyle/>
          <a:p>
            <a:r>
              <a:rPr lang="en-US" sz="1200">
                <a:solidFill>
                  <a:schemeClr val="accent5">
                    <a:lumMod val="25000"/>
                  </a:schemeClr>
                </a:solidFill>
                <a:latin typeface="HelveticaNeueLT Std" panose="020B0604020202020204"/>
              </a:rPr>
              <a:t>Fortnite</a:t>
            </a:r>
          </a:p>
        </p:txBody>
      </p:sp>
      <p:sp>
        <p:nvSpPr>
          <p:cNvPr id="1109" name="QuadreDeText 1108">
            <a:extLst>
              <a:ext uri="{FF2B5EF4-FFF2-40B4-BE49-F238E27FC236}">
                <a16:creationId xmlns:a16="http://schemas.microsoft.com/office/drawing/2014/main" id="{17F3C66B-3270-35C5-EE0D-307470DF8326}"/>
              </a:ext>
            </a:extLst>
          </p:cNvPr>
          <p:cNvSpPr txBox="1"/>
          <p:nvPr/>
        </p:nvSpPr>
        <p:spPr>
          <a:xfrm>
            <a:off x="4633276" y="4345756"/>
            <a:ext cx="1483538" cy="276999"/>
          </a:xfrm>
          <a:prstGeom prst="rect">
            <a:avLst/>
          </a:prstGeom>
          <a:noFill/>
        </p:spPr>
        <p:txBody>
          <a:bodyPr wrap="square" rtlCol="0">
            <a:spAutoFit/>
          </a:bodyPr>
          <a:lstStyle/>
          <a:p>
            <a:r>
              <a:rPr lang="en-US" sz="1200">
                <a:solidFill>
                  <a:schemeClr val="accent5">
                    <a:lumMod val="25000"/>
                  </a:schemeClr>
                </a:solidFill>
                <a:latin typeface="HelveticaNeueLT Std" panose="020B0604020202020204"/>
              </a:rPr>
              <a:t>The Sims 4</a:t>
            </a:r>
          </a:p>
        </p:txBody>
      </p:sp>
      <p:sp>
        <p:nvSpPr>
          <p:cNvPr id="1110" name="QuadreDeText 1109">
            <a:extLst>
              <a:ext uri="{FF2B5EF4-FFF2-40B4-BE49-F238E27FC236}">
                <a16:creationId xmlns:a16="http://schemas.microsoft.com/office/drawing/2014/main" id="{251F1FB9-AAE1-F4E8-4BD1-C8EB80247E44}"/>
              </a:ext>
            </a:extLst>
          </p:cNvPr>
          <p:cNvSpPr txBox="1"/>
          <p:nvPr/>
        </p:nvSpPr>
        <p:spPr>
          <a:xfrm>
            <a:off x="4629942" y="4915226"/>
            <a:ext cx="1483200" cy="276999"/>
          </a:xfrm>
          <a:prstGeom prst="rect">
            <a:avLst/>
          </a:prstGeom>
          <a:noFill/>
        </p:spPr>
        <p:txBody>
          <a:bodyPr wrap="square" rtlCol="0">
            <a:spAutoFit/>
          </a:bodyPr>
          <a:lstStyle/>
          <a:p>
            <a:r>
              <a:rPr lang="en-US" sz="1200">
                <a:solidFill>
                  <a:schemeClr val="accent5">
                    <a:lumMod val="25000"/>
                  </a:schemeClr>
                </a:solidFill>
                <a:latin typeface="HelveticaNeueLT Std" panose="020B0604020202020204"/>
              </a:rPr>
              <a:t>Roblox</a:t>
            </a:r>
          </a:p>
        </p:txBody>
      </p:sp>
      <p:sp>
        <p:nvSpPr>
          <p:cNvPr id="1111" name="QuadreDeText 1110">
            <a:extLst>
              <a:ext uri="{FF2B5EF4-FFF2-40B4-BE49-F238E27FC236}">
                <a16:creationId xmlns:a16="http://schemas.microsoft.com/office/drawing/2014/main" id="{BDE32030-C815-BE9B-F569-87DC31C87D91}"/>
              </a:ext>
            </a:extLst>
          </p:cNvPr>
          <p:cNvSpPr txBox="1"/>
          <p:nvPr/>
        </p:nvSpPr>
        <p:spPr>
          <a:xfrm>
            <a:off x="6684273" y="4348674"/>
            <a:ext cx="1483538" cy="276999"/>
          </a:xfrm>
          <a:prstGeom prst="rect">
            <a:avLst/>
          </a:prstGeom>
          <a:noFill/>
        </p:spPr>
        <p:txBody>
          <a:bodyPr wrap="square" rtlCol="0">
            <a:spAutoFit/>
          </a:bodyPr>
          <a:lstStyle/>
          <a:p>
            <a:r>
              <a:rPr lang="en-US" sz="1200">
                <a:solidFill>
                  <a:schemeClr val="accent5">
                    <a:lumMod val="25000"/>
                  </a:schemeClr>
                </a:solidFill>
                <a:latin typeface="HelveticaNeueLT Std" panose="020B0604020202020204"/>
              </a:rPr>
              <a:t>League of Legends</a:t>
            </a:r>
          </a:p>
        </p:txBody>
      </p:sp>
      <p:sp>
        <p:nvSpPr>
          <p:cNvPr id="1112" name="QuadreDeText 1111">
            <a:extLst>
              <a:ext uri="{FF2B5EF4-FFF2-40B4-BE49-F238E27FC236}">
                <a16:creationId xmlns:a16="http://schemas.microsoft.com/office/drawing/2014/main" id="{0DA59FB3-1146-53C0-5AE4-57DE6ECC1439}"/>
              </a:ext>
            </a:extLst>
          </p:cNvPr>
          <p:cNvSpPr txBox="1"/>
          <p:nvPr/>
        </p:nvSpPr>
        <p:spPr>
          <a:xfrm>
            <a:off x="6684273" y="4915225"/>
            <a:ext cx="1483538" cy="276999"/>
          </a:xfrm>
          <a:prstGeom prst="rect">
            <a:avLst/>
          </a:prstGeom>
          <a:noFill/>
        </p:spPr>
        <p:txBody>
          <a:bodyPr wrap="square" rtlCol="0">
            <a:spAutoFit/>
          </a:bodyPr>
          <a:lstStyle/>
          <a:p>
            <a:r>
              <a:rPr lang="en-US" sz="1200">
                <a:solidFill>
                  <a:schemeClr val="accent5">
                    <a:lumMod val="25000"/>
                  </a:schemeClr>
                </a:solidFill>
                <a:latin typeface="HelveticaNeueLT Std" panose="020B0604020202020204"/>
              </a:rPr>
              <a:t>Baldur’s Gate III</a:t>
            </a:r>
          </a:p>
        </p:txBody>
      </p:sp>
      <p:grpSp>
        <p:nvGrpSpPr>
          <p:cNvPr id="1170" name="Agrupa 1169" descr="Logos of leading companies in the PC gaming segment, including Epic Games, Electronic Arts and Mojang Studios.">
            <a:extLst>
              <a:ext uri="{FF2B5EF4-FFF2-40B4-BE49-F238E27FC236}">
                <a16:creationId xmlns:a16="http://schemas.microsoft.com/office/drawing/2014/main" id="{3604FF44-0B9F-A77B-374B-4E8AC3A22F05}"/>
              </a:ext>
            </a:extLst>
          </p:cNvPr>
          <p:cNvGrpSpPr/>
          <p:nvPr/>
        </p:nvGrpSpPr>
        <p:grpSpPr>
          <a:xfrm>
            <a:off x="8483059" y="4283102"/>
            <a:ext cx="2889135" cy="959173"/>
            <a:chOff x="8483059" y="4290722"/>
            <a:chExt cx="2889135" cy="959173"/>
          </a:xfrm>
        </p:grpSpPr>
        <p:pic>
          <p:nvPicPr>
            <p:cNvPr id="1137" name="Picture 14">
              <a:extLst>
                <a:ext uri="{FF2B5EF4-FFF2-40B4-BE49-F238E27FC236}">
                  <a16:creationId xmlns:a16="http://schemas.microsoft.com/office/drawing/2014/main" id="{4F61A422-1140-E690-DBA6-E4761C7CAE1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483059" y="4948565"/>
              <a:ext cx="1018342" cy="288000"/>
            </a:xfrm>
            <a:prstGeom prst="rect">
              <a:avLst/>
            </a:prstGeom>
            <a:noFill/>
            <a:extLst>
              <a:ext uri="{909E8E84-426E-40DD-AFC4-6F175D3DCCD1}">
                <a14:hiddenFill xmlns:a14="http://schemas.microsoft.com/office/drawing/2010/main">
                  <a:solidFill>
                    <a:srgbClr val="FFFFFF"/>
                  </a:solidFill>
                </a14:hiddenFill>
              </a:ext>
            </a:extLst>
          </p:spPr>
        </p:pic>
        <p:pic>
          <p:nvPicPr>
            <p:cNvPr id="1138" name="Picture 16">
              <a:extLst>
                <a:ext uri="{FF2B5EF4-FFF2-40B4-BE49-F238E27FC236}">
                  <a16:creationId xmlns:a16="http://schemas.microsoft.com/office/drawing/2014/main" id="{30BDF5EA-B5D7-E945-3D73-F4B60E1CCB08}"/>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2539" t="2824" r="3667" b="1259"/>
            <a:stretch/>
          </p:blipFill>
          <p:spPr bwMode="auto">
            <a:xfrm>
              <a:off x="8526786" y="4309086"/>
              <a:ext cx="464138"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39" name="Picture 18">
              <a:extLst>
                <a:ext uri="{FF2B5EF4-FFF2-40B4-BE49-F238E27FC236}">
                  <a16:creationId xmlns:a16="http://schemas.microsoft.com/office/drawing/2014/main" id="{297B66F9-89D2-3494-D8A1-FCFE523D1D5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976194" y="4340757"/>
              <a:ext cx="396000" cy="396000"/>
            </a:xfrm>
            <a:prstGeom prst="rect">
              <a:avLst/>
            </a:prstGeom>
            <a:noFill/>
            <a:extLst>
              <a:ext uri="{909E8E84-426E-40DD-AFC4-6F175D3DCCD1}">
                <a14:hiddenFill xmlns:a14="http://schemas.microsoft.com/office/drawing/2010/main">
                  <a:solidFill>
                    <a:srgbClr val="FFFFFF"/>
                  </a:solidFill>
                </a14:hiddenFill>
              </a:ext>
            </a:extLst>
          </p:spPr>
        </p:pic>
        <p:pic>
          <p:nvPicPr>
            <p:cNvPr id="1140" name="Picture 8" descr="The Roblox logo">
              <a:extLst>
                <a:ext uri="{FF2B5EF4-FFF2-40B4-BE49-F238E27FC236}">
                  <a16:creationId xmlns:a16="http://schemas.microsoft.com/office/drawing/2014/main" id="{A8111094-B7F2-9A4A-E638-C27889ED9F1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64486" y="4290722"/>
              <a:ext cx="973521" cy="180000"/>
            </a:xfrm>
            <a:prstGeom prst="rect">
              <a:avLst/>
            </a:prstGeom>
            <a:noFill/>
            <a:extLst>
              <a:ext uri="{909E8E84-426E-40DD-AFC4-6F175D3DCCD1}">
                <a14:hiddenFill xmlns:a14="http://schemas.microsoft.com/office/drawing/2010/main">
                  <a:solidFill>
                    <a:srgbClr val="FFFFFF"/>
                  </a:solidFill>
                </a14:hiddenFill>
              </a:ext>
            </a:extLst>
          </p:spPr>
        </p:pic>
        <p:pic>
          <p:nvPicPr>
            <p:cNvPr id="1142" name="Picture 22" descr="Riot Games">
              <a:extLst>
                <a:ext uri="{FF2B5EF4-FFF2-40B4-BE49-F238E27FC236}">
                  <a16:creationId xmlns:a16="http://schemas.microsoft.com/office/drawing/2014/main" id="{FACE13E6-4488-7AF5-8686-0D25AFE79563}"/>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9800953" y="4609359"/>
              <a:ext cx="896000" cy="252000"/>
            </a:xfrm>
            <a:prstGeom prst="rect">
              <a:avLst/>
            </a:prstGeom>
            <a:noFill/>
            <a:extLst>
              <a:ext uri="{909E8E84-426E-40DD-AFC4-6F175D3DCCD1}">
                <a14:hiddenFill xmlns:a14="http://schemas.microsoft.com/office/drawing/2010/main">
                  <a:solidFill>
                    <a:srgbClr val="FFFFFF"/>
                  </a:solidFill>
                </a14:hiddenFill>
              </a:ext>
            </a:extLst>
          </p:spPr>
        </p:pic>
        <p:pic>
          <p:nvPicPr>
            <p:cNvPr id="1143" name="Picture 24" descr="Homepage - Larian Studios">
              <a:extLst>
                <a:ext uri="{FF2B5EF4-FFF2-40B4-BE49-F238E27FC236}">
                  <a16:creationId xmlns:a16="http://schemas.microsoft.com/office/drawing/2014/main" id="{DE3FAD14-8450-8741-B82E-A4F590C21CB0}"/>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9058689" y="4312602"/>
              <a:ext cx="388097"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47" name="Gràfic 1146">
              <a:extLst>
                <a:ext uri="{FF2B5EF4-FFF2-40B4-BE49-F238E27FC236}">
                  <a16:creationId xmlns:a16="http://schemas.microsoft.com/office/drawing/2014/main" id="{61E843F5-764C-F6A4-EA63-8252E53D0F1E}"/>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10976194" y="4846331"/>
              <a:ext cx="396000" cy="364833"/>
            </a:xfrm>
            <a:prstGeom prst="rect">
              <a:avLst/>
            </a:prstGeom>
          </p:spPr>
        </p:pic>
        <p:pic>
          <p:nvPicPr>
            <p:cNvPr id="1149" name="Picture 28">
              <a:extLst>
                <a:ext uri="{FF2B5EF4-FFF2-40B4-BE49-F238E27FC236}">
                  <a16:creationId xmlns:a16="http://schemas.microsoft.com/office/drawing/2014/main" id="{C176A88E-6052-045C-8609-3F8E0B2EF05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686021" y="4997895"/>
              <a:ext cx="1125864" cy="252000"/>
            </a:xfrm>
            <a:prstGeom prst="rect">
              <a:avLst/>
            </a:prstGeom>
            <a:noFill/>
            <a:extLst>
              <a:ext uri="{909E8E84-426E-40DD-AFC4-6F175D3DCCD1}">
                <a14:hiddenFill xmlns:a14="http://schemas.microsoft.com/office/drawing/2010/main">
                  <a:solidFill>
                    <a:srgbClr val="FFFFFF"/>
                  </a:solidFill>
                </a14:hiddenFill>
              </a:ext>
            </a:extLst>
          </p:spPr>
        </p:pic>
      </p:grpSp>
      <p:sp>
        <p:nvSpPr>
          <p:cNvPr id="1154" name="CuadroTexto 32">
            <a:extLst>
              <a:ext uri="{FF2B5EF4-FFF2-40B4-BE49-F238E27FC236}">
                <a16:creationId xmlns:a16="http://schemas.microsoft.com/office/drawing/2014/main" id="{52B964B7-484F-3979-61AC-EAF7874F3099}"/>
              </a:ext>
            </a:extLst>
          </p:cNvPr>
          <p:cNvSpPr txBox="1"/>
          <p:nvPr/>
        </p:nvSpPr>
        <p:spPr>
          <a:xfrm>
            <a:off x="630236" y="5429179"/>
            <a:ext cx="11009093" cy="646331"/>
          </a:xfrm>
          <a:prstGeom prst="rect">
            <a:avLst/>
          </a:prstGeom>
        </p:spPr>
        <p:txBody>
          <a:bodyPr wrap="square">
            <a:spAutoFit/>
          </a:bodyPr>
          <a:lstStyle>
            <a:defPPr>
              <a:defRPr lang="es-ES"/>
            </a:defPPr>
            <a:lvl1pPr algn="r">
              <a:defRPr sz="1200" b="1" i="1">
                <a:solidFill>
                  <a:srgbClr val="424242"/>
                </a:solidFill>
                <a:latin typeface="HelveticaNeueLT Std" panose="020B0604020202020204" pitchFamily="34" charset="0"/>
              </a:defRPr>
            </a:lvl1pPr>
          </a:lstStyle>
          <a:p>
            <a:r>
              <a:rPr lang="en-US">
                <a:solidFill>
                  <a:schemeClr val="accent5">
                    <a:lumMod val="25000"/>
                  </a:schemeClr>
                </a:solidFill>
              </a:rPr>
              <a:t>Note:</a:t>
            </a:r>
            <a:r>
              <a:rPr lang="en-US" b="0">
                <a:solidFill>
                  <a:schemeClr val="accent5">
                    <a:lumMod val="25000"/>
                  </a:schemeClr>
                </a:solidFill>
              </a:rPr>
              <a:t> For mobile devices the 2022 Android, iPhone and iPad data have been aggregated (by DAU), for consoles the 2022 Xbox, PlayStation and Nintendo Switch data have been aggregated (by MAU), and for PCs the data for 2023 (by MAU) have been used. Partial non-exhaustive profile </a:t>
            </a:r>
          </a:p>
          <a:p>
            <a:r>
              <a:rPr lang="en-US">
                <a:solidFill>
                  <a:schemeClr val="accent5">
                    <a:lumMod val="25000"/>
                  </a:schemeClr>
                </a:solidFill>
              </a:rPr>
              <a:t>Source: </a:t>
            </a:r>
            <a:r>
              <a:rPr lang="en-US" b="0">
                <a:solidFill>
                  <a:schemeClr val="accent5">
                    <a:lumMod val="25000"/>
                  </a:schemeClr>
                </a:solidFill>
              </a:rPr>
              <a:t>ACCIÓ, based on Statista and Newzoo, 2023</a:t>
            </a:r>
          </a:p>
        </p:txBody>
      </p:sp>
    </p:spTree>
    <p:extLst>
      <p:ext uri="{BB962C8B-B14F-4D97-AF65-F5344CB8AC3E}">
        <p14:creationId xmlns:p14="http://schemas.microsoft.com/office/powerpoint/2010/main" val="1549257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C8BD3C-F265-0B0E-9925-4846D8D3E6E4}"/>
              </a:ext>
              <a:ext uri="{C183D7F6-B498-43B3-948B-1728B52AA6E4}">
                <adec:decorative xmlns:adec="http://schemas.microsoft.com/office/drawing/2017/decorative" xmlns="" val="1"/>
              </a:ext>
            </a:extLst>
          </p:cNvPr>
          <p:cNvSpPr/>
          <p:nvPr/>
        </p:nvSpPr>
        <p:spPr>
          <a:xfrm>
            <a:off x="5915019" y="5039322"/>
            <a:ext cx="5646746" cy="6635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2" name="Títol 1">
            <a:extLst>
              <a:ext uri="{FF2B5EF4-FFF2-40B4-BE49-F238E27FC236}">
                <a16:creationId xmlns:a16="http://schemas.microsoft.com/office/drawing/2014/main" id="{13C6EBFF-95CD-124E-6FF4-989DA2FF5E46}"/>
              </a:ext>
            </a:extLst>
          </p:cNvPr>
          <p:cNvSpPr>
            <a:spLocks noGrp="1"/>
          </p:cNvSpPr>
          <p:nvPr>
            <p:ph type="title"/>
          </p:nvPr>
        </p:nvSpPr>
        <p:spPr/>
        <p:txBody>
          <a:bodyPr/>
          <a:lstStyle/>
          <a:p>
            <a:r>
              <a:rPr lang="en-US" sz="2000"/>
              <a:t>The global video game industry (III)</a:t>
            </a:r>
          </a:p>
        </p:txBody>
      </p:sp>
      <p:sp>
        <p:nvSpPr>
          <p:cNvPr id="4" name="Redondear rectángulo de esquina del mismo lado 17">
            <a:extLst>
              <a:ext uri="{FF2B5EF4-FFF2-40B4-BE49-F238E27FC236}">
                <a16:creationId xmlns:a16="http://schemas.microsoft.com/office/drawing/2014/main" id="{FB6F6C27-E5D5-411C-2FFA-1421ACA0CE49}"/>
              </a:ext>
              <a:ext uri="{C183D7F6-B498-43B3-948B-1728B52AA6E4}">
                <adec:decorative xmlns:adec="http://schemas.microsoft.com/office/drawing/2017/decorative" xmlns="" val="1"/>
              </a:ext>
            </a:extLst>
          </p:cNvPr>
          <p:cNvSpPr/>
          <p:nvPr/>
        </p:nvSpPr>
        <p:spPr>
          <a:xfrm rot="16200000">
            <a:off x="3015266" y="-1417920"/>
            <a:ext cx="406000" cy="5176059"/>
          </a:xfrm>
          <a:prstGeom prst="round2SameRect">
            <a:avLst>
              <a:gd name="adj1" fmla="val 50000"/>
              <a:gd name="adj2" fmla="val 0"/>
            </a:avLst>
          </a:prstGeom>
          <a:gradFill>
            <a:gsLst>
              <a:gs pos="0">
                <a:srgbClr val="78003A"/>
              </a:gs>
              <a:gs pos="73000">
                <a:srgbClr val="78003A"/>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Marcador de texto 14">
            <a:extLst>
              <a:ext uri="{FF2B5EF4-FFF2-40B4-BE49-F238E27FC236}">
                <a16:creationId xmlns:a16="http://schemas.microsoft.com/office/drawing/2014/main" id="{5B7FD928-4908-5428-BE3A-4001B9566334}"/>
              </a:ext>
            </a:extLst>
          </p:cNvPr>
          <p:cNvSpPr txBox="1">
            <a:spLocks/>
          </p:cNvSpPr>
          <p:nvPr/>
        </p:nvSpPr>
        <p:spPr>
          <a:xfrm>
            <a:off x="748398" y="1065791"/>
            <a:ext cx="4173845" cy="215444"/>
          </a:xfrm>
          <a:prstGeom prst="rect">
            <a:avLst/>
          </a:prstGeom>
        </p:spPr>
        <p:txBody>
          <a:bodyPr wrap="square" lIns="0" tIns="0" rIns="0" bIns="0" numCol="1" spcCol="180000">
            <a:sp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a:solidFill>
                  <a:schemeClr val="bg1"/>
                </a:solidFill>
                <a:effectLst/>
                <a:latin typeface="HelveticaNeueLT Std" panose="020B0604020202020204" pitchFamily="34" charset="77"/>
                <a:ea typeface="+mn-ea"/>
                <a:cs typeface="+mn-cs"/>
              </a:defRPr>
            </a:lvl1pPr>
            <a:lvl2pPr marL="0" marR="0" indent="0" algn="l" defTabSz="914400" rtl="0" eaLnBrk="1" fontAlgn="auto" latinLnBrk="0" hangingPunct="1">
              <a:lnSpc>
                <a:spcPct val="100000"/>
              </a:lnSpc>
              <a:spcBef>
                <a:spcPts val="500"/>
              </a:spcBef>
              <a:spcAft>
                <a:spcPts val="500"/>
              </a:spcAft>
              <a:buClrTx/>
              <a:buSzTx/>
              <a:buFontTx/>
              <a:buNone/>
              <a:tabLst/>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Main markets in 2022 (by turnover)*</a:t>
            </a:r>
          </a:p>
        </p:txBody>
      </p:sp>
      <p:graphicFrame>
        <p:nvGraphicFramePr>
          <p:cNvPr id="15" name="Tabla 2" descr="Table showing the top ten countries in the world according to their billing data, together with the number of players in each of them.">
            <a:extLst>
              <a:ext uri="{FF2B5EF4-FFF2-40B4-BE49-F238E27FC236}">
                <a16:creationId xmlns:a16="http://schemas.microsoft.com/office/drawing/2014/main" id="{1276652E-8CAA-3030-14BB-0F0B87DECD39}"/>
              </a:ext>
            </a:extLst>
          </p:cNvPr>
          <p:cNvGraphicFramePr>
            <a:graphicFrameLocks noGrp="1"/>
          </p:cNvGraphicFramePr>
          <p:nvPr>
            <p:extLst>
              <p:ext uri="{D42A27DB-BD31-4B8C-83A1-F6EECF244321}">
                <p14:modId xmlns:p14="http://schemas.microsoft.com/office/powerpoint/2010/main" val="825846535"/>
              </p:ext>
            </p:extLst>
          </p:nvPr>
        </p:nvGraphicFramePr>
        <p:xfrm>
          <a:off x="630235" y="1471791"/>
          <a:ext cx="4586193" cy="4231656"/>
        </p:xfrm>
        <a:graphic>
          <a:graphicData uri="http://schemas.openxmlformats.org/drawingml/2006/table">
            <a:tbl>
              <a:tblPr firstRow="1" bandRow="1">
                <a:tableStyleId>{8EC20E35-A176-4012-BC5E-935CFFF8708E}</a:tableStyleId>
              </a:tblPr>
              <a:tblGrid>
                <a:gridCol w="2399295">
                  <a:extLst>
                    <a:ext uri="{9D8B030D-6E8A-4147-A177-3AD203B41FA5}">
                      <a16:colId xmlns:a16="http://schemas.microsoft.com/office/drawing/2014/main" val="1040028433"/>
                    </a:ext>
                  </a:extLst>
                </a:gridCol>
                <a:gridCol w="1124915">
                  <a:extLst>
                    <a:ext uri="{9D8B030D-6E8A-4147-A177-3AD203B41FA5}">
                      <a16:colId xmlns:a16="http://schemas.microsoft.com/office/drawing/2014/main" val="2313556327"/>
                    </a:ext>
                  </a:extLst>
                </a:gridCol>
                <a:gridCol w="1061983">
                  <a:extLst>
                    <a:ext uri="{9D8B030D-6E8A-4147-A177-3AD203B41FA5}">
                      <a16:colId xmlns:a16="http://schemas.microsoft.com/office/drawing/2014/main" val="3677943922"/>
                    </a:ext>
                  </a:extLst>
                </a:gridCol>
              </a:tblGrid>
              <a:tr h="384696">
                <a:tc>
                  <a:txBody>
                    <a:bodyPr/>
                    <a:lstStyle/>
                    <a:p>
                      <a:pPr algn="l"/>
                      <a:r>
                        <a:rPr lang="en-US" sz="1400" b="0" i="0" noProof="0">
                          <a:ln>
                            <a:noFill/>
                          </a:ln>
                          <a:solidFill>
                            <a:schemeClr val="bg1"/>
                          </a:solidFill>
                          <a:latin typeface="HelveticaNeueLT Std" panose="020B0604020202020204" pitchFamily="34" charset="77"/>
                        </a:rPr>
                        <a:t>Country</a:t>
                      </a:r>
                    </a:p>
                  </a:txBody>
                  <a:tcPr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noProof="0">
                          <a:ln>
                            <a:noFill/>
                          </a:ln>
                          <a:solidFill>
                            <a:schemeClr val="bg1"/>
                          </a:solidFill>
                          <a:latin typeface="HelveticaNeueLT Std" panose="020B0604020202020204" pitchFamily="34" charset="77"/>
                        </a:rPr>
                        <a:t>Turnover</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noProof="0">
                          <a:ln>
                            <a:noFill/>
                          </a:ln>
                          <a:solidFill>
                            <a:schemeClr val="bg1"/>
                          </a:solidFill>
                          <a:latin typeface="HelveticaNeueLT Std" panose="020B0604020202020204" pitchFamily="34" charset="77"/>
                        </a:rPr>
                        <a:t>Players</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4556949"/>
                  </a:ext>
                </a:extLst>
              </a:tr>
              <a:tr h="384696">
                <a:tc>
                  <a:txBody>
                    <a:bodyPr/>
                    <a:lstStyle/>
                    <a:p>
                      <a:r>
                        <a:rPr lang="en-US" sz="1400" b="0" i="0" noProof="0">
                          <a:ln>
                            <a:noFill/>
                          </a:ln>
                          <a:solidFill>
                            <a:srgbClr val="424242"/>
                          </a:solidFill>
                          <a:latin typeface="HelveticaNeueLT Std Lt" panose="020B0403020202020204" pitchFamily="34" charset="0"/>
                        </a:rPr>
                        <a:t>           </a:t>
                      </a:r>
                      <a:r>
                        <a:rPr lang="en-US" sz="1400" b="0" i="0" noProof="0">
                          <a:ln>
                            <a:noFill/>
                          </a:ln>
                          <a:solidFill>
                            <a:srgbClr val="424242"/>
                          </a:solidFill>
                          <a:latin typeface="HelveticaNeueLT Std" panose="020B0604020202020204" pitchFamily="34" charset="77"/>
                        </a:rPr>
                        <a:t>United States</a:t>
                      </a:r>
                    </a:p>
                  </a:txBody>
                  <a:tcPr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3E3E3"/>
                    </a:solidFill>
                  </a:tcPr>
                </a:tc>
                <a:tc>
                  <a:txBody>
                    <a:bodyPr/>
                    <a:lstStyle/>
                    <a:p>
                      <a:pPr algn="ctr"/>
                      <a:r>
                        <a:rPr lang="en-US" sz="1400" b="0" i="0" noProof="0" dirty="0">
                          <a:ln>
                            <a:noFill/>
                          </a:ln>
                          <a:solidFill>
                            <a:srgbClr val="424242"/>
                          </a:solidFill>
                          <a:latin typeface="HelveticaNeueLT Std" panose="020B0604020202020204" pitchFamily="34" charset="77"/>
                        </a:rPr>
                        <a:t>$46.4 B</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3E3E3"/>
                    </a:solidFill>
                  </a:tcPr>
                </a:tc>
                <a:tc>
                  <a:txBody>
                    <a:bodyPr/>
                    <a:lstStyle/>
                    <a:p>
                      <a:pPr algn="ctr"/>
                      <a:r>
                        <a:rPr lang="en-US" sz="1400" b="0" i="0" noProof="0">
                          <a:ln>
                            <a:noFill/>
                          </a:ln>
                          <a:solidFill>
                            <a:srgbClr val="424242"/>
                          </a:solidFill>
                          <a:latin typeface="HelveticaNeueLT Std" panose="020B0604020202020204" pitchFamily="34" charset="77"/>
                        </a:rPr>
                        <a:t>209.8 M</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3E3E3"/>
                    </a:solidFill>
                  </a:tcPr>
                </a:tc>
                <a:extLst>
                  <a:ext uri="{0D108BD9-81ED-4DB2-BD59-A6C34878D82A}">
                    <a16:rowId xmlns:a16="http://schemas.microsoft.com/office/drawing/2014/main" val="1435631572"/>
                  </a:ext>
                </a:extLst>
              </a:tr>
              <a:tr h="384696">
                <a:tc>
                  <a:txBody>
                    <a:bodyPr/>
                    <a:lstStyle/>
                    <a:p>
                      <a:r>
                        <a:rPr lang="en-US" sz="1400" b="0" i="0" noProof="0">
                          <a:ln>
                            <a:noFill/>
                          </a:ln>
                          <a:solidFill>
                            <a:srgbClr val="424242"/>
                          </a:solidFill>
                          <a:latin typeface="HelveticaNeueLT Std Lt" panose="020B0403020202020204" pitchFamily="34" charset="0"/>
                        </a:rPr>
                        <a:t>           </a:t>
                      </a:r>
                      <a:r>
                        <a:rPr lang="en-US" sz="1400" b="0" i="0" noProof="0">
                          <a:ln>
                            <a:noFill/>
                          </a:ln>
                          <a:solidFill>
                            <a:srgbClr val="424242"/>
                          </a:solidFill>
                          <a:latin typeface="HelveticaNeueLT Std" panose="020B0604020202020204" pitchFamily="34" charset="77"/>
                        </a:rPr>
                        <a:t>China</a:t>
                      </a:r>
                    </a:p>
                  </a:txBody>
                  <a:tcPr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noProof="0" dirty="0">
                          <a:ln>
                            <a:noFill/>
                          </a:ln>
                          <a:solidFill>
                            <a:srgbClr val="424242"/>
                          </a:solidFill>
                          <a:latin typeface="HelveticaNeueLT Std" panose="020B0604020202020204" pitchFamily="34" charset="77"/>
                        </a:rPr>
                        <a:t>$44.0 B</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noProof="0">
                          <a:ln>
                            <a:noFill/>
                          </a:ln>
                          <a:solidFill>
                            <a:srgbClr val="424242"/>
                          </a:solidFill>
                          <a:latin typeface="HelveticaNeueLT Std" panose="020B0604020202020204" pitchFamily="34" charset="77"/>
                        </a:rPr>
                        <a:t>699.6 M</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7655322"/>
                  </a:ext>
                </a:extLst>
              </a:tr>
              <a:tr h="384696">
                <a:tc>
                  <a:txBody>
                    <a:bodyPr/>
                    <a:lstStyle/>
                    <a:p>
                      <a:r>
                        <a:rPr lang="en-US" sz="1400" b="0" i="0" noProof="0">
                          <a:ln>
                            <a:noFill/>
                          </a:ln>
                          <a:solidFill>
                            <a:srgbClr val="424242"/>
                          </a:solidFill>
                          <a:latin typeface="HelveticaNeueLT Std Lt" panose="020B0403020202020204" pitchFamily="34" charset="0"/>
                        </a:rPr>
                        <a:t>           </a:t>
                      </a:r>
                      <a:r>
                        <a:rPr lang="en-US" sz="1400" b="0" i="0" noProof="0">
                          <a:ln>
                            <a:noFill/>
                          </a:ln>
                          <a:solidFill>
                            <a:srgbClr val="424242"/>
                          </a:solidFill>
                          <a:latin typeface="HelveticaNeueLT Std" panose="020B0604020202020204" pitchFamily="34" charset="77"/>
                        </a:rPr>
                        <a:t>Japan</a:t>
                      </a:r>
                    </a:p>
                  </a:txBody>
                  <a:tcPr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3E3E3"/>
                    </a:solidFill>
                  </a:tcPr>
                </a:tc>
                <a:tc>
                  <a:txBody>
                    <a:bodyPr/>
                    <a:lstStyle/>
                    <a:p>
                      <a:pPr algn="ctr"/>
                      <a:r>
                        <a:rPr lang="en-US" sz="1400" b="0" i="0" noProof="0" dirty="0">
                          <a:ln>
                            <a:noFill/>
                          </a:ln>
                          <a:solidFill>
                            <a:srgbClr val="424242"/>
                          </a:solidFill>
                          <a:latin typeface="HelveticaNeueLT Std" panose="020B0604020202020204" pitchFamily="34" charset="77"/>
                        </a:rPr>
                        <a:t>$19.1 B</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3E3E3"/>
                    </a:solidFill>
                  </a:tcPr>
                </a:tc>
                <a:tc>
                  <a:txBody>
                    <a:bodyPr/>
                    <a:lstStyle/>
                    <a:p>
                      <a:pPr algn="ctr"/>
                      <a:r>
                        <a:rPr lang="en-US" sz="1400" b="0" i="0" noProof="0">
                          <a:ln>
                            <a:noFill/>
                          </a:ln>
                          <a:solidFill>
                            <a:srgbClr val="424242"/>
                          </a:solidFill>
                          <a:latin typeface="HelveticaNeueLT Std" panose="020B0604020202020204" pitchFamily="34" charset="77"/>
                        </a:rPr>
                        <a:t>73.4 M</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3E3E3"/>
                    </a:solidFill>
                  </a:tcPr>
                </a:tc>
                <a:extLst>
                  <a:ext uri="{0D108BD9-81ED-4DB2-BD59-A6C34878D82A}">
                    <a16:rowId xmlns:a16="http://schemas.microsoft.com/office/drawing/2014/main" val="2668815128"/>
                  </a:ext>
                </a:extLst>
              </a:tr>
              <a:tr h="384696">
                <a:tc>
                  <a:txBody>
                    <a:bodyPr/>
                    <a:lstStyle/>
                    <a:p>
                      <a:r>
                        <a:rPr lang="en-US" sz="1400" b="0" i="0" noProof="0">
                          <a:ln>
                            <a:noFill/>
                          </a:ln>
                          <a:solidFill>
                            <a:srgbClr val="424242"/>
                          </a:solidFill>
                          <a:latin typeface="HelveticaNeueLT Std Lt" panose="020B0403020202020204" pitchFamily="34" charset="0"/>
                        </a:rPr>
                        <a:t>           </a:t>
                      </a:r>
                      <a:r>
                        <a:rPr lang="en-US" sz="1400" b="0" i="0" noProof="0">
                          <a:ln>
                            <a:noFill/>
                          </a:ln>
                          <a:solidFill>
                            <a:srgbClr val="424242"/>
                          </a:solidFill>
                          <a:latin typeface="HelveticaNeueLT Std" panose="020B0604020202020204" pitchFamily="34" charset="77"/>
                        </a:rPr>
                        <a:t>South Korea</a:t>
                      </a:r>
                    </a:p>
                  </a:txBody>
                  <a:tcPr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noProof="0" dirty="0">
                          <a:ln>
                            <a:noFill/>
                          </a:ln>
                          <a:solidFill>
                            <a:srgbClr val="424242"/>
                          </a:solidFill>
                          <a:latin typeface="HelveticaNeueLT Std" panose="020B0604020202020204" pitchFamily="34" charset="77"/>
                        </a:rPr>
                        <a:t>$7.4 B</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noProof="0">
                          <a:ln>
                            <a:noFill/>
                          </a:ln>
                          <a:solidFill>
                            <a:srgbClr val="424242"/>
                          </a:solidFill>
                          <a:latin typeface="HelveticaNeueLT Std" panose="020B0604020202020204" pitchFamily="34" charset="77"/>
                        </a:rPr>
                        <a:t>33.3 M</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6290629"/>
                  </a:ext>
                </a:extLst>
              </a:tr>
              <a:tr h="384696">
                <a:tc>
                  <a:txBody>
                    <a:bodyPr/>
                    <a:lstStyle/>
                    <a:p>
                      <a:r>
                        <a:rPr lang="en-US" sz="1400" b="0" i="0" noProof="0">
                          <a:ln>
                            <a:noFill/>
                          </a:ln>
                          <a:solidFill>
                            <a:srgbClr val="424242"/>
                          </a:solidFill>
                          <a:latin typeface="HelveticaNeueLT Std Lt" panose="020B0403020202020204" pitchFamily="34" charset="0"/>
                        </a:rPr>
                        <a:t>           </a:t>
                      </a:r>
                      <a:r>
                        <a:rPr lang="en-US" sz="1400" b="0" i="0" noProof="0">
                          <a:ln>
                            <a:noFill/>
                          </a:ln>
                          <a:solidFill>
                            <a:srgbClr val="424242"/>
                          </a:solidFill>
                          <a:latin typeface="HelveticaNeueLT Std" panose="020B0604020202020204" pitchFamily="34" charset="77"/>
                        </a:rPr>
                        <a:t>Germany</a:t>
                      </a:r>
                    </a:p>
                  </a:txBody>
                  <a:tcPr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3E3E3"/>
                    </a:solidFill>
                  </a:tcPr>
                </a:tc>
                <a:tc>
                  <a:txBody>
                    <a:bodyPr/>
                    <a:lstStyle/>
                    <a:p>
                      <a:pPr algn="ctr"/>
                      <a:r>
                        <a:rPr lang="en-US" sz="1400" b="0" i="0" noProof="0" dirty="0">
                          <a:ln>
                            <a:noFill/>
                          </a:ln>
                          <a:solidFill>
                            <a:srgbClr val="424242"/>
                          </a:solidFill>
                          <a:latin typeface="HelveticaNeueLT Std" panose="020B0604020202020204" pitchFamily="34" charset="77"/>
                        </a:rPr>
                        <a:t>$6.5 B</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3E3E3"/>
                    </a:solidFill>
                  </a:tcPr>
                </a:tc>
                <a:tc>
                  <a:txBody>
                    <a:bodyPr/>
                    <a:lstStyle/>
                    <a:p>
                      <a:pPr algn="ctr"/>
                      <a:r>
                        <a:rPr lang="en-US" sz="1400" b="0" i="0" noProof="0">
                          <a:ln>
                            <a:noFill/>
                          </a:ln>
                          <a:solidFill>
                            <a:srgbClr val="424242"/>
                          </a:solidFill>
                          <a:latin typeface="HelveticaNeueLT Std" panose="020B0604020202020204" pitchFamily="34" charset="77"/>
                        </a:rPr>
                        <a:t>49.5 M</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3E3E3"/>
                    </a:solidFill>
                  </a:tcPr>
                </a:tc>
                <a:extLst>
                  <a:ext uri="{0D108BD9-81ED-4DB2-BD59-A6C34878D82A}">
                    <a16:rowId xmlns:a16="http://schemas.microsoft.com/office/drawing/2014/main" val="3514368474"/>
                  </a:ext>
                </a:extLst>
              </a:tr>
              <a:tr h="384696">
                <a:tc>
                  <a:txBody>
                    <a:bodyPr/>
                    <a:lstStyle/>
                    <a:p>
                      <a:r>
                        <a:rPr lang="en-US" sz="1400" b="0" i="0" noProof="0">
                          <a:ln>
                            <a:noFill/>
                          </a:ln>
                          <a:solidFill>
                            <a:srgbClr val="424242"/>
                          </a:solidFill>
                          <a:latin typeface="HelveticaNeueLT Std" panose="020B0604020202020204" pitchFamily="34" charset="77"/>
                        </a:rPr>
                        <a:t>           United Kingdom</a:t>
                      </a:r>
                    </a:p>
                  </a:txBody>
                  <a:tcPr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noProof="0" dirty="0">
                          <a:ln>
                            <a:noFill/>
                          </a:ln>
                          <a:solidFill>
                            <a:srgbClr val="424242"/>
                          </a:solidFill>
                          <a:latin typeface="HelveticaNeueLT Std" panose="020B0604020202020204" pitchFamily="34" charset="77"/>
                        </a:rPr>
                        <a:t>$5.5 B</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noProof="0">
                          <a:ln>
                            <a:noFill/>
                          </a:ln>
                          <a:solidFill>
                            <a:srgbClr val="424242"/>
                          </a:solidFill>
                          <a:latin typeface="HelveticaNeueLT Std" panose="020B0604020202020204" pitchFamily="34" charset="77"/>
                        </a:rPr>
                        <a:t>38.5 M</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3387468"/>
                  </a:ext>
                </a:extLst>
              </a:tr>
              <a:tr h="384696">
                <a:tc>
                  <a:txBody>
                    <a:bodyPr/>
                    <a:lstStyle/>
                    <a:p>
                      <a:r>
                        <a:rPr lang="en-US" sz="1400" b="0" i="0" noProof="0">
                          <a:ln>
                            <a:noFill/>
                          </a:ln>
                          <a:solidFill>
                            <a:srgbClr val="424242"/>
                          </a:solidFill>
                          <a:latin typeface="HelveticaNeueLT Std Lt" panose="020B0403020202020204" pitchFamily="34" charset="0"/>
                        </a:rPr>
                        <a:t>           </a:t>
                      </a:r>
                      <a:r>
                        <a:rPr lang="en-US" sz="1400" b="0" i="0" noProof="0">
                          <a:ln>
                            <a:noFill/>
                          </a:ln>
                          <a:solidFill>
                            <a:srgbClr val="424242"/>
                          </a:solidFill>
                          <a:latin typeface="HelveticaNeueLT Std" panose="020B0604020202020204" pitchFamily="34" charset="77"/>
                        </a:rPr>
                        <a:t>France</a:t>
                      </a:r>
                    </a:p>
                  </a:txBody>
                  <a:tcPr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3E3E3"/>
                    </a:solidFill>
                  </a:tcPr>
                </a:tc>
                <a:tc>
                  <a:txBody>
                    <a:bodyPr/>
                    <a:lstStyle/>
                    <a:p>
                      <a:pPr algn="ctr"/>
                      <a:r>
                        <a:rPr lang="en-US" sz="1400" b="0" i="0" noProof="0" dirty="0">
                          <a:ln>
                            <a:noFill/>
                          </a:ln>
                          <a:solidFill>
                            <a:srgbClr val="424242"/>
                          </a:solidFill>
                          <a:latin typeface="HelveticaNeueLT Std" panose="020B0604020202020204" pitchFamily="34" charset="77"/>
                        </a:rPr>
                        <a:t>$4.1 B</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3E3E3"/>
                    </a:solidFill>
                  </a:tcPr>
                </a:tc>
                <a:tc>
                  <a:txBody>
                    <a:bodyPr/>
                    <a:lstStyle/>
                    <a:p>
                      <a:pPr algn="ctr"/>
                      <a:r>
                        <a:rPr lang="en-US" sz="1400" b="0" i="0" noProof="0">
                          <a:ln>
                            <a:noFill/>
                          </a:ln>
                          <a:solidFill>
                            <a:srgbClr val="424242"/>
                          </a:solidFill>
                          <a:latin typeface="HelveticaNeueLT Std" panose="020B0604020202020204" pitchFamily="34" charset="77"/>
                        </a:rPr>
                        <a:t>38.8 M</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3E3E3"/>
                    </a:solidFill>
                  </a:tcPr>
                </a:tc>
                <a:extLst>
                  <a:ext uri="{0D108BD9-81ED-4DB2-BD59-A6C34878D82A}">
                    <a16:rowId xmlns:a16="http://schemas.microsoft.com/office/drawing/2014/main" val="2493686848"/>
                  </a:ext>
                </a:extLst>
              </a:tr>
              <a:tr h="384696">
                <a:tc>
                  <a:txBody>
                    <a:bodyPr/>
                    <a:lstStyle/>
                    <a:p>
                      <a:r>
                        <a:rPr lang="en-US" sz="1400" b="0" i="0" noProof="0">
                          <a:ln>
                            <a:noFill/>
                          </a:ln>
                          <a:solidFill>
                            <a:srgbClr val="424242"/>
                          </a:solidFill>
                          <a:latin typeface="HelveticaNeueLT Std Lt" panose="020B0403020202020204" pitchFamily="34" charset="0"/>
                        </a:rPr>
                        <a:t>           </a:t>
                      </a:r>
                      <a:r>
                        <a:rPr lang="en-US" sz="1400" b="0" i="0" noProof="0">
                          <a:ln>
                            <a:noFill/>
                          </a:ln>
                          <a:solidFill>
                            <a:srgbClr val="424242"/>
                          </a:solidFill>
                          <a:latin typeface="HelveticaNeueLT Std" panose="020B0604020202020204" pitchFamily="34" charset="77"/>
                        </a:rPr>
                        <a:t>Canada</a:t>
                      </a:r>
                    </a:p>
                  </a:txBody>
                  <a:tcPr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noProof="0" dirty="0">
                          <a:ln>
                            <a:noFill/>
                          </a:ln>
                          <a:solidFill>
                            <a:srgbClr val="424242"/>
                          </a:solidFill>
                          <a:latin typeface="HelveticaNeueLT Std" panose="020B0604020202020204" pitchFamily="34" charset="77"/>
                        </a:rPr>
                        <a:t>$3.3 B</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noProof="0">
                          <a:ln>
                            <a:noFill/>
                          </a:ln>
                          <a:solidFill>
                            <a:srgbClr val="424242"/>
                          </a:solidFill>
                          <a:latin typeface="HelveticaNeueLT Std" panose="020B0604020202020204" pitchFamily="34" charset="77"/>
                        </a:rPr>
                        <a:t>22.0 M</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845829"/>
                  </a:ext>
                </a:extLst>
              </a:tr>
              <a:tr h="384696">
                <a:tc>
                  <a:txBody>
                    <a:bodyPr/>
                    <a:lstStyle/>
                    <a:p>
                      <a:r>
                        <a:rPr lang="en-US" sz="1400" b="0" i="0" noProof="0">
                          <a:ln>
                            <a:noFill/>
                          </a:ln>
                          <a:solidFill>
                            <a:srgbClr val="424242"/>
                          </a:solidFill>
                          <a:latin typeface="HelveticaNeueLT Std Lt" panose="020B0403020202020204" pitchFamily="34" charset="0"/>
                        </a:rPr>
                        <a:t>           </a:t>
                      </a:r>
                      <a:r>
                        <a:rPr lang="en-US" sz="1400" b="0" i="0" noProof="0">
                          <a:ln>
                            <a:noFill/>
                          </a:ln>
                          <a:solidFill>
                            <a:srgbClr val="424242"/>
                          </a:solidFill>
                          <a:latin typeface="HelveticaNeueLT Std" panose="020B0604020202020204" pitchFamily="34" charset="77"/>
                        </a:rPr>
                        <a:t>Italy</a:t>
                      </a:r>
                    </a:p>
                  </a:txBody>
                  <a:tcPr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3E3E3"/>
                    </a:solidFill>
                  </a:tcPr>
                </a:tc>
                <a:tc>
                  <a:txBody>
                    <a:bodyPr/>
                    <a:lstStyle/>
                    <a:p>
                      <a:pPr algn="ctr"/>
                      <a:r>
                        <a:rPr lang="en-US" sz="1400" b="0" i="0" noProof="0" dirty="0">
                          <a:ln>
                            <a:noFill/>
                          </a:ln>
                          <a:solidFill>
                            <a:srgbClr val="424242"/>
                          </a:solidFill>
                          <a:latin typeface="HelveticaNeueLT Std" panose="020B0604020202020204" pitchFamily="34" charset="77"/>
                        </a:rPr>
                        <a:t>$3.1 B</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3E3E3"/>
                    </a:solidFill>
                  </a:tcPr>
                </a:tc>
                <a:tc>
                  <a:txBody>
                    <a:bodyPr/>
                    <a:lstStyle/>
                    <a:p>
                      <a:pPr algn="ctr"/>
                      <a:r>
                        <a:rPr lang="en-US" sz="1400" b="0" i="0" noProof="0">
                          <a:ln>
                            <a:noFill/>
                          </a:ln>
                          <a:solidFill>
                            <a:srgbClr val="424242"/>
                          </a:solidFill>
                          <a:latin typeface="HelveticaNeueLT Std" panose="020B0604020202020204" pitchFamily="34" charset="77"/>
                        </a:rPr>
                        <a:t>36.1 M</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3E3E3"/>
                    </a:solidFill>
                  </a:tcPr>
                </a:tc>
                <a:extLst>
                  <a:ext uri="{0D108BD9-81ED-4DB2-BD59-A6C34878D82A}">
                    <a16:rowId xmlns:a16="http://schemas.microsoft.com/office/drawing/2014/main" val="1400102656"/>
                  </a:ext>
                </a:extLst>
              </a:tr>
              <a:tr h="384696">
                <a:tc>
                  <a:txBody>
                    <a:bodyPr/>
                    <a:lstStyle/>
                    <a:p>
                      <a:r>
                        <a:rPr lang="en-US" sz="1400" b="0" i="0" noProof="0">
                          <a:ln>
                            <a:noFill/>
                          </a:ln>
                          <a:solidFill>
                            <a:srgbClr val="424242"/>
                          </a:solidFill>
                          <a:latin typeface="HelveticaNeueLT Std Lt" panose="020B0403020202020204" pitchFamily="34" charset="0"/>
                        </a:rPr>
                        <a:t>           </a:t>
                      </a:r>
                      <a:r>
                        <a:rPr lang="en-US" sz="1400" b="0" i="0" noProof="0">
                          <a:ln>
                            <a:noFill/>
                          </a:ln>
                          <a:solidFill>
                            <a:srgbClr val="424242"/>
                          </a:solidFill>
                          <a:latin typeface="HelveticaNeueLT Std" panose="020B0604020202020204" pitchFamily="34" charset="77"/>
                        </a:rPr>
                        <a:t>Brazil</a:t>
                      </a:r>
                    </a:p>
                  </a:txBody>
                  <a:tcPr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noProof="0" dirty="0">
                          <a:ln>
                            <a:noFill/>
                          </a:ln>
                          <a:solidFill>
                            <a:srgbClr val="424242"/>
                          </a:solidFill>
                          <a:latin typeface="HelveticaNeueLT Std" panose="020B0604020202020204" pitchFamily="34" charset="77"/>
                        </a:rPr>
                        <a:t>$2.6 B</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noProof="0" dirty="0">
                          <a:ln>
                            <a:noFill/>
                          </a:ln>
                          <a:solidFill>
                            <a:srgbClr val="424242"/>
                          </a:solidFill>
                          <a:latin typeface="HelveticaNeueLT Std" panose="020B0604020202020204" pitchFamily="34" charset="77"/>
                        </a:rPr>
                        <a:t>102.6 M</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9020588"/>
                  </a:ext>
                </a:extLst>
              </a:tr>
            </a:tbl>
          </a:graphicData>
        </a:graphic>
      </p:graphicFrame>
      <p:grpSp>
        <p:nvGrpSpPr>
          <p:cNvPr id="8" name="Agrupa 7">
            <a:extLst>
              <a:ext uri="{FF2B5EF4-FFF2-40B4-BE49-F238E27FC236}">
                <a16:creationId xmlns:a16="http://schemas.microsoft.com/office/drawing/2014/main" id="{6595FCB8-4088-0919-934A-95495458DAE0}"/>
              </a:ext>
              <a:ext uri="{C183D7F6-B498-43B3-948B-1728B52AA6E4}">
                <adec:decorative xmlns:adec="http://schemas.microsoft.com/office/drawing/2017/decorative" xmlns="" val="1"/>
              </a:ext>
            </a:extLst>
          </p:cNvPr>
          <p:cNvGrpSpPr/>
          <p:nvPr/>
        </p:nvGrpSpPr>
        <p:grpSpPr>
          <a:xfrm>
            <a:off x="818983" y="1905068"/>
            <a:ext cx="288354" cy="3744475"/>
            <a:chOff x="818983" y="1905068"/>
            <a:chExt cx="288354" cy="3744475"/>
          </a:xfrm>
        </p:grpSpPr>
        <p:pic>
          <p:nvPicPr>
            <p:cNvPr id="16" name="Imatge 15">
              <a:extLst>
                <a:ext uri="{FF2B5EF4-FFF2-40B4-BE49-F238E27FC236}">
                  <a16:creationId xmlns:a16="http://schemas.microsoft.com/office/drawing/2014/main" id="{FE8E84F3-F857-4612-00BA-EC1CD5BFF85C}"/>
                </a:ext>
                <a:ext uri="{C183D7F6-B498-43B3-948B-1728B52AA6E4}">
                  <adec:decorative xmlns:adec="http://schemas.microsoft.com/office/drawing/2017/decorative" xmlns="" val="1"/>
                </a:ext>
              </a:extLst>
            </p:cNvPr>
            <p:cNvPicPr>
              <a:picLocks noChangeAspect="1"/>
            </p:cNvPicPr>
            <p:nvPr/>
          </p:nvPicPr>
          <p:blipFill>
            <a:blip r:embed="rId2"/>
            <a:srcRect/>
            <a:stretch/>
          </p:blipFill>
          <p:spPr>
            <a:xfrm>
              <a:off x="818983" y="1905068"/>
              <a:ext cx="288000" cy="288000"/>
            </a:xfrm>
            <a:prstGeom prst="rect">
              <a:avLst/>
            </a:prstGeom>
          </p:spPr>
        </p:pic>
        <p:pic>
          <p:nvPicPr>
            <p:cNvPr id="17" name="Imatge 16">
              <a:extLst>
                <a:ext uri="{FF2B5EF4-FFF2-40B4-BE49-F238E27FC236}">
                  <a16:creationId xmlns:a16="http://schemas.microsoft.com/office/drawing/2014/main" id="{74E3BE75-A181-3401-D4E0-81497645E455}"/>
                </a:ext>
                <a:ext uri="{C183D7F6-B498-43B3-948B-1728B52AA6E4}">
                  <adec:decorative xmlns:adec="http://schemas.microsoft.com/office/drawing/2017/decorative" xmlns="" val="1"/>
                </a:ext>
              </a:extLst>
            </p:cNvPr>
            <p:cNvPicPr>
              <a:picLocks noChangeAspect="1"/>
            </p:cNvPicPr>
            <p:nvPr/>
          </p:nvPicPr>
          <p:blipFill>
            <a:blip r:embed="rId3"/>
            <a:srcRect/>
            <a:stretch/>
          </p:blipFill>
          <p:spPr>
            <a:xfrm>
              <a:off x="818983" y="2294355"/>
              <a:ext cx="288000" cy="288000"/>
            </a:xfrm>
            <a:prstGeom prst="rect">
              <a:avLst/>
            </a:prstGeom>
          </p:spPr>
        </p:pic>
        <p:pic>
          <p:nvPicPr>
            <p:cNvPr id="18" name="Imatge 17">
              <a:extLst>
                <a:ext uri="{FF2B5EF4-FFF2-40B4-BE49-F238E27FC236}">
                  <a16:creationId xmlns:a16="http://schemas.microsoft.com/office/drawing/2014/main" id="{F83A8C1C-B903-7613-2B69-A965B6A287FF}"/>
                </a:ext>
                <a:ext uri="{C183D7F6-B498-43B3-948B-1728B52AA6E4}">
                  <adec:decorative xmlns:adec="http://schemas.microsoft.com/office/drawing/2017/decorative" xmlns="" val="1"/>
                </a:ext>
              </a:extLst>
            </p:cNvPr>
            <p:cNvPicPr>
              <a:picLocks noChangeAspect="1"/>
            </p:cNvPicPr>
            <p:nvPr/>
          </p:nvPicPr>
          <p:blipFill>
            <a:blip r:embed="rId4"/>
            <a:stretch>
              <a:fillRect/>
            </a:stretch>
          </p:blipFill>
          <p:spPr>
            <a:xfrm>
              <a:off x="818983" y="2672313"/>
              <a:ext cx="288000" cy="288000"/>
            </a:xfrm>
            <a:prstGeom prst="rect">
              <a:avLst/>
            </a:prstGeom>
          </p:spPr>
        </p:pic>
        <p:pic>
          <p:nvPicPr>
            <p:cNvPr id="19" name="Imatge 18">
              <a:extLst>
                <a:ext uri="{FF2B5EF4-FFF2-40B4-BE49-F238E27FC236}">
                  <a16:creationId xmlns:a16="http://schemas.microsoft.com/office/drawing/2014/main" id="{F664DE6C-0037-904F-2D17-F610AA6FAE2C}"/>
                </a:ext>
                <a:ext uri="{C183D7F6-B498-43B3-948B-1728B52AA6E4}">
                  <adec:decorative xmlns:adec="http://schemas.microsoft.com/office/drawing/2017/decorative" xmlns="" val="1"/>
                </a:ext>
              </a:extLst>
            </p:cNvPr>
            <p:cNvPicPr>
              <a:picLocks noChangeAspect="1"/>
            </p:cNvPicPr>
            <p:nvPr/>
          </p:nvPicPr>
          <p:blipFill>
            <a:blip r:embed="rId5"/>
            <a:stretch>
              <a:fillRect/>
            </a:stretch>
          </p:blipFill>
          <p:spPr>
            <a:xfrm>
              <a:off x="818983" y="3055662"/>
              <a:ext cx="288000" cy="288000"/>
            </a:xfrm>
            <a:prstGeom prst="rect">
              <a:avLst/>
            </a:prstGeom>
          </p:spPr>
        </p:pic>
        <p:pic>
          <p:nvPicPr>
            <p:cNvPr id="20" name="Imatge 19">
              <a:extLst>
                <a:ext uri="{FF2B5EF4-FFF2-40B4-BE49-F238E27FC236}">
                  <a16:creationId xmlns:a16="http://schemas.microsoft.com/office/drawing/2014/main" id="{E1D57E24-0FE2-5C20-FDF5-B8CCB585E6D3}"/>
                </a:ext>
                <a:ext uri="{C183D7F6-B498-43B3-948B-1728B52AA6E4}">
                  <adec:decorative xmlns:adec="http://schemas.microsoft.com/office/drawing/2017/decorative" xmlns="" val="1"/>
                </a:ext>
              </a:extLst>
            </p:cNvPr>
            <p:cNvPicPr>
              <a:picLocks noChangeAspect="1"/>
            </p:cNvPicPr>
            <p:nvPr/>
          </p:nvPicPr>
          <p:blipFill>
            <a:blip r:embed="rId6"/>
            <a:stretch>
              <a:fillRect/>
            </a:stretch>
          </p:blipFill>
          <p:spPr>
            <a:xfrm>
              <a:off x="818983" y="3446719"/>
              <a:ext cx="288000" cy="288000"/>
            </a:xfrm>
            <a:prstGeom prst="rect">
              <a:avLst/>
            </a:prstGeom>
          </p:spPr>
        </p:pic>
        <p:pic>
          <p:nvPicPr>
            <p:cNvPr id="21" name="Imatge 20">
              <a:extLst>
                <a:ext uri="{FF2B5EF4-FFF2-40B4-BE49-F238E27FC236}">
                  <a16:creationId xmlns:a16="http://schemas.microsoft.com/office/drawing/2014/main" id="{54B47A30-E576-8B02-EF58-9DC9FB8288CB}"/>
                </a:ext>
                <a:ext uri="{C183D7F6-B498-43B3-948B-1728B52AA6E4}">
                  <adec:decorative xmlns:adec="http://schemas.microsoft.com/office/drawing/2017/decorative" xmlns="" val="1"/>
                </a:ext>
              </a:extLst>
            </p:cNvPr>
            <p:cNvPicPr>
              <a:picLocks noChangeAspect="1"/>
            </p:cNvPicPr>
            <p:nvPr/>
          </p:nvPicPr>
          <p:blipFill>
            <a:blip r:embed="rId7"/>
            <a:stretch>
              <a:fillRect/>
            </a:stretch>
          </p:blipFill>
          <p:spPr>
            <a:xfrm>
              <a:off x="818983" y="3831812"/>
              <a:ext cx="288000" cy="288000"/>
            </a:xfrm>
            <a:prstGeom prst="rect">
              <a:avLst/>
            </a:prstGeom>
          </p:spPr>
        </p:pic>
        <p:pic>
          <p:nvPicPr>
            <p:cNvPr id="22" name="Imatge 21">
              <a:extLst>
                <a:ext uri="{FF2B5EF4-FFF2-40B4-BE49-F238E27FC236}">
                  <a16:creationId xmlns:a16="http://schemas.microsoft.com/office/drawing/2014/main" id="{AA9F8134-679F-05B5-74D9-299375D8621D}"/>
                </a:ext>
                <a:ext uri="{C183D7F6-B498-43B3-948B-1728B52AA6E4}">
                  <adec:decorative xmlns:adec="http://schemas.microsoft.com/office/drawing/2017/decorative" xmlns="" val="1"/>
                </a:ext>
              </a:extLst>
            </p:cNvPr>
            <p:cNvPicPr>
              <a:picLocks noChangeAspect="1"/>
            </p:cNvPicPr>
            <p:nvPr/>
          </p:nvPicPr>
          <p:blipFill>
            <a:blip r:embed="rId8"/>
            <a:stretch>
              <a:fillRect/>
            </a:stretch>
          </p:blipFill>
          <p:spPr>
            <a:xfrm>
              <a:off x="818983" y="4210065"/>
              <a:ext cx="288000" cy="288000"/>
            </a:xfrm>
            <a:prstGeom prst="rect">
              <a:avLst/>
            </a:prstGeom>
          </p:spPr>
        </p:pic>
        <p:pic>
          <p:nvPicPr>
            <p:cNvPr id="23" name="Imatge 22">
              <a:extLst>
                <a:ext uri="{FF2B5EF4-FFF2-40B4-BE49-F238E27FC236}">
                  <a16:creationId xmlns:a16="http://schemas.microsoft.com/office/drawing/2014/main" id="{73D44654-3848-02C9-AA6F-BA1A3102FCCE}"/>
                </a:ext>
                <a:ext uri="{C183D7F6-B498-43B3-948B-1728B52AA6E4}">
                  <adec:decorative xmlns:adec="http://schemas.microsoft.com/office/drawing/2017/decorative" xmlns="" val="1"/>
                </a:ext>
              </a:extLst>
            </p:cNvPr>
            <p:cNvPicPr>
              <a:picLocks noChangeAspect="1"/>
            </p:cNvPicPr>
            <p:nvPr/>
          </p:nvPicPr>
          <p:blipFill>
            <a:blip r:embed="rId9"/>
            <a:stretch>
              <a:fillRect/>
            </a:stretch>
          </p:blipFill>
          <p:spPr>
            <a:xfrm>
              <a:off x="818983" y="4596746"/>
              <a:ext cx="288000" cy="288000"/>
            </a:xfrm>
            <a:prstGeom prst="rect">
              <a:avLst/>
            </a:prstGeom>
          </p:spPr>
        </p:pic>
        <p:pic>
          <p:nvPicPr>
            <p:cNvPr id="24" name="Imatge 23">
              <a:extLst>
                <a:ext uri="{FF2B5EF4-FFF2-40B4-BE49-F238E27FC236}">
                  <a16:creationId xmlns:a16="http://schemas.microsoft.com/office/drawing/2014/main" id="{B6AD956C-8560-B348-730E-7136CC9BC8AD}"/>
                </a:ext>
                <a:ext uri="{C183D7F6-B498-43B3-948B-1728B52AA6E4}">
                  <adec:decorative xmlns:adec="http://schemas.microsoft.com/office/drawing/2017/decorative" xmlns="" val="1"/>
                </a:ext>
              </a:extLst>
            </p:cNvPr>
            <p:cNvPicPr>
              <a:picLocks noChangeAspect="1"/>
            </p:cNvPicPr>
            <p:nvPr/>
          </p:nvPicPr>
          <p:blipFill>
            <a:blip r:embed="rId10"/>
            <a:stretch>
              <a:fillRect/>
            </a:stretch>
          </p:blipFill>
          <p:spPr>
            <a:xfrm>
              <a:off x="818983" y="4981662"/>
              <a:ext cx="288000" cy="288000"/>
            </a:xfrm>
            <a:prstGeom prst="rect">
              <a:avLst/>
            </a:prstGeom>
          </p:spPr>
        </p:pic>
        <p:pic>
          <p:nvPicPr>
            <p:cNvPr id="25" name="Imatge 24">
              <a:extLst>
                <a:ext uri="{FF2B5EF4-FFF2-40B4-BE49-F238E27FC236}">
                  <a16:creationId xmlns:a16="http://schemas.microsoft.com/office/drawing/2014/main" id="{9F576AD1-4ACD-7939-6BCD-F64EB6D4F5CC}"/>
                </a:ext>
                <a:ext uri="{C183D7F6-B498-43B3-948B-1728B52AA6E4}">
                  <adec:decorative xmlns:adec="http://schemas.microsoft.com/office/drawing/2017/decorative" xmlns="" val="1"/>
                </a:ext>
              </a:extLst>
            </p:cNvPr>
            <p:cNvPicPr>
              <a:picLocks noChangeAspect="1"/>
            </p:cNvPicPr>
            <p:nvPr/>
          </p:nvPicPr>
          <p:blipFill>
            <a:blip r:embed="rId11"/>
            <a:stretch>
              <a:fillRect/>
            </a:stretch>
          </p:blipFill>
          <p:spPr>
            <a:xfrm>
              <a:off x="819337" y="5361543"/>
              <a:ext cx="288000" cy="288000"/>
            </a:xfrm>
            <a:prstGeom prst="rect">
              <a:avLst/>
            </a:prstGeom>
          </p:spPr>
        </p:pic>
      </p:grpSp>
      <p:sp>
        <p:nvSpPr>
          <p:cNvPr id="6" name="Redondear rectángulo de esquina del mismo lado 17">
            <a:extLst>
              <a:ext uri="{FF2B5EF4-FFF2-40B4-BE49-F238E27FC236}">
                <a16:creationId xmlns:a16="http://schemas.microsoft.com/office/drawing/2014/main" id="{FC6541C7-1D09-5C29-B528-3995FFB9585D}"/>
              </a:ext>
              <a:ext uri="{C183D7F6-B498-43B3-948B-1728B52AA6E4}">
                <adec:decorative xmlns:adec="http://schemas.microsoft.com/office/drawing/2017/decorative" xmlns="" val="1"/>
              </a:ext>
            </a:extLst>
          </p:cNvPr>
          <p:cNvSpPr/>
          <p:nvPr/>
        </p:nvSpPr>
        <p:spPr>
          <a:xfrm rot="16200000">
            <a:off x="8488970" y="-1417920"/>
            <a:ext cx="406000" cy="5176059"/>
          </a:xfrm>
          <a:prstGeom prst="round2SameRect">
            <a:avLst>
              <a:gd name="adj1" fmla="val 50000"/>
              <a:gd name="adj2" fmla="val 0"/>
            </a:avLst>
          </a:prstGeom>
          <a:gradFill>
            <a:gsLst>
              <a:gs pos="0">
                <a:srgbClr val="78003A"/>
              </a:gs>
              <a:gs pos="73000">
                <a:srgbClr val="78003A"/>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9" name="17 CuadroTexto">
            <a:extLst>
              <a:ext uri="{FF2B5EF4-FFF2-40B4-BE49-F238E27FC236}">
                <a16:creationId xmlns:a16="http://schemas.microsoft.com/office/drawing/2014/main" id="{5C477C5A-526F-DFF5-D774-470F3B105802}"/>
              </a:ext>
              <a:ext uri="{C183D7F6-B498-43B3-948B-1728B52AA6E4}">
                <adec:decorative xmlns:adec="http://schemas.microsoft.com/office/drawing/2017/decorative" xmlns="" val="0"/>
              </a:ext>
            </a:extLst>
          </p:cNvPr>
          <p:cNvSpPr txBox="1"/>
          <p:nvPr/>
        </p:nvSpPr>
        <p:spPr>
          <a:xfrm>
            <a:off x="6545463" y="5116035"/>
            <a:ext cx="5166477" cy="461665"/>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accent5">
                    <a:lumMod val="25000"/>
                  </a:schemeClr>
                </a:solidFill>
                <a:latin typeface="HelveticaNeueLT Std" panose="020B0604020202020204" pitchFamily="34" charset="0"/>
              </a:rPr>
              <a:t>*Although </a:t>
            </a:r>
            <a:r>
              <a:rPr lang="en-US" sz="1200" b="1" dirty="0">
                <a:solidFill>
                  <a:srgbClr val="4A00D0"/>
                </a:solidFill>
                <a:latin typeface="HelveticaNeueLT Std" panose="020B0604020202020204" pitchFamily="34" charset="0"/>
              </a:rPr>
              <a:t>India</a:t>
            </a:r>
            <a:r>
              <a:rPr lang="en-US" sz="1200" dirty="0">
                <a:solidFill>
                  <a:schemeClr val="accent5">
                    <a:lumMod val="25000"/>
                  </a:schemeClr>
                </a:solidFill>
                <a:latin typeface="HelveticaNeueLT Std" panose="020B0604020202020204" pitchFamily="34" charset="0"/>
              </a:rPr>
              <a:t> isn’t in the top ten by turnover, it’s the </a:t>
            </a:r>
            <a:r>
              <a:rPr lang="en-US" sz="1200" dirty="0">
                <a:solidFill>
                  <a:srgbClr val="4A00D0"/>
                </a:solidFill>
                <a:latin typeface="HelveticaNeueLT Std" panose="020B0604020202020204" pitchFamily="34" charset="0"/>
              </a:rPr>
              <a:t>second-largest market in the world in terms of the number of players </a:t>
            </a:r>
            <a:r>
              <a:rPr lang="en-US" sz="1200" dirty="0">
                <a:solidFill>
                  <a:schemeClr val="accent5">
                    <a:lumMod val="25000"/>
                  </a:schemeClr>
                </a:solidFill>
                <a:latin typeface="HelveticaNeueLT Std" panose="020B0604020202020204" pitchFamily="34" charset="0"/>
              </a:rPr>
              <a:t>(373 M).</a:t>
            </a:r>
          </a:p>
        </p:txBody>
      </p:sp>
      <p:sp>
        <p:nvSpPr>
          <p:cNvPr id="7" name="Marcador de texto 14">
            <a:extLst>
              <a:ext uri="{FF2B5EF4-FFF2-40B4-BE49-F238E27FC236}">
                <a16:creationId xmlns:a16="http://schemas.microsoft.com/office/drawing/2014/main" id="{1CE33D22-B853-C7A2-8D3B-C0371E868CDB}"/>
              </a:ext>
            </a:extLst>
          </p:cNvPr>
          <p:cNvSpPr txBox="1">
            <a:spLocks/>
          </p:cNvSpPr>
          <p:nvPr/>
        </p:nvSpPr>
        <p:spPr>
          <a:xfrm>
            <a:off x="6222102" y="1065791"/>
            <a:ext cx="4584696" cy="215444"/>
          </a:xfrm>
          <a:prstGeom prst="rect">
            <a:avLst/>
          </a:prstGeom>
        </p:spPr>
        <p:txBody>
          <a:bodyPr wrap="square" lIns="0" tIns="0" rIns="0" bIns="0" numCol="1" spcCol="180000">
            <a:sp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a:solidFill>
                  <a:schemeClr val="bg1"/>
                </a:solidFill>
                <a:effectLst/>
                <a:latin typeface="HelveticaNeueLT Std" panose="020B0604020202020204" pitchFamily="34" charset="77"/>
                <a:ea typeface="+mn-ea"/>
                <a:cs typeface="+mn-cs"/>
              </a:defRPr>
            </a:lvl1pPr>
            <a:lvl2pPr marL="0" marR="0" indent="0" algn="l" defTabSz="914400" rtl="0" eaLnBrk="1" fontAlgn="auto" latinLnBrk="0" hangingPunct="1">
              <a:lnSpc>
                <a:spcPct val="100000"/>
              </a:lnSpc>
              <a:spcBef>
                <a:spcPts val="500"/>
              </a:spcBef>
              <a:spcAft>
                <a:spcPts val="500"/>
              </a:spcAft>
              <a:buClrTx/>
              <a:buSzTx/>
              <a:buFontTx/>
              <a:buNone/>
              <a:tabLst/>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Main companies in 2023 (by turnover)</a:t>
            </a:r>
          </a:p>
        </p:txBody>
      </p:sp>
      <p:sp>
        <p:nvSpPr>
          <p:cNvPr id="11" name="Redondear rectángulo de esquina del mismo lado 28">
            <a:extLst>
              <a:ext uri="{FF2B5EF4-FFF2-40B4-BE49-F238E27FC236}">
                <a16:creationId xmlns:a16="http://schemas.microsoft.com/office/drawing/2014/main" id="{12B9306B-90C2-6DBE-A27D-1D09D68E12CC}"/>
              </a:ext>
              <a:ext uri="{C183D7F6-B498-43B3-948B-1728B52AA6E4}">
                <adec:decorative xmlns:adec="http://schemas.microsoft.com/office/drawing/2017/decorative" xmlns="" val="1"/>
              </a:ext>
            </a:extLst>
          </p:cNvPr>
          <p:cNvSpPr/>
          <p:nvPr/>
        </p:nvSpPr>
        <p:spPr>
          <a:xfrm rot="16200000">
            <a:off x="6159591" y="1415271"/>
            <a:ext cx="406000" cy="517299"/>
          </a:xfrm>
          <a:prstGeom prst="round2SameRect">
            <a:avLst>
              <a:gd name="adj1" fmla="val 50000"/>
              <a:gd name="adj2" fmla="val 0"/>
            </a:avLst>
          </a:prstGeom>
          <a:gradFill>
            <a:gsLst>
              <a:gs pos="0">
                <a:srgbClr val="D6D6D6"/>
              </a:gs>
              <a:gs pos="40000">
                <a:srgbClr val="D6D6D6"/>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Marcador de texto 14">
            <a:extLst>
              <a:ext uri="{FF2B5EF4-FFF2-40B4-BE49-F238E27FC236}">
                <a16:creationId xmlns:a16="http://schemas.microsoft.com/office/drawing/2014/main" id="{BB4D9084-C77D-2EA4-BD03-05CB1476472B}"/>
              </a:ext>
            </a:extLst>
          </p:cNvPr>
          <p:cNvSpPr txBox="1">
            <a:spLocks/>
          </p:cNvSpPr>
          <p:nvPr/>
        </p:nvSpPr>
        <p:spPr>
          <a:xfrm>
            <a:off x="6222106" y="1569602"/>
            <a:ext cx="99386" cy="193899"/>
          </a:xfrm>
          <a:prstGeom prst="rect">
            <a:avLst/>
          </a:prstGeom>
        </p:spPr>
        <p:txBody>
          <a:bodyPr wrap="none" lIns="0" tIns="0" rIns="0" bIns="0">
            <a:spAutoFit/>
          </a:bodyPr>
          <a:lstStyle>
            <a:lvl1pPr marL="0" indent="0" algn="l" defTabSz="914400" rtl="0" eaLnBrk="1" latinLnBrk="0" hangingPunct="1">
              <a:lnSpc>
                <a:spcPct val="90000"/>
              </a:lnSpc>
              <a:spcBef>
                <a:spcPts val="1000"/>
              </a:spcBef>
              <a:buFontTx/>
              <a:buNone/>
              <a:defRPr sz="1400" b="0" i="0" kern="1200">
                <a:solidFill>
                  <a:schemeClr val="bg1"/>
                </a:solidFill>
                <a:latin typeface="HelveticaNeueLT Std" panose="020B0604020202020204" pitchFamily="34" charset="77"/>
                <a:ea typeface="+mn-ea"/>
                <a:cs typeface="+mn-cs"/>
              </a:defRPr>
            </a:lvl1pPr>
            <a:lvl2pPr marL="0" indent="0" algn="l" defTabSz="914400" rtl="0" eaLnBrk="1" latinLnBrk="0" hangingPunct="1">
              <a:lnSpc>
                <a:spcPct val="90000"/>
              </a:lnSpc>
              <a:spcBef>
                <a:spcPts val="500"/>
              </a:spcBef>
              <a:buFontTx/>
              <a:buNone/>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accent5">
                    <a:lumMod val="25000"/>
                  </a:schemeClr>
                </a:solidFill>
              </a:rPr>
              <a:t>1</a:t>
            </a:r>
          </a:p>
        </p:txBody>
      </p:sp>
      <p:cxnSp>
        <p:nvCxnSpPr>
          <p:cNvPr id="37" name="Connector recte 36">
            <a:extLst>
              <a:ext uri="{FF2B5EF4-FFF2-40B4-BE49-F238E27FC236}">
                <a16:creationId xmlns:a16="http://schemas.microsoft.com/office/drawing/2014/main" id="{7FA6EE2F-6979-70BA-C863-832109539E4E}"/>
              </a:ext>
              <a:ext uri="{C183D7F6-B498-43B3-948B-1728B52AA6E4}">
                <adec:decorative xmlns:adec="http://schemas.microsoft.com/office/drawing/2017/decorative" xmlns="" val="1"/>
              </a:ext>
            </a:extLst>
          </p:cNvPr>
          <p:cNvCxnSpPr>
            <a:cxnSpLocks/>
          </p:cNvCxnSpPr>
          <p:nvPr/>
        </p:nvCxnSpPr>
        <p:spPr>
          <a:xfrm flipH="1">
            <a:off x="7671272" y="1469778"/>
            <a:ext cx="0" cy="2318400"/>
          </a:xfrm>
          <a:prstGeom prst="line">
            <a:avLst/>
          </a:prstGeom>
        </p:spPr>
        <p:style>
          <a:lnRef idx="1">
            <a:schemeClr val="accent1"/>
          </a:lnRef>
          <a:fillRef idx="0">
            <a:schemeClr val="accent1"/>
          </a:fillRef>
          <a:effectRef idx="0">
            <a:schemeClr val="accent1"/>
          </a:effectRef>
          <a:fontRef idx="minor">
            <a:schemeClr val="tx1"/>
          </a:fontRef>
        </p:style>
      </p:cxnSp>
      <p:sp>
        <p:nvSpPr>
          <p:cNvPr id="38" name="CuadroTexto 23">
            <a:extLst>
              <a:ext uri="{FF2B5EF4-FFF2-40B4-BE49-F238E27FC236}">
                <a16:creationId xmlns:a16="http://schemas.microsoft.com/office/drawing/2014/main" id="{C7BCD98A-87EB-7461-CBDD-099E9D0C3B63}"/>
              </a:ext>
            </a:extLst>
          </p:cNvPr>
          <p:cNvSpPr txBox="1">
            <a:spLocks noChangeArrowheads="1"/>
          </p:cNvSpPr>
          <p:nvPr/>
        </p:nvSpPr>
        <p:spPr bwMode="auto">
          <a:xfrm>
            <a:off x="7677698" y="1534030"/>
            <a:ext cx="742251" cy="252000"/>
          </a:xfrm>
          <a:prstGeom prst="rect">
            <a:avLst/>
          </a:prstGeom>
          <a:noFill/>
          <a:ln w="9525">
            <a:noFill/>
            <a:miter lim="800000"/>
            <a:headEnd/>
            <a:tailEnd/>
          </a:ln>
        </p:spPr>
        <p:txBody>
          <a:bodyPr wrap="square">
            <a:spAutoFit/>
          </a:bodyPr>
          <a:lstStyle/>
          <a:p>
            <a:r>
              <a:rPr lang="en-US" sz="1000">
                <a:solidFill>
                  <a:srgbClr val="424242"/>
                </a:solidFill>
                <a:latin typeface="HelveticaNeueLT Std" panose="020B0604020202020204" pitchFamily="34" charset="0"/>
              </a:rPr>
              <a:t>Tencent</a:t>
            </a:r>
          </a:p>
        </p:txBody>
      </p:sp>
      <p:pic>
        <p:nvPicPr>
          <p:cNvPr id="254" name="Imatge 253">
            <a:extLst>
              <a:ext uri="{FF2B5EF4-FFF2-40B4-BE49-F238E27FC236}">
                <a16:creationId xmlns:a16="http://schemas.microsoft.com/office/drawing/2014/main" id="{3CF2B56B-B732-F504-E499-5F2473D013B4}"/>
              </a:ext>
              <a:ext uri="{C183D7F6-B498-43B3-948B-1728B52AA6E4}">
                <adec:decorative xmlns:adec="http://schemas.microsoft.com/office/drawing/2017/decorative" xmlns="" val="1"/>
              </a:ext>
            </a:extLst>
          </p:cNvPr>
          <p:cNvPicPr>
            <a:picLocks noChangeAspect="1"/>
          </p:cNvPicPr>
          <p:nvPr/>
        </p:nvPicPr>
        <p:blipFill>
          <a:blip r:embed="rId12"/>
          <a:srcRect/>
          <a:stretch/>
        </p:blipFill>
        <p:spPr>
          <a:xfrm>
            <a:off x="6123346" y="5182425"/>
            <a:ext cx="360000" cy="360000"/>
          </a:xfrm>
          <a:prstGeom prst="rect">
            <a:avLst/>
          </a:prstGeom>
        </p:spPr>
      </p:pic>
      <p:sp>
        <p:nvSpPr>
          <p:cNvPr id="52" name="Redondear rectángulo de esquina del mismo lado 28">
            <a:extLst>
              <a:ext uri="{FF2B5EF4-FFF2-40B4-BE49-F238E27FC236}">
                <a16:creationId xmlns:a16="http://schemas.microsoft.com/office/drawing/2014/main" id="{5E2AB389-9F40-9D85-9812-E51FE2BA71E4}"/>
              </a:ext>
              <a:ext uri="{C183D7F6-B498-43B3-948B-1728B52AA6E4}">
                <adec:decorative xmlns:adec="http://schemas.microsoft.com/office/drawing/2017/decorative" xmlns="" val="1"/>
              </a:ext>
            </a:extLst>
          </p:cNvPr>
          <p:cNvSpPr/>
          <p:nvPr/>
        </p:nvSpPr>
        <p:spPr>
          <a:xfrm rot="16200000">
            <a:off x="6159486" y="1891226"/>
            <a:ext cx="406000" cy="517299"/>
          </a:xfrm>
          <a:prstGeom prst="round2SameRect">
            <a:avLst>
              <a:gd name="adj1" fmla="val 50000"/>
              <a:gd name="adj2" fmla="val 0"/>
            </a:avLst>
          </a:prstGeom>
          <a:gradFill>
            <a:gsLst>
              <a:gs pos="0">
                <a:srgbClr val="D6D6D6"/>
              </a:gs>
              <a:gs pos="40000">
                <a:srgbClr val="D6D6D6"/>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3" name="Marcador de texto 14">
            <a:extLst>
              <a:ext uri="{FF2B5EF4-FFF2-40B4-BE49-F238E27FC236}">
                <a16:creationId xmlns:a16="http://schemas.microsoft.com/office/drawing/2014/main" id="{AE772280-8678-7A25-25D7-5EA9EC92A6BE}"/>
              </a:ext>
            </a:extLst>
          </p:cNvPr>
          <p:cNvSpPr txBox="1">
            <a:spLocks/>
          </p:cNvSpPr>
          <p:nvPr/>
        </p:nvSpPr>
        <p:spPr>
          <a:xfrm>
            <a:off x="6222001" y="2045557"/>
            <a:ext cx="99386" cy="193899"/>
          </a:xfrm>
          <a:prstGeom prst="rect">
            <a:avLst/>
          </a:prstGeom>
        </p:spPr>
        <p:txBody>
          <a:bodyPr wrap="none" lIns="0" tIns="0" rIns="0" bIns="0">
            <a:spAutoFit/>
          </a:bodyPr>
          <a:lstStyle>
            <a:lvl1pPr marL="0" indent="0" algn="l" defTabSz="914400" rtl="0" eaLnBrk="1" latinLnBrk="0" hangingPunct="1">
              <a:lnSpc>
                <a:spcPct val="90000"/>
              </a:lnSpc>
              <a:spcBef>
                <a:spcPts val="1000"/>
              </a:spcBef>
              <a:buFontTx/>
              <a:buNone/>
              <a:defRPr sz="1400" b="0" i="0" kern="1200">
                <a:solidFill>
                  <a:schemeClr val="bg1"/>
                </a:solidFill>
                <a:latin typeface="HelveticaNeueLT Std" panose="020B0604020202020204" pitchFamily="34" charset="77"/>
                <a:ea typeface="+mn-ea"/>
                <a:cs typeface="+mn-cs"/>
              </a:defRPr>
            </a:lvl1pPr>
            <a:lvl2pPr marL="0" indent="0" algn="l" defTabSz="914400" rtl="0" eaLnBrk="1" latinLnBrk="0" hangingPunct="1">
              <a:lnSpc>
                <a:spcPct val="90000"/>
              </a:lnSpc>
              <a:spcBef>
                <a:spcPts val="500"/>
              </a:spcBef>
              <a:buFontTx/>
              <a:buNone/>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accent5">
                    <a:lumMod val="25000"/>
                  </a:schemeClr>
                </a:solidFill>
              </a:rPr>
              <a:t>2</a:t>
            </a:r>
          </a:p>
        </p:txBody>
      </p:sp>
      <p:sp>
        <p:nvSpPr>
          <p:cNvPr id="54" name="CuadroTexto 23">
            <a:extLst>
              <a:ext uri="{FF2B5EF4-FFF2-40B4-BE49-F238E27FC236}">
                <a16:creationId xmlns:a16="http://schemas.microsoft.com/office/drawing/2014/main" id="{F6B08B19-B65E-BA87-B3F6-222F87F498CF}"/>
              </a:ext>
            </a:extLst>
          </p:cNvPr>
          <p:cNvSpPr txBox="1">
            <a:spLocks noChangeArrowheads="1"/>
          </p:cNvSpPr>
          <p:nvPr/>
        </p:nvSpPr>
        <p:spPr bwMode="auto">
          <a:xfrm>
            <a:off x="7677593" y="2009985"/>
            <a:ext cx="742251" cy="252000"/>
          </a:xfrm>
          <a:prstGeom prst="rect">
            <a:avLst/>
          </a:prstGeom>
          <a:noFill/>
          <a:ln w="9525">
            <a:noFill/>
            <a:miter lim="800000"/>
            <a:headEnd/>
            <a:tailEnd/>
          </a:ln>
        </p:spPr>
        <p:txBody>
          <a:bodyPr wrap="square">
            <a:spAutoFit/>
          </a:bodyPr>
          <a:lstStyle/>
          <a:p>
            <a:r>
              <a:rPr lang="en-US" sz="1000">
                <a:solidFill>
                  <a:srgbClr val="424242"/>
                </a:solidFill>
                <a:latin typeface="HelveticaNeueLT Std" panose="020B0604020202020204" pitchFamily="34" charset="0"/>
              </a:rPr>
              <a:t>Sony</a:t>
            </a:r>
          </a:p>
        </p:txBody>
      </p:sp>
      <p:sp>
        <p:nvSpPr>
          <p:cNvPr id="57" name="Redondear rectángulo de esquina del mismo lado 28">
            <a:extLst>
              <a:ext uri="{FF2B5EF4-FFF2-40B4-BE49-F238E27FC236}">
                <a16:creationId xmlns:a16="http://schemas.microsoft.com/office/drawing/2014/main" id="{A468E17D-4B6F-0098-D7F3-71AD9C1605D4}"/>
              </a:ext>
              <a:ext uri="{C183D7F6-B498-43B3-948B-1728B52AA6E4}">
                <adec:decorative xmlns:adec="http://schemas.microsoft.com/office/drawing/2017/decorative" xmlns="" val="1"/>
              </a:ext>
            </a:extLst>
          </p:cNvPr>
          <p:cNvSpPr/>
          <p:nvPr/>
        </p:nvSpPr>
        <p:spPr>
          <a:xfrm rot="16200000">
            <a:off x="6159486" y="2365108"/>
            <a:ext cx="406000" cy="517299"/>
          </a:xfrm>
          <a:prstGeom prst="round2SameRect">
            <a:avLst>
              <a:gd name="adj1" fmla="val 50000"/>
              <a:gd name="adj2" fmla="val 0"/>
            </a:avLst>
          </a:prstGeom>
          <a:gradFill>
            <a:gsLst>
              <a:gs pos="0">
                <a:srgbClr val="D6D6D6"/>
              </a:gs>
              <a:gs pos="40000">
                <a:srgbClr val="D6D6D6"/>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8" name="Marcador de texto 14">
            <a:extLst>
              <a:ext uri="{FF2B5EF4-FFF2-40B4-BE49-F238E27FC236}">
                <a16:creationId xmlns:a16="http://schemas.microsoft.com/office/drawing/2014/main" id="{E0BC81CB-DE5D-95F1-FAFD-152B57E267E9}"/>
              </a:ext>
            </a:extLst>
          </p:cNvPr>
          <p:cNvSpPr txBox="1">
            <a:spLocks/>
          </p:cNvSpPr>
          <p:nvPr/>
        </p:nvSpPr>
        <p:spPr>
          <a:xfrm>
            <a:off x="6222001" y="2519439"/>
            <a:ext cx="99386" cy="193899"/>
          </a:xfrm>
          <a:prstGeom prst="rect">
            <a:avLst/>
          </a:prstGeom>
        </p:spPr>
        <p:txBody>
          <a:bodyPr wrap="none" lIns="0" tIns="0" rIns="0" bIns="0">
            <a:spAutoFit/>
          </a:bodyPr>
          <a:lstStyle>
            <a:lvl1pPr marL="0" indent="0" algn="l" defTabSz="914400" rtl="0" eaLnBrk="1" latinLnBrk="0" hangingPunct="1">
              <a:lnSpc>
                <a:spcPct val="90000"/>
              </a:lnSpc>
              <a:spcBef>
                <a:spcPts val="1000"/>
              </a:spcBef>
              <a:buFontTx/>
              <a:buNone/>
              <a:defRPr sz="1400" b="0" i="0" kern="1200">
                <a:solidFill>
                  <a:schemeClr val="bg1"/>
                </a:solidFill>
                <a:latin typeface="HelveticaNeueLT Std" panose="020B0604020202020204" pitchFamily="34" charset="77"/>
                <a:ea typeface="+mn-ea"/>
                <a:cs typeface="+mn-cs"/>
              </a:defRPr>
            </a:lvl1pPr>
            <a:lvl2pPr marL="0" indent="0" algn="l" defTabSz="914400" rtl="0" eaLnBrk="1" latinLnBrk="0" hangingPunct="1">
              <a:lnSpc>
                <a:spcPct val="90000"/>
              </a:lnSpc>
              <a:spcBef>
                <a:spcPts val="500"/>
              </a:spcBef>
              <a:buFontTx/>
              <a:buNone/>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accent5">
                    <a:lumMod val="25000"/>
                  </a:schemeClr>
                </a:solidFill>
              </a:rPr>
              <a:t>3</a:t>
            </a:r>
          </a:p>
        </p:txBody>
      </p:sp>
      <p:sp>
        <p:nvSpPr>
          <p:cNvPr id="59" name="CuadroTexto 23">
            <a:extLst>
              <a:ext uri="{FF2B5EF4-FFF2-40B4-BE49-F238E27FC236}">
                <a16:creationId xmlns:a16="http://schemas.microsoft.com/office/drawing/2014/main" id="{F63B23F5-9A09-FFAA-B6EB-0BBD9D32E20B}"/>
              </a:ext>
            </a:extLst>
          </p:cNvPr>
          <p:cNvSpPr txBox="1">
            <a:spLocks noChangeArrowheads="1"/>
          </p:cNvSpPr>
          <p:nvPr/>
        </p:nvSpPr>
        <p:spPr bwMode="auto">
          <a:xfrm>
            <a:off x="7677593" y="2483867"/>
            <a:ext cx="742251" cy="252000"/>
          </a:xfrm>
          <a:prstGeom prst="rect">
            <a:avLst/>
          </a:prstGeom>
          <a:noFill/>
          <a:ln w="9525">
            <a:noFill/>
            <a:miter lim="800000"/>
            <a:headEnd/>
            <a:tailEnd/>
          </a:ln>
        </p:spPr>
        <p:txBody>
          <a:bodyPr wrap="square">
            <a:spAutoFit/>
          </a:bodyPr>
          <a:lstStyle/>
          <a:p>
            <a:r>
              <a:rPr lang="en-US" sz="1000">
                <a:solidFill>
                  <a:srgbClr val="424242"/>
                </a:solidFill>
                <a:latin typeface="HelveticaNeueLT Std" panose="020B0604020202020204" pitchFamily="34" charset="0"/>
              </a:rPr>
              <a:t>Apple</a:t>
            </a:r>
          </a:p>
        </p:txBody>
      </p:sp>
      <p:sp>
        <p:nvSpPr>
          <p:cNvPr id="62" name="Redondear rectángulo de esquina del mismo lado 28">
            <a:extLst>
              <a:ext uri="{FF2B5EF4-FFF2-40B4-BE49-F238E27FC236}">
                <a16:creationId xmlns:a16="http://schemas.microsoft.com/office/drawing/2014/main" id="{5A115864-B7F8-C2BF-FE0B-C4923B65D88A}"/>
              </a:ext>
              <a:ext uri="{C183D7F6-B498-43B3-948B-1728B52AA6E4}">
                <adec:decorative xmlns:adec="http://schemas.microsoft.com/office/drawing/2017/decorative" xmlns="" val="1"/>
              </a:ext>
            </a:extLst>
          </p:cNvPr>
          <p:cNvSpPr/>
          <p:nvPr/>
        </p:nvSpPr>
        <p:spPr>
          <a:xfrm rot="16200000">
            <a:off x="6159887" y="2844729"/>
            <a:ext cx="406000" cy="517299"/>
          </a:xfrm>
          <a:prstGeom prst="round2SameRect">
            <a:avLst>
              <a:gd name="adj1" fmla="val 50000"/>
              <a:gd name="adj2" fmla="val 0"/>
            </a:avLst>
          </a:prstGeom>
          <a:gradFill>
            <a:gsLst>
              <a:gs pos="0">
                <a:srgbClr val="D6D6D6"/>
              </a:gs>
              <a:gs pos="40000">
                <a:srgbClr val="D6D6D6"/>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3" name="Marcador de texto 14">
            <a:extLst>
              <a:ext uri="{FF2B5EF4-FFF2-40B4-BE49-F238E27FC236}">
                <a16:creationId xmlns:a16="http://schemas.microsoft.com/office/drawing/2014/main" id="{3292FA5E-707D-467C-83B0-92F4086A1C41}"/>
              </a:ext>
            </a:extLst>
          </p:cNvPr>
          <p:cNvSpPr txBox="1">
            <a:spLocks/>
          </p:cNvSpPr>
          <p:nvPr/>
        </p:nvSpPr>
        <p:spPr>
          <a:xfrm>
            <a:off x="6222402" y="2999060"/>
            <a:ext cx="99386" cy="193899"/>
          </a:xfrm>
          <a:prstGeom prst="rect">
            <a:avLst/>
          </a:prstGeom>
        </p:spPr>
        <p:txBody>
          <a:bodyPr wrap="none" lIns="0" tIns="0" rIns="0" bIns="0">
            <a:spAutoFit/>
          </a:bodyPr>
          <a:lstStyle>
            <a:lvl1pPr marL="0" indent="0" algn="l" defTabSz="914400" rtl="0" eaLnBrk="1" latinLnBrk="0" hangingPunct="1">
              <a:lnSpc>
                <a:spcPct val="90000"/>
              </a:lnSpc>
              <a:spcBef>
                <a:spcPts val="1000"/>
              </a:spcBef>
              <a:buFontTx/>
              <a:buNone/>
              <a:defRPr sz="1400" b="0" i="0" kern="1200">
                <a:solidFill>
                  <a:schemeClr val="bg1"/>
                </a:solidFill>
                <a:latin typeface="HelveticaNeueLT Std" panose="020B0604020202020204" pitchFamily="34" charset="77"/>
                <a:ea typeface="+mn-ea"/>
                <a:cs typeface="+mn-cs"/>
              </a:defRPr>
            </a:lvl1pPr>
            <a:lvl2pPr marL="0" indent="0" algn="l" defTabSz="914400" rtl="0" eaLnBrk="1" latinLnBrk="0" hangingPunct="1">
              <a:lnSpc>
                <a:spcPct val="90000"/>
              </a:lnSpc>
              <a:spcBef>
                <a:spcPts val="500"/>
              </a:spcBef>
              <a:buFontTx/>
              <a:buNone/>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accent5">
                    <a:lumMod val="25000"/>
                  </a:schemeClr>
                </a:solidFill>
              </a:rPr>
              <a:t>4</a:t>
            </a:r>
          </a:p>
        </p:txBody>
      </p:sp>
      <p:sp>
        <p:nvSpPr>
          <p:cNvPr id="128" name="CuadroTexto 23">
            <a:extLst>
              <a:ext uri="{FF2B5EF4-FFF2-40B4-BE49-F238E27FC236}">
                <a16:creationId xmlns:a16="http://schemas.microsoft.com/office/drawing/2014/main" id="{41049950-BA03-082F-ABDE-8855B800DFDF}"/>
              </a:ext>
            </a:extLst>
          </p:cNvPr>
          <p:cNvSpPr txBox="1">
            <a:spLocks noChangeArrowheads="1"/>
          </p:cNvSpPr>
          <p:nvPr/>
        </p:nvSpPr>
        <p:spPr bwMode="auto">
          <a:xfrm>
            <a:off x="7677994" y="2963488"/>
            <a:ext cx="742251" cy="252000"/>
          </a:xfrm>
          <a:prstGeom prst="rect">
            <a:avLst/>
          </a:prstGeom>
          <a:noFill/>
          <a:ln w="9525">
            <a:noFill/>
            <a:miter lim="800000"/>
            <a:headEnd/>
            <a:tailEnd/>
          </a:ln>
        </p:spPr>
        <p:txBody>
          <a:bodyPr wrap="square">
            <a:spAutoFit/>
          </a:bodyPr>
          <a:lstStyle/>
          <a:p>
            <a:r>
              <a:rPr lang="en-US" sz="1000">
                <a:solidFill>
                  <a:srgbClr val="424242"/>
                </a:solidFill>
                <a:latin typeface="HelveticaNeueLT Std" panose="020B0604020202020204" pitchFamily="34" charset="0"/>
              </a:rPr>
              <a:t>Microsoft</a:t>
            </a:r>
          </a:p>
        </p:txBody>
      </p:sp>
      <p:sp>
        <p:nvSpPr>
          <p:cNvPr id="131" name="Redondear rectángulo de esquina del mismo lado 28">
            <a:extLst>
              <a:ext uri="{FF2B5EF4-FFF2-40B4-BE49-F238E27FC236}">
                <a16:creationId xmlns:a16="http://schemas.microsoft.com/office/drawing/2014/main" id="{1E6943F6-132D-3361-A711-F0456AED144A}"/>
              </a:ext>
              <a:ext uri="{C183D7F6-B498-43B3-948B-1728B52AA6E4}">
                <adec:decorative xmlns:adec="http://schemas.microsoft.com/office/drawing/2017/decorative" xmlns="" val="1"/>
              </a:ext>
            </a:extLst>
          </p:cNvPr>
          <p:cNvSpPr/>
          <p:nvPr/>
        </p:nvSpPr>
        <p:spPr>
          <a:xfrm rot="16200000">
            <a:off x="6159487" y="3323849"/>
            <a:ext cx="406000" cy="517299"/>
          </a:xfrm>
          <a:prstGeom prst="round2SameRect">
            <a:avLst>
              <a:gd name="adj1" fmla="val 50000"/>
              <a:gd name="adj2" fmla="val 0"/>
            </a:avLst>
          </a:prstGeom>
          <a:gradFill>
            <a:gsLst>
              <a:gs pos="0">
                <a:srgbClr val="D6D6D6"/>
              </a:gs>
              <a:gs pos="40000">
                <a:srgbClr val="D6D6D6"/>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2" name="Marcador de texto 14">
            <a:extLst>
              <a:ext uri="{FF2B5EF4-FFF2-40B4-BE49-F238E27FC236}">
                <a16:creationId xmlns:a16="http://schemas.microsoft.com/office/drawing/2014/main" id="{CA368866-64C7-D9E2-7999-80DDB6FD011A}"/>
              </a:ext>
            </a:extLst>
          </p:cNvPr>
          <p:cNvSpPr txBox="1">
            <a:spLocks/>
          </p:cNvSpPr>
          <p:nvPr/>
        </p:nvSpPr>
        <p:spPr>
          <a:xfrm>
            <a:off x="6222001" y="3478180"/>
            <a:ext cx="99386" cy="193899"/>
          </a:xfrm>
          <a:prstGeom prst="rect">
            <a:avLst/>
          </a:prstGeom>
        </p:spPr>
        <p:txBody>
          <a:bodyPr wrap="none" lIns="0" tIns="0" rIns="0" bIns="0">
            <a:spAutoFit/>
          </a:bodyPr>
          <a:lstStyle>
            <a:lvl1pPr marL="0" indent="0" algn="l" defTabSz="914400" rtl="0" eaLnBrk="1" latinLnBrk="0" hangingPunct="1">
              <a:lnSpc>
                <a:spcPct val="90000"/>
              </a:lnSpc>
              <a:spcBef>
                <a:spcPts val="1000"/>
              </a:spcBef>
              <a:buFontTx/>
              <a:buNone/>
              <a:defRPr sz="1400" b="0" i="0" kern="1200">
                <a:solidFill>
                  <a:schemeClr val="bg1"/>
                </a:solidFill>
                <a:latin typeface="HelveticaNeueLT Std" panose="020B0604020202020204" pitchFamily="34" charset="77"/>
                <a:ea typeface="+mn-ea"/>
                <a:cs typeface="+mn-cs"/>
              </a:defRPr>
            </a:lvl1pPr>
            <a:lvl2pPr marL="0" indent="0" algn="l" defTabSz="914400" rtl="0" eaLnBrk="1" latinLnBrk="0" hangingPunct="1">
              <a:lnSpc>
                <a:spcPct val="90000"/>
              </a:lnSpc>
              <a:spcBef>
                <a:spcPts val="500"/>
              </a:spcBef>
              <a:buFontTx/>
              <a:buNone/>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accent5">
                    <a:lumMod val="25000"/>
                  </a:schemeClr>
                </a:solidFill>
              </a:rPr>
              <a:t>5</a:t>
            </a:r>
          </a:p>
        </p:txBody>
      </p:sp>
      <p:sp>
        <p:nvSpPr>
          <p:cNvPr id="133" name="CuadroTexto 23">
            <a:extLst>
              <a:ext uri="{FF2B5EF4-FFF2-40B4-BE49-F238E27FC236}">
                <a16:creationId xmlns:a16="http://schemas.microsoft.com/office/drawing/2014/main" id="{C12B6247-A4DD-CE33-A289-3F36F197E023}"/>
              </a:ext>
            </a:extLst>
          </p:cNvPr>
          <p:cNvSpPr txBox="1">
            <a:spLocks noChangeArrowheads="1"/>
          </p:cNvSpPr>
          <p:nvPr/>
        </p:nvSpPr>
        <p:spPr bwMode="auto">
          <a:xfrm>
            <a:off x="7677593" y="3465358"/>
            <a:ext cx="743320" cy="246221"/>
          </a:xfrm>
          <a:prstGeom prst="rect">
            <a:avLst/>
          </a:prstGeom>
          <a:noFill/>
          <a:ln w="9525">
            <a:noFill/>
            <a:miter lim="800000"/>
            <a:headEnd/>
            <a:tailEnd/>
          </a:ln>
        </p:spPr>
        <p:txBody>
          <a:bodyPr wrap="square">
            <a:spAutoFit/>
          </a:bodyPr>
          <a:lstStyle/>
          <a:p>
            <a:r>
              <a:rPr lang="en-US" sz="1000">
                <a:solidFill>
                  <a:srgbClr val="424242"/>
                </a:solidFill>
                <a:latin typeface="HelveticaNeueLT Std" panose="020B0604020202020204" pitchFamily="34" charset="0"/>
              </a:rPr>
              <a:t>NetEase</a:t>
            </a:r>
          </a:p>
        </p:txBody>
      </p:sp>
      <p:sp>
        <p:nvSpPr>
          <p:cNvPr id="159" name="Redondear rectángulo de esquina del mismo lado 28">
            <a:extLst>
              <a:ext uri="{FF2B5EF4-FFF2-40B4-BE49-F238E27FC236}">
                <a16:creationId xmlns:a16="http://schemas.microsoft.com/office/drawing/2014/main" id="{CDB78988-A63D-9488-3615-DC31C3A6643A}"/>
              </a:ext>
              <a:ext uri="{C183D7F6-B498-43B3-948B-1728B52AA6E4}">
                <adec:decorative xmlns:adec="http://schemas.microsoft.com/office/drawing/2017/decorative" xmlns="" val="1"/>
              </a:ext>
            </a:extLst>
          </p:cNvPr>
          <p:cNvSpPr/>
          <p:nvPr/>
        </p:nvSpPr>
        <p:spPr>
          <a:xfrm rot="16200000">
            <a:off x="8634780" y="1419826"/>
            <a:ext cx="406000" cy="517299"/>
          </a:xfrm>
          <a:prstGeom prst="round2SameRect">
            <a:avLst>
              <a:gd name="adj1" fmla="val 50000"/>
              <a:gd name="adj2" fmla="val 0"/>
            </a:avLst>
          </a:prstGeom>
          <a:gradFill>
            <a:gsLst>
              <a:gs pos="0">
                <a:srgbClr val="D6D6D6"/>
              </a:gs>
              <a:gs pos="40000">
                <a:srgbClr val="D6D6D6"/>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60" name="Marcador de texto 14">
            <a:extLst>
              <a:ext uri="{FF2B5EF4-FFF2-40B4-BE49-F238E27FC236}">
                <a16:creationId xmlns:a16="http://schemas.microsoft.com/office/drawing/2014/main" id="{D399B40F-E54D-26E1-213A-7882858364D4}"/>
              </a:ext>
            </a:extLst>
          </p:cNvPr>
          <p:cNvSpPr txBox="1">
            <a:spLocks/>
          </p:cNvSpPr>
          <p:nvPr/>
        </p:nvSpPr>
        <p:spPr>
          <a:xfrm>
            <a:off x="8697295" y="1574157"/>
            <a:ext cx="99386" cy="193899"/>
          </a:xfrm>
          <a:prstGeom prst="rect">
            <a:avLst/>
          </a:prstGeom>
        </p:spPr>
        <p:txBody>
          <a:bodyPr wrap="none" lIns="0" tIns="0" rIns="0" bIns="0">
            <a:spAutoFit/>
          </a:bodyPr>
          <a:lstStyle>
            <a:lvl1pPr marL="0" indent="0" algn="l" defTabSz="914400" rtl="0" eaLnBrk="1" latinLnBrk="0" hangingPunct="1">
              <a:lnSpc>
                <a:spcPct val="90000"/>
              </a:lnSpc>
              <a:spcBef>
                <a:spcPts val="1000"/>
              </a:spcBef>
              <a:buFontTx/>
              <a:buNone/>
              <a:defRPr sz="1400" b="0" i="0" kern="1200">
                <a:solidFill>
                  <a:schemeClr val="bg1"/>
                </a:solidFill>
                <a:latin typeface="HelveticaNeueLT Std" panose="020B0604020202020204" pitchFamily="34" charset="77"/>
                <a:ea typeface="+mn-ea"/>
                <a:cs typeface="+mn-cs"/>
              </a:defRPr>
            </a:lvl1pPr>
            <a:lvl2pPr marL="0" indent="0" algn="l" defTabSz="914400" rtl="0" eaLnBrk="1" latinLnBrk="0" hangingPunct="1">
              <a:lnSpc>
                <a:spcPct val="90000"/>
              </a:lnSpc>
              <a:spcBef>
                <a:spcPts val="500"/>
              </a:spcBef>
              <a:buFontTx/>
              <a:buNone/>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accent5">
                    <a:lumMod val="25000"/>
                  </a:schemeClr>
                </a:solidFill>
              </a:rPr>
              <a:t>6</a:t>
            </a:r>
          </a:p>
        </p:txBody>
      </p:sp>
      <p:cxnSp>
        <p:nvCxnSpPr>
          <p:cNvPr id="161" name="Connector recte 160">
            <a:extLst>
              <a:ext uri="{FF2B5EF4-FFF2-40B4-BE49-F238E27FC236}">
                <a16:creationId xmlns:a16="http://schemas.microsoft.com/office/drawing/2014/main" id="{A2A7415E-6A85-6D63-8B22-868016C8E611}"/>
              </a:ext>
              <a:ext uri="{C183D7F6-B498-43B3-948B-1728B52AA6E4}">
                <adec:decorative xmlns:adec="http://schemas.microsoft.com/office/drawing/2017/decorative" xmlns="" val="1"/>
              </a:ext>
            </a:extLst>
          </p:cNvPr>
          <p:cNvCxnSpPr>
            <a:cxnSpLocks/>
          </p:cNvCxnSpPr>
          <p:nvPr/>
        </p:nvCxnSpPr>
        <p:spPr>
          <a:xfrm flipH="1">
            <a:off x="10146862" y="1474334"/>
            <a:ext cx="1497" cy="2318400"/>
          </a:xfrm>
          <a:prstGeom prst="line">
            <a:avLst/>
          </a:prstGeom>
        </p:spPr>
        <p:style>
          <a:lnRef idx="1">
            <a:schemeClr val="accent1"/>
          </a:lnRef>
          <a:fillRef idx="0">
            <a:schemeClr val="accent1"/>
          </a:fillRef>
          <a:effectRef idx="0">
            <a:schemeClr val="accent1"/>
          </a:effectRef>
          <a:fontRef idx="minor">
            <a:schemeClr val="tx1"/>
          </a:fontRef>
        </p:style>
      </p:cxnSp>
      <p:sp>
        <p:nvSpPr>
          <p:cNvPr id="162" name="CuadroTexto 23">
            <a:extLst>
              <a:ext uri="{FF2B5EF4-FFF2-40B4-BE49-F238E27FC236}">
                <a16:creationId xmlns:a16="http://schemas.microsoft.com/office/drawing/2014/main" id="{E372CB8B-C1D0-9D96-F3EB-D43CE22B18D8}"/>
              </a:ext>
            </a:extLst>
          </p:cNvPr>
          <p:cNvSpPr txBox="1">
            <a:spLocks noChangeArrowheads="1"/>
          </p:cNvSpPr>
          <p:nvPr/>
        </p:nvSpPr>
        <p:spPr bwMode="auto">
          <a:xfrm>
            <a:off x="10152887" y="1546761"/>
            <a:ext cx="771422" cy="246221"/>
          </a:xfrm>
          <a:prstGeom prst="rect">
            <a:avLst/>
          </a:prstGeom>
          <a:noFill/>
          <a:ln w="9525">
            <a:noFill/>
            <a:miter lim="800000"/>
            <a:headEnd/>
            <a:tailEnd/>
          </a:ln>
        </p:spPr>
        <p:txBody>
          <a:bodyPr wrap="square">
            <a:spAutoFit/>
          </a:bodyPr>
          <a:lstStyle/>
          <a:p>
            <a:r>
              <a:rPr lang="en-US" sz="1000">
                <a:solidFill>
                  <a:srgbClr val="424242"/>
                </a:solidFill>
                <a:latin typeface="HelveticaNeueLT Std" panose="020B0604020202020204" pitchFamily="34" charset="0"/>
              </a:rPr>
              <a:t>Google</a:t>
            </a:r>
          </a:p>
        </p:txBody>
      </p:sp>
      <p:sp>
        <p:nvSpPr>
          <p:cNvPr id="164" name="Redondear rectángulo de esquina del mismo lado 28">
            <a:extLst>
              <a:ext uri="{FF2B5EF4-FFF2-40B4-BE49-F238E27FC236}">
                <a16:creationId xmlns:a16="http://schemas.microsoft.com/office/drawing/2014/main" id="{FB20ABD8-26F5-26DC-44B4-0D9852C80F10}"/>
              </a:ext>
              <a:ext uri="{C183D7F6-B498-43B3-948B-1728B52AA6E4}">
                <adec:decorative xmlns:adec="http://schemas.microsoft.com/office/drawing/2017/decorative" xmlns="" val="1"/>
              </a:ext>
            </a:extLst>
          </p:cNvPr>
          <p:cNvSpPr/>
          <p:nvPr/>
        </p:nvSpPr>
        <p:spPr>
          <a:xfrm rot="16200000">
            <a:off x="8634675" y="1895781"/>
            <a:ext cx="406000" cy="517299"/>
          </a:xfrm>
          <a:prstGeom prst="round2SameRect">
            <a:avLst>
              <a:gd name="adj1" fmla="val 50000"/>
              <a:gd name="adj2" fmla="val 0"/>
            </a:avLst>
          </a:prstGeom>
          <a:gradFill>
            <a:gsLst>
              <a:gs pos="0">
                <a:srgbClr val="D6D6D6"/>
              </a:gs>
              <a:gs pos="40000">
                <a:srgbClr val="D6D6D6"/>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65" name="Marcador de texto 14">
            <a:extLst>
              <a:ext uri="{FF2B5EF4-FFF2-40B4-BE49-F238E27FC236}">
                <a16:creationId xmlns:a16="http://schemas.microsoft.com/office/drawing/2014/main" id="{E5193BDB-FEE5-94A4-30F2-C9E149ED709C}"/>
              </a:ext>
            </a:extLst>
          </p:cNvPr>
          <p:cNvSpPr txBox="1">
            <a:spLocks/>
          </p:cNvSpPr>
          <p:nvPr/>
        </p:nvSpPr>
        <p:spPr>
          <a:xfrm>
            <a:off x="8697190" y="2050112"/>
            <a:ext cx="99386" cy="193899"/>
          </a:xfrm>
          <a:prstGeom prst="rect">
            <a:avLst/>
          </a:prstGeom>
        </p:spPr>
        <p:txBody>
          <a:bodyPr wrap="none" lIns="0" tIns="0" rIns="0" bIns="0">
            <a:spAutoFit/>
          </a:bodyPr>
          <a:lstStyle>
            <a:lvl1pPr marL="0" indent="0" algn="l" defTabSz="914400" rtl="0" eaLnBrk="1" latinLnBrk="0" hangingPunct="1">
              <a:lnSpc>
                <a:spcPct val="90000"/>
              </a:lnSpc>
              <a:spcBef>
                <a:spcPts val="1000"/>
              </a:spcBef>
              <a:buFontTx/>
              <a:buNone/>
              <a:defRPr sz="1400" b="0" i="0" kern="1200">
                <a:solidFill>
                  <a:schemeClr val="bg1"/>
                </a:solidFill>
                <a:latin typeface="HelveticaNeueLT Std" panose="020B0604020202020204" pitchFamily="34" charset="77"/>
                <a:ea typeface="+mn-ea"/>
                <a:cs typeface="+mn-cs"/>
              </a:defRPr>
            </a:lvl1pPr>
            <a:lvl2pPr marL="0" indent="0" algn="l" defTabSz="914400" rtl="0" eaLnBrk="1" latinLnBrk="0" hangingPunct="1">
              <a:lnSpc>
                <a:spcPct val="90000"/>
              </a:lnSpc>
              <a:spcBef>
                <a:spcPts val="500"/>
              </a:spcBef>
              <a:buFontTx/>
              <a:buNone/>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accent5">
                    <a:lumMod val="25000"/>
                  </a:schemeClr>
                </a:solidFill>
              </a:rPr>
              <a:t>7</a:t>
            </a:r>
          </a:p>
        </p:txBody>
      </p:sp>
      <p:sp>
        <p:nvSpPr>
          <p:cNvPr id="166" name="CuadroTexto 23">
            <a:extLst>
              <a:ext uri="{FF2B5EF4-FFF2-40B4-BE49-F238E27FC236}">
                <a16:creationId xmlns:a16="http://schemas.microsoft.com/office/drawing/2014/main" id="{ACCE9575-8583-FF65-364F-F2C8A07E3844}"/>
              </a:ext>
            </a:extLst>
          </p:cNvPr>
          <p:cNvSpPr txBox="1">
            <a:spLocks noChangeArrowheads="1"/>
          </p:cNvSpPr>
          <p:nvPr/>
        </p:nvSpPr>
        <p:spPr bwMode="auto">
          <a:xfrm>
            <a:off x="10152782" y="1939900"/>
            <a:ext cx="872057" cy="400110"/>
          </a:xfrm>
          <a:prstGeom prst="rect">
            <a:avLst/>
          </a:prstGeom>
          <a:noFill/>
          <a:ln w="9525">
            <a:noFill/>
            <a:miter lim="800000"/>
            <a:headEnd/>
            <a:tailEnd/>
          </a:ln>
        </p:spPr>
        <p:txBody>
          <a:bodyPr wrap="square">
            <a:spAutoFit/>
          </a:bodyPr>
          <a:lstStyle/>
          <a:p>
            <a:r>
              <a:rPr lang="en-US" sz="1000">
                <a:solidFill>
                  <a:srgbClr val="424242"/>
                </a:solidFill>
                <a:latin typeface="HelveticaNeueLT Std" panose="020B0604020202020204" pitchFamily="34" charset="0"/>
              </a:rPr>
              <a:t>Activision Blizzard</a:t>
            </a:r>
          </a:p>
        </p:txBody>
      </p:sp>
      <p:sp>
        <p:nvSpPr>
          <p:cNvPr id="168" name="Redondear rectángulo de esquina del mismo lado 28">
            <a:extLst>
              <a:ext uri="{FF2B5EF4-FFF2-40B4-BE49-F238E27FC236}">
                <a16:creationId xmlns:a16="http://schemas.microsoft.com/office/drawing/2014/main" id="{87FC77A4-DAD4-AB7F-EA8B-FEAE1B8D2976}"/>
              </a:ext>
              <a:ext uri="{C183D7F6-B498-43B3-948B-1728B52AA6E4}">
                <adec:decorative xmlns:adec="http://schemas.microsoft.com/office/drawing/2017/decorative" xmlns="" val="1"/>
              </a:ext>
            </a:extLst>
          </p:cNvPr>
          <p:cNvSpPr/>
          <p:nvPr/>
        </p:nvSpPr>
        <p:spPr>
          <a:xfrm rot="16200000">
            <a:off x="8634675" y="2369663"/>
            <a:ext cx="406000" cy="517299"/>
          </a:xfrm>
          <a:prstGeom prst="round2SameRect">
            <a:avLst>
              <a:gd name="adj1" fmla="val 50000"/>
              <a:gd name="adj2" fmla="val 0"/>
            </a:avLst>
          </a:prstGeom>
          <a:gradFill>
            <a:gsLst>
              <a:gs pos="0">
                <a:srgbClr val="D6D6D6"/>
              </a:gs>
              <a:gs pos="40000">
                <a:srgbClr val="D6D6D6"/>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69" name="Marcador de texto 14">
            <a:extLst>
              <a:ext uri="{FF2B5EF4-FFF2-40B4-BE49-F238E27FC236}">
                <a16:creationId xmlns:a16="http://schemas.microsoft.com/office/drawing/2014/main" id="{E8BF0204-00F8-137F-6DF5-65DF8AB6065D}"/>
              </a:ext>
            </a:extLst>
          </p:cNvPr>
          <p:cNvSpPr txBox="1">
            <a:spLocks/>
          </p:cNvSpPr>
          <p:nvPr/>
        </p:nvSpPr>
        <p:spPr>
          <a:xfrm>
            <a:off x="8697190" y="2523994"/>
            <a:ext cx="99386" cy="193899"/>
          </a:xfrm>
          <a:prstGeom prst="rect">
            <a:avLst/>
          </a:prstGeom>
        </p:spPr>
        <p:txBody>
          <a:bodyPr wrap="none" lIns="0" tIns="0" rIns="0" bIns="0">
            <a:spAutoFit/>
          </a:bodyPr>
          <a:lstStyle>
            <a:lvl1pPr marL="0" indent="0" algn="l" defTabSz="914400" rtl="0" eaLnBrk="1" latinLnBrk="0" hangingPunct="1">
              <a:lnSpc>
                <a:spcPct val="90000"/>
              </a:lnSpc>
              <a:spcBef>
                <a:spcPts val="1000"/>
              </a:spcBef>
              <a:buFontTx/>
              <a:buNone/>
              <a:defRPr sz="1400" b="0" i="0" kern="1200">
                <a:solidFill>
                  <a:schemeClr val="bg1"/>
                </a:solidFill>
                <a:latin typeface="HelveticaNeueLT Std" panose="020B0604020202020204" pitchFamily="34" charset="77"/>
                <a:ea typeface="+mn-ea"/>
                <a:cs typeface="+mn-cs"/>
              </a:defRPr>
            </a:lvl1pPr>
            <a:lvl2pPr marL="0" indent="0" algn="l" defTabSz="914400" rtl="0" eaLnBrk="1" latinLnBrk="0" hangingPunct="1">
              <a:lnSpc>
                <a:spcPct val="90000"/>
              </a:lnSpc>
              <a:spcBef>
                <a:spcPts val="500"/>
              </a:spcBef>
              <a:buFontTx/>
              <a:buNone/>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accent5">
                    <a:lumMod val="25000"/>
                  </a:schemeClr>
                </a:solidFill>
              </a:rPr>
              <a:t>8</a:t>
            </a:r>
          </a:p>
        </p:txBody>
      </p:sp>
      <p:sp>
        <p:nvSpPr>
          <p:cNvPr id="170" name="CuadroTexto 23">
            <a:extLst>
              <a:ext uri="{FF2B5EF4-FFF2-40B4-BE49-F238E27FC236}">
                <a16:creationId xmlns:a16="http://schemas.microsoft.com/office/drawing/2014/main" id="{20D8E467-BD8D-8555-9243-95EE1B2F510E}"/>
              </a:ext>
            </a:extLst>
          </p:cNvPr>
          <p:cNvSpPr txBox="1">
            <a:spLocks noChangeArrowheads="1"/>
          </p:cNvSpPr>
          <p:nvPr/>
        </p:nvSpPr>
        <p:spPr bwMode="auto">
          <a:xfrm>
            <a:off x="10152782" y="2425942"/>
            <a:ext cx="869481" cy="400110"/>
          </a:xfrm>
          <a:prstGeom prst="rect">
            <a:avLst/>
          </a:prstGeom>
          <a:noFill/>
          <a:ln w="9525">
            <a:noFill/>
            <a:miter lim="800000"/>
            <a:headEnd/>
            <a:tailEnd/>
          </a:ln>
        </p:spPr>
        <p:txBody>
          <a:bodyPr wrap="square">
            <a:spAutoFit/>
          </a:bodyPr>
          <a:lstStyle/>
          <a:p>
            <a:r>
              <a:rPr lang="en-US" sz="1000">
                <a:solidFill>
                  <a:srgbClr val="424242"/>
                </a:solidFill>
                <a:latin typeface="HelveticaNeueLT Std" panose="020B0604020202020204" pitchFamily="34" charset="0"/>
              </a:rPr>
              <a:t>Electronic Arts</a:t>
            </a:r>
          </a:p>
        </p:txBody>
      </p:sp>
      <p:sp>
        <p:nvSpPr>
          <p:cNvPr id="172" name="Redondear rectángulo de esquina del mismo lado 28">
            <a:extLst>
              <a:ext uri="{FF2B5EF4-FFF2-40B4-BE49-F238E27FC236}">
                <a16:creationId xmlns:a16="http://schemas.microsoft.com/office/drawing/2014/main" id="{BE934940-348B-9FA3-559C-CD408780D499}"/>
              </a:ext>
              <a:ext uri="{C183D7F6-B498-43B3-948B-1728B52AA6E4}">
                <adec:decorative xmlns:adec="http://schemas.microsoft.com/office/drawing/2017/decorative" xmlns="" val="1"/>
              </a:ext>
            </a:extLst>
          </p:cNvPr>
          <p:cNvSpPr/>
          <p:nvPr/>
        </p:nvSpPr>
        <p:spPr>
          <a:xfrm rot="16200000">
            <a:off x="8635076" y="2849284"/>
            <a:ext cx="406000" cy="517299"/>
          </a:xfrm>
          <a:prstGeom prst="round2SameRect">
            <a:avLst>
              <a:gd name="adj1" fmla="val 50000"/>
              <a:gd name="adj2" fmla="val 0"/>
            </a:avLst>
          </a:prstGeom>
          <a:gradFill>
            <a:gsLst>
              <a:gs pos="0">
                <a:srgbClr val="D6D6D6"/>
              </a:gs>
              <a:gs pos="40000">
                <a:srgbClr val="D6D6D6"/>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78" name="Marcador de texto 14">
            <a:extLst>
              <a:ext uri="{FF2B5EF4-FFF2-40B4-BE49-F238E27FC236}">
                <a16:creationId xmlns:a16="http://schemas.microsoft.com/office/drawing/2014/main" id="{69AC9359-5C25-BE8B-2552-D2CEF4AD89D5}"/>
              </a:ext>
            </a:extLst>
          </p:cNvPr>
          <p:cNvSpPr txBox="1">
            <a:spLocks/>
          </p:cNvSpPr>
          <p:nvPr/>
        </p:nvSpPr>
        <p:spPr>
          <a:xfrm>
            <a:off x="8697591" y="3003615"/>
            <a:ext cx="99386" cy="193899"/>
          </a:xfrm>
          <a:prstGeom prst="rect">
            <a:avLst/>
          </a:prstGeom>
        </p:spPr>
        <p:txBody>
          <a:bodyPr wrap="none" lIns="0" tIns="0" rIns="0" bIns="0">
            <a:spAutoFit/>
          </a:bodyPr>
          <a:lstStyle>
            <a:lvl1pPr marL="0" indent="0" algn="l" defTabSz="914400" rtl="0" eaLnBrk="1" latinLnBrk="0" hangingPunct="1">
              <a:lnSpc>
                <a:spcPct val="90000"/>
              </a:lnSpc>
              <a:spcBef>
                <a:spcPts val="1000"/>
              </a:spcBef>
              <a:buFontTx/>
              <a:buNone/>
              <a:defRPr sz="1400" b="0" i="0" kern="1200">
                <a:solidFill>
                  <a:schemeClr val="bg1"/>
                </a:solidFill>
                <a:latin typeface="HelveticaNeueLT Std" panose="020B0604020202020204" pitchFamily="34" charset="77"/>
                <a:ea typeface="+mn-ea"/>
                <a:cs typeface="+mn-cs"/>
              </a:defRPr>
            </a:lvl1pPr>
            <a:lvl2pPr marL="0" indent="0" algn="l" defTabSz="914400" rtl="0" eaLnBrk="1" latinLnBrk="0" hangingPunct="1">
              <a:lnSpc>
                <a:spcPct val="90000"/>
              </a:lnSpc>
              <a:spcBef>
                <a:spcPts val="500"/>
              </a:spcBef>
              <a:buFontTx/>
              <a:buNone/>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accent5">
                    <a:lumMod val="25000"/>
                  </a:schemeClr>
                </a:solidFill>
              </a:rPr>
              <a:t>9</a:t>
            </a:r>
          </a:p>
        </p:txBody>
      </p:sp>
      <p:sp>
        <p:nvSpPr>
          <p:cNvPr id="179" name="CuadroTexto 23">
            <a:extLst>
              <a:ext uri="{FF2B5EF4-FFF2-40B4-BE49-F238E27FC236}">
                <a16:creationId xmlns:a16="http://schemas.microsoft.com/office/drawing/2014/main" id="{E8D848E0-AF57-82C1-89E3-D789B636D0FC}"/>
              </a:ext>
            </a:extLst>
          </p:cNvPr>
          <p:cNvSpPr txBox="1">
            <a:spLocks noChangeArrowheads="1"/>
          </p:cNvSpPr>
          <p:nvPr/>
        </p:nvSpPr>
        <p:spPr bwMode="auto">
          <a:xfrm>
            <a:off x="10153183" y="2975936"/>
            <a:ext cx="742251" cy="246221"/>
          </a:xfrm>
          <a:prstGeom prst="rect">
            <a:avLst/>
          </a:prstGeom>
          <a:noFill/>
          <a:ln w="9525">
            <a:noFill/>
            <a:miter lim="800000"/>
            <a:headEnd/>
            <a:tailEnd/>
          </a:ln>
        </p:spPr>
        <p:txBody>
          <a:bodyPr wrap="square">
            <a:spAutoFit/>
          </a:bodyPr>
          <a:lstStyle/>
          <a:p>
            <a:r>
              <a:rPr lang="en-US" sz="1000">
                <a:solidFill>
                  <a:srgbClr val="424242"/>
                </a:solidFill>
                <a:latin typeface="HelveticaNeueLT Std" panose="020B0604020202020204" pitchFamily="34" charset="0"/>
              </a:rPr>
              <a:t>Nintendo</a:t>
            </a:r>
          </a:p>
        </p:txBody>
      </p:sp>
      <p:sp>
        <p:nvSpPr>
          <p:cNvPr id="181" name="Redondear rectángulo de esquina del mismo lado 28">
            <a:extLst>
              <a:ext uri="{FF2B5EF4-FFF2-40B4-BE49-F238E27FC236}">
                <a16:creationId xmlns:a16="http://schemas.microsoft.com/office/drawing/2014/main" id="{48AAB5BA-27E0-8282-E355-947B012F385D}"/>
              </a:ext>
              <a:ext uri="{C183D7F6-B498-43B3-948B-1728B52AA6E4}">
                <adec:decorative xmlns:adec="http://schemas.microsoft.com/office/drawing/2017/decorative" xmlns="" val="1"/>
              </a:ext>
            </a:extLst>
          </p:cNvPr>
          <p:cNvSpPr/>
          <p:nvPr/>
        </p:nvSpPr>
        <p:spPr>
          <a:xfrm rot="16200000">
            <a:off x="8634676" y="3328404"/>
            <a:ext cx="406000" cy="517299"/>
          </a:xfrm>
          <a:prstGeom prst="round2SameRect">
            <a:avLst>
              <a:gd name="adj1" fmla="val 50000"/>
              <a:gd name="adj2" fmla="val 0"/>
            </a:avLst>
          </a:prstGeom>
          <a:gradFill>
            <a:gsLst>
              <a:gs pos="0">
                <a:srgbClr val="D6D6D6"/>
              </a:gs>
              <a:gs pos="40000">
                <a:srgbClr val="D6D6D6"/>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2" name="Marcador de texto 14">
            <a:extLst>
              <a:ext uri="{FF2B5EF4-FFF2-40B4-BE49-F238E27FC236}">
                <a16:creationId xmlns:a16="http://schemas.microsoft.com/office/drawing/2014/main" id="{7B4BA248-C929-9A59-83D5-0C408544D4A4}"/>
              </a:ext>
            </a:extLst>
          </p:cNvPr>
          <p:cNvSpPr txBox="1">
            <a:spLocks/>
          </p:cNvSpPr>
          <p:nvPr/>
        </p:nvSpPr>
        <p:spPr>
          <a:xfrm>
            <a:off x="8697189" y="3482735"/>
            <a:ext cx="238727" cy="193899"/>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Tx/>
              <a:buNone/>
              <a:defRPr sz="1400" b="0" i="0" kern="1200">
                <a:solidFill>
                  <a:schemeClr val="bg1"/>
                </a:solidFill>
                <a:latin typeface="HelveticaNeueLT Std" panose="020B0604020202020204" pitchFamily="34" charset="77"/>
                <a:ea typeface="+mn-ea"/>
                <a:cs typeface="+mn-cs"/>
              </a:defRPr>
            </a:lvl1pPr>
            <a:lvl2pPr marL="0" indent="0" algn="l" defTabSz="914400" rtl="0" eaLnBrk="1" latinLnBrk="0" hangingPunct="1">
              <a:lnSpc>
                <a:spcPct val="90000"/>
              </a:lnSpc>
              <a:spcBef>
                <a:spcPts val="500"/>
              </a:spcBef>
              <a:buFontTx/>
              <a:buNone/>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accent5">
                    <a:lumMod val="25000"/>
                  </a:schemeClr>
                </a:solidFill>
              </a:rPr>
              <a:t>10</a:t>
            </a:r>
          </a:p>
        </p:txBody>
      </p:sp>
      <p:sp>
        <p:nvSpPr>
          <p:cNvPr id="183" name="CuadroTexto 23">
            <a:extLst>
              <a:ext uri="{FF2B5EF4-FFF2-40B4-BE49-F238E27FC236}">
                <a16:creationId xmlns:a16="http://schemas.microsoft.com/office/drawing/2014/main" id="{F81A51E8-BF31-89AA-E755-D76B35CB6CD9}"/>
              </a:ext>
            </a:extLst>
          </p:cNvPr>
          <p:cNvSpPr txBox="1">
            <a:spLocks noChangeArrowheads="1"/>
          </p:cNvSpPr>
          <p:nvPr/>
        </p:nvSpPr>
        <p:spPr bwMode="auto">
          <a:xfrm>
            <a:off x="10152782" y="3383887"/>
            <a:ext cx="869482" cy="400110"/>
          </a:xfrm>
          <a:prstGeom prst="rect">
            <a:avLst/>
          </a:prstGeom>
          <a:noFill/>
          <a:ln w="9525">
            <a:noFill/>
            <a:miter lim="800000"/>
            <a:headEnd/>
            <a:tailEnd/>
          </a:ln>
        </p:spPr>
        <p:txBody>
          <a:bodyPr wrap="square">
            <a:spAutoFit/>
          </a:bodyPr>
          <a:lstStyle/>
          <a:p>
            <a:r>
              <a:rPr lang="en-US" sz="1000">
                <a:solidFill>
                  <a:srgbClr val="424242"/>
                </a:solidFill>
                <a:latin typeface="HelveticaNeueLT Std" panose="020B0604020202020204" pitchFamily="34" charset="0"/>
              </a:rPr>
              <a:t>Take-Two Interactive </a:t>
            </a:r>
          </a:p>
        </p:txBody>
      </p:sp>
      <p:sp>
        <p:nvSpPr>
          <p:cNvPr id="26" name="CuadroTexto 32">
            <a:extLst>
              <a:ext uri="{FF2B5EF4-FFF2-40B4-BE49-F238E27FC236}">
                <a16:creationId xmlns:a16="http://schemas.microsoft.com/office/drawing/2014/main" id="{E49F2DB6-1B44-B155-B6DF-A9A4F797FDD8}"/>
              </a:ext>
            </a:extLst>
          </p:cNvPr>
          <p:cNvSpPr txBox="1"/>
          <p:nvPr/>
        </p:nvSpPr>
        <p:spPr>
          <a:xfrm>
            <a:off x="626599" y="5795328"/>
            <a:ext cx="11009093" cy="276999"/>
          </a:xfrm>
          <a:prstGeom prst="rect">
            <a:avLst/>
          </a:prstGeom>
        </p:spPr>
        <p:txBody>
          <a:bodyPr wrap="square">
            <a:spAutoFit/>
          </a:bodyPr>
          <a:lstStyle>
            <a:defPPr>
              <a:defRPr lang="es-ES"/>
            </a:defPPr>
            <a:lvl1pPr algn="r">
              <a:defRPr sz="1200" b="1" i="1">
                <a:solidFill>
                  <a:srgbClr val="424242"/>
                </a:solidFill>
                <a:latin typeface="HelveticaNeueLT Std" panose="020B0604020202020204" pitchFamily="34" charset="0"/>
              </a:defRPr>
            </a:lvl1pPr>
          </a:lstStyle>
          <a:p>
            <a:r>
              <a:rPr lang="en-US">
                <a:solidFill>
                  <a:schemeClr val="accent5">
                    <a:lumMod val="25000"/>
                  </a:schemeClr>
                </a:solidFill>
              </a:rPr>
              <a:t>Source: </a:t>
            </a:r>
            <a:r>
              <a:rPr lang="en-US" b="0">
                <a:solidFill>
                  <a:schemeClr val="accent5">
                    <a:lumMod val="25000"/>
                  </a:schemeClr>
                </a:solidFill>
              </a:rPr>
              <a:t>ACCIÓ, based on Newzoo, 2023</a:t>
            </a:r>
          </a:p>
        </p:txBody>
      </p:sp>
      <p:sp>
        <p:nvSpPr>
          <p:cNvPr id="13" name="Redondear rectángulo de esquina del mismo lado 71">
            <a:extLst>
              <a:ext uri="{FF2B5EF4-FFF2-40B4-BE49-F238E27FC236}">
                <a16:creationId xmlns:a16="http://schemas.microsoft.com/office/drawing/2014/main" id="{2B203D7E-83CE-8FFA-8A62-31F28A0B82C9}"/>
              </a:ext>
              <a:ext uri="{C183D7F6-B498-43B3-948B-1728B52AA6E4}">
                <adec:decorative xmlns:adec="http://schemas.microsoft.com/office/drawing/2017/decorative" xmlns="" val="1"/>
              </a:ext>
            </a:extLst>
          </p:cNvPr>
          <p:cNvSpPr/>
          <p:nvPr/>
        </p:nvSpPr>
        <p:spPr>
          <a:xfrm>
            <a:off x="5915019" y="4210066"/>
            <a:ext cx="5646746" cy="828802"/>
          </a:xfrm>
          <a:prstGeom prst="round2SameRect">
            <a:avLst>
              <a:gd name="adj1" fmla="val 50000"/>
              <a:gd name="adj2" fmla="val 0"/>
            </a:avLst>
          </a:prstGeom>
          <a:blipFill dpi="0" rotWithShape="0">
            <a:blip r:embed="rId1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4" name="Agrupa 13">
            <a:extLst>
              <a:ext uri="{FF2B5EF4-FFF2-40B4-BE49-F238E27FC236}">
                <a16:creationId xmlns:a16="http://schemas.microsoft.com/office/drawing/2014/main" id="{D08E6AAE-8DBF-DA7A-7A3C-EA4CF33A5BF6}"/>
              </a:ext>
              <a:ext uri="{C183D7F6-B498-43B3-948B-1728B52AA6E4}">
                <adec:decorative xmlns:adec="http://schemas.microsoft.com/office/drawing/2017/decorative" xmlns="" val="1"/>
              </a:ext>
            </a:extLst>
          </p:cNvPr>
          <p:cNvGrpSpPr/>
          <p:nvPr/>
        </p:nvGrpSpPr>
        <p:grpSpPr>
          <a:xfrm>
            <a:off x="6677830" y="1558859"/>
            <a:ext cx="3298770" cy="2184211"/>
            <a:chOff x="6677830" y="1558859"/>
            <a:chExt cx="3298770" cy="2184211"/>
          </a:xfrm>
        </p:grpSpPr>
        <p:pic>
          <p:nvPicPr>
            <p:cNvPr id="130" name="Picture 8">
              <a:extLst>
                <a:ext uri="{FF2B5EF4-FFF2-40B4-BE49-F238E27FC236}">
                  <a16:creationId xmlns:a16="http://schemas.microsoft.com/office/drawing/2014/main" id="{BF8AC608-A5FC-06AA-94ED-FCB893B7BDB2}"/>
                </a:ext>
                <a:ext uri="{C183D7F6-B498-43B3-948B-1728B52AA6E4}">
                  <adec:decorative xmlns:adec="http://schemas.microsoft.com/office/drawing/2017/decorative" xmlns="" val="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55800" y="2997348"/>
              <a:ext cx="820800" cy="2023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8E552FF-5045-E53E-E491-0AFD50AC0880}"/>
                </a:ext>
                <a:ext uri="{C183D7F6-B498-43B3-948B-1728B52AA6E4}">
                  <adec:decorative xmlns:adec="http://schemas.microsoft.com/office/drawing/2017/decorative" xmlns="" val="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245270" y="1972415"/>
              <a:ext cx="64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a:extLst>
                <a:ext uri="{FF2B5EF4-FFF2-40B4-BE49-F238E27FC236}">
                  <a16:creationId xmlns:a16="http://schemas.microsoft.com/office/drawing/2014/main" id="{C030AE56-1CE9-D34C-D846-748DEEF3F677}"/>
                </a:ext>
                <a:ext uri="{C183D7F6-B498-43B3-948B-1728B52AA6E4}">
                  <adec:decorative xmlns:adec="http://schemas.microsoft.com/office/drawing/2017/decorative" xmlns="" val="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77830" y="1606408"/>
              <a:ext cx="820800" cy="11029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D3093C5A-EF67-EA3D-7CFF-5340020E95BD}"/>
                </a:ext>
                <a:ext uri="{C183D7F6-B498-43B3-948B-1728B52AA6E4}">
                  <adec:decorative xmlns:adec="http://schemas.microsoft.com/office/drawing/2017/decorative" xmlns="" val="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684861" y="2066072"/>
              <a:ext cx="819200" cy="1440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a:extLst>
                <a:ext uri="{FF2B5EF4-FFF2-40B4-BE49-F238E27FC236}">
                  <a16:creationId xmlns:a16="http://schemas.microsoft.com/office/drawing/2014/main" id="{56F4BD65-AAB1-0D12-8B17-1B29644374D1}"/>
                </a:ext>
                <a:ext uri="{C183D7F6-B498-43B3-948B-1728B52AA6E4}">
                  <adec:decorative xmlns:adec="http://schemas.microsoft.com/office/drawing/2017/decorative" xmlns="" val="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680211" y="3011242"/>
              <a:ext cx="820800" cy="1747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ED7B24B2-0CC3-C9F1-6159-641496FCE4E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955286" y="2459236"/>
              <a:ext cx="278350" cy="342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NetEase Games - Gematsu">
              <a:extLst>
                <a:ext uri="{FF2B5EF4-FFF2-40B4-BE49-F238E27FC236}">
                  <a16:creationId xmlns:a16="http://schemas.microsoft.com/office/drawing/2014/main" id="{EDED6E4D-12E0-C116-572A-C50DCE8B10B0}"/>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6138" t="13268" r="10634" b="13578"/>
            <a:stretch/>
          </p:blipFill>
          <p:spPr bwMode="auto">
            <a:xfrm>
              <a:off x="6684229" y="3419070"/>
              <a:ext cx="805627" cy="324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oogle Logo - PNG and Vector">
              <a:extLst>
                <a:ext uri="{FF2B5EF4-FFF2-40B4-BE49-F238E27FC236}">
                  <a16:creationId xmlns:a16="http://schemas.microsoft.com/office/drawing/2014/main" id="{8DDB146F-79BA-C2FD-E021-9D9E7ACB314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255611" y="1558859"/>
              <a:ext cx="606799" cy="198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C54B3C4D-4AE9-04D7-5734-A0868560F643}"/>
                </a:ext>
                <a:ext uri="{C183D7F6-B498-43B3-948B-1728B52AA6E4}">
                  <adec:decorative xmlns:adec="http://schemas.microsoft.com/office/drawing/2017/decorative" xmlns="" val="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386774" y="3440814"/>
              <a:ext cx="349200" cy="2933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8">
              <a:extLst>
                <a:ext uri="{FF2B5EF4-FFF2-40B4-BE49-F238E27FC236}">
                  <a16:creationId xmlns:a16="http://schemas.microsoft.com/office/drawing/2014/main" id="{D4324B1F-6034-18DE-46D7-0457F6611F6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388010" y="2461753"/>
              <a:ext cx="342000" cy="34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98860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34B7D386-30C2-B9F2-639A-5D4381730863}"/>
              </a:ext>
            </a:extLst>
          </p:cNvPr>
          <p:cNvSpPr>
            <a:spLocks noGrp="1"/>
          </p:cNvSpPr>
          <p:nvPr>
            <p:ph type="title"/>
          </p:nvPr>
        </p:nvSpPr>
        <p:spPr/>
        <p:txBody>
          <a:bodyPr/>
          <a:lstStyle/>
          <a:p>
            <a:r>
              <a:rPr lang="en-US" sz="2000"/>
              <a:t>The global video game industry (IV)</a:t>
            </a:r>
          </a:p>
        </p:txBody>
      </p:sp>
      <p:sp>
        <p:nvSpPr>
          <p:cNvPr id="3" name="Contenidor de text 2">
            <a:extLst>
              <a:ext uri="{FF2B5EF4-FFF2-40B4-BE49-F238E27FC236}">
                <a16:creationId xmlns:a16="http://schemas.microsoft.com/office/drawing/2014/main" id="{079E5F14-B5B3-1406-34C9-774D8DE57B6B}"/>
              </a:ext>
            </a:extLst>
          </p:cNvPr>
          <p:cNvSpPr>
            <a:spLocks noGrp="1"/>
          </p:cNvSpPr>
          <p:nvPr>
            <p:ph type="body" sz="quarter" idx="12"/>
          </p:nvPr>
        </p:nvSpPr>
        <p:spPr>
          <a:xfrm>
            <a:off x="622300" y="968375"/>
            <a:ext cx="10939464" cy="504000"/>
          </a:xfrm>
        </p:spPr>
        <p:txBody>
          <a:bodyPr numCol="1"/>
          <a:lstStyle/>
          <a:p>
            <a:r>
              <a:rPr lang="en-US">
                <a:solidFill>
                  <a:schemeClr val="accent5">
                    <a:lumMod val="25000"/>
                  </a:schemeClr>
                </a:solidFill>
                <a:latin typeface="HelveticaNeueLT Std" panose="020B0604020202020204" pitchFamily="34" charset="0"/>
              </a:rPr>
              <a:t>The </a:t>
            </a:r>
            <a:r>
              <a:rPr lang="en-US" b="1">
                <a:solidFill>
                  <a:schemeClr val="tx1"/>
                </a:solidFill>
                <a:latin typeface="HelveticaNeueLT Std" panose="020B0604020202020204" pitchFamily="34" charset="0"/>
              </a:rPr>
              <a:t>volume of FDI in the video game industry</a:t>
            </a:r>
            <a:r>
              <a:rPr lang="en-US">
                <a:solidFill>
                  <a:schemeClr val="accent5">
                    <a:lumMod val="25000"/>
                  </a:schemeClr>
                </a:solidFill>
                <a:latin typeface="HelveticaNeueLT Std" panose="020B0604020202020204" pitchFamily="34" charset="0"/>
              </a:rPr>
              <a:t>, which registered a record high in 2022, reflects the reality of a market of a phase undergoing rapid expansion. Between 2003 and 2022, video games have established themselves as a major global industry.</a:t>
            </a:r>
          </a:p>
        </p:txBody>
      </p:sp>
      <p:sp>
        <p:nvSpPr>
          <p:cNvPr id="88" name="Rectangle: cantonades arrodonides 87">
            <a:extLst>
              <a:ext uri="{FF2B5EF4-FFF2-40B4-BE49-F238E27FC236}">
                <a16:creationId xmlns:a16="http://schemas.microsoft.com/office/drawing/2014/main" id="{03508110-EC1E-16EA-83A2-8A4818D2CDA6}"/>
              </a:ext>
              <a:ext uri="{C183D7F6-B498-43B3-948B-1728B52AA6E4}">
                <adec:decorative xmlns:adec="http://schemas.microsoft.com/office/drawing/2017/decorative" xmlns="" val="1"/>
              </a:ext>
            </a:extLst>
          </p:cNvPr>
          <p:cNvSpPr/>
          <p:nvPr/>
        </p:nvSpPr>
        <p:spPr>
          <a:xfrm>
            <a:off x="7083031" y="1871388"/>
            <a:ext cx="4551041" cy="3600693"/>
          </a:xfrm>
          <a:prstGeom prst="roundRect">
            <a:avLst>
              <a:gd name="adj" fmla="val 7545"/>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90" name="Redondear rectángulo de esquina del mismo lado 17">
            <a:extLst>
              <a:ext uri="{FF2B5EF4-FFF2-40B4-BE49-F238E27FC236}">
                <a16:creationId xmlns:a16="http://schemas.microsoft.com/office/drawing/2014/main" id="{776A0E77-A753-F129-9902-0A40EEE9C327}"/>
              </a:ext>
              <a:ext uri="{C183D7F6-B498-43B3-948B-1728B52AA6E4}">
                <adec:decorative xmlns:adec="http://schemas.microsoft.com/office/drawing/2017/decorative" xmlns="" val="1"/>
              </a:ext>
            </a:extLst>
          </p:cNvPr>
          <p:cNvSpPr/>
          <p:nvPr/>
        </p:nvSpPr>
        <p:spPr>
          <a:xfrm rot="16200000">
            <a:off x="3502927" y="-1290484"/>
            <a:ext cx="406000" cy="6167263"/>
          </a:xfrm>
          <a:prstGeom prst="round2SameRect">
            <a:avLst>
              <a:gd name="adj1" fmla="val 50000"/>
              <a:gd name="adj2" fmla="val 0"/>
            </a:avLst>
          </a:prstGeom>
          <a:gradFill>
            <a:gsLst>
              <a:gs pos="0">
                <a:srgbClr val="78003A"/>
              </a:gs>
              <a:gs pos="73000">
                <a:srgbClr val="78003A"/>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1" name="Marcador de texto 14">
            <a:extLst>
              <a:ext uri="{FF2B5EF4-FFF2-40B4-BE49-F238E27FC236}">
                <a16:creationId xmlns:a16="http://schemas.microsoft.com/office/drawing/2014/main" id="{3E29BDD6-B3CF-A94D-EA5B-AF2CA26A4106}"/>
              </a:ext>
            </a:extLst>
          </p:cNvPr>
          <p:cNvSpPr txBox="1">
            <a:spLocks/>
          </p:cNvSpPr>
          <p:nvPr/>
        </p:nvSpPr>
        <p:spPr>
          <a:xfrm>
            <a:off x="740456" y="1688829"/>
            <a:ext cx="4973126" cy="215444"/>
          </a:xfrm>
          <a:prstGeom prst="rect">
            <a:avLst/>
          </a:prstGeom>
        </p:spPr>
        <p:txBody>
          <a:bodyPr wrap="square" lIns="0" tIns="0" rIns="0" bIns="0" numCol="1" spcCol="180000">
            <a:sp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a:solidFill>
                  <a:schemeClr val="bg1"/>
                </a:solidFill>
                <a:effectLst/>
                <a:latin typeface="HelveticaNeueLT Std" panose="020B0604020202020204" pitchFamily="34" charset="77"/>
                <a:ea typeface="+mn-ea"/>
                <a:cs typeface="+mn-cs"/>
              </a:defRPr>
            </a:lvl1pPr>
            <a:lvl2pPr marL="0" marR="0" indent="0" algn="l" defTabSz="914400" rtl="0" eaLnBrk="1" fontAlgn="auto" latinLnBrk="0" hangingPunct="1">
              <a:lnSpc>
                <a:spcPct val="100000"/>
              </a:lnSpc>
              <a:spcBef>
                <a:spcPts val="500"/>
              </a:spcBef>
              <a:spcAft>
                <a:spcPts val="500"/>
              </a:spcAft>
              <a:buClrTx/>
              <a:buSzTx/>
              <a:buFontTx/>
              <a:buNone/>
              <a:tabLst/>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FDI in video games around the world, 2003-2022</a:t>
            </a:r>
          </a:p>
        </p:txBody>
      </p:sp>
      <p:sp>
        <p:nvSpPr>
          <p:cNvPr id="99" name="Contenidor de text 2">
            <a:extLst>
              <a:ext uri="{FF2B5EF4-FFF2-40B4-BE49-F238E27FC236}">
                <a16:creationId xmlns:a16="http://schemas.microsoft.com/office/drawing/2014/main" id="{E3B5D269-6125-B0C5-F9E3-53F7FF2F909D}"/>
              </a:ext>
            </a:extLst>
          </p:cNvPr>
          <p:cNvSpPr txBox="1">
            <a:spLocks/>
          </p:cNvSpPr>
          <p:nvPr/>
        </p:nvSpPr>
        <p:spPr>
          <a:xfrm>
            <a:off x="630238" y="2143967"/>
            <a:ext cx="1675450" cy="686820"/>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a:solidFill>
                  <a:schemeClr val="tx1"/>
                </a:solidFill>
                <a:latin typeface="HelveticaNeueLT Std" panose="020B0604020202020204" pitchFamily="34" charset="0"/>
              </a:rPr>
              <a:t>1,324</a:t>
            </a:r>
          </a:p>
          <a:p>
            <a:pPr algn="ctr"/>
            <a:r>
              <a:rPr lang="en-US">
                <a:solidFill>
                  <a:schemeClr val="accent5">
                    <a:lumMod val="25000"/>
                  </a:schemeClr>
                </a:solidFill>
                <a:latin typeface="HelveticaNeueLT Std" panose="020B0604020202020204" pitchFamily="34" charset="0"/>
              </a:rPr>
              <a:t>projects</a:t>
            </a:r>
          </a:p>
        </p:txBody>
      </p:sp>
      <p:sp>
        <p:nvSpPr>
          <p:cNvPr id="98" name="Contenidor de text 2">
            <a:extLst>
              <a:ext uri="{FF2B5EF4-FFF2-40B4-BE49-F238E27FC236}">
                <a16:creationId xmlns:a16="http://schemas.microsoft.com/office/drawing/2014/main" id="{973DEFFA-6D63-198D-7D71-6C80060E60E3}"/>
              </a:ext>
            </a:extLst>
          </p:cNvPr>
          <p:cNvSpPr txBox="1">
            <a:spLocks/>
          </p:cNvSpPr>
          <p:nvPr/>
        </p:nvSpPr>
        <p:spPr>
          <a:xfrm>
            <a:off x="2834462" y="2143967"/>
            <a:ext cx="1675450" cy="686820"/>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a:solidFill>
                  <a:schemeClr val="tx1"/>
                </a:solidFill>
                <a:latin typeface="HelveticaNeueLT Std" panose="020B0604020202020204" pitchFamily="34" charset="0"/>
              </a:rPr>
              <a:t>21,666.7</a:t>
            </a:r>
          </a:p>
          <a:p>
            <a:pPr algn="ctr"/>
            <a:r>
              <a:rPr lang="en-US">
                <a:solidFill>
                  <a:schemeClr val="accent5">
                    <a:lumMod val="25000"/>
                  </a:schemeClr>
                </a:solidFill>
                <a:latin typeface="HelveticaNeueLT Std" panose="020B0604020202020204" pitchFamily="34" charset="0"/>
              </a:rPr>
              <a:t>€M in investment</a:t>
            </a:r>
          </a:p>
        </p:txBody>
      </p:sp>
      <p:sp>
        <p:nvSpPr>
          <p:cNvPr id="100" name="Contenidor de text 2">
            <a:extLst>
              <a:ext uri="{FF2B5EF4-FFF2-40B4-BE49-F238E27FC236}">
                <a16:creationId xmlns:a16="http://schemas.microsoft.com/office/drawing/2014/main" id="{B735A80C-DDF5-1D08-559B-050EEEF2D051}"/>
              </a:ext>
            </a:extLst>
          </p:cNvPr>
          <p:cNvSpPr txBox="1">
            <a:spLocks/>
          </p:cNvSpPr>
          <p:nvPr/>
        </p:nvSpPr>
        <p:spPr>
          <a:xfrm>
            <a:off x="5038689" y="2143967"/>
            <a:ext cx="1675450" cy="686820"/>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a:solidFill>
                  <a:schemeClr val="tx1"/>
                </a:solidFill>
                <a:latin typeface="HelveticaNeueLT Std" panose="020B0604020202020204" pitchFamily="34" charset="0"/>
              </a:rPr>
              <a:t>95,692</a:t>
            </a:r>
          </a:p>
          <a:p>
            <a:pPr algn="ctr"/>
            <a:r>
              <a:rPr lang="en-US">
                <a:solidFill>
                  <a:schemeClr val="accent5">
                    <a:lumMod val="25000"/>
                  </a:schemeClr>
                </a:solidFill>
                <a:latin typeface="HelveticaNeueLT Std" panose="020B0604020202020204" pitchFamily="34" charset="0"/>
              </a:rPr>
              <a:t>jobs created</a:t>
            </a:r>
          </a:p>
        </p:txBody>
      </p:sp>
      <p:sp>
        <p:nvSpPr>
          <p:cNvPr id="92" name="Redondear rectángulo de esquina del mismo lado 17">
            <a:extLst>
              <a:ext uri="{FF2B5EF4-FFF2-40B4-BE49-F238E27FC236}">
                <a16:creationId xmlns:a16="http://schemas.microsoft.com/office/drawing/2014/main" id="{CE8D55C5-3434-FA44-C65C-5ED408CA4903}"/>
              </a:ext>
              <a:ext uri="{C183D7F6-B498-43B3-948B-1728B52AA6E4}">
                <adec:decorative xmlns:adec="http://schemas.microsoft.com/office/drawing/2017/decorative" xmlns="" val="1"/>
              </a:ext>
            </a:extLst>
          </p:cNvPr>
          <p:cNvSpPr/>
          <p:nvPr/>
        </p:nvSpPr>
        <p:spPr>
          <a:xfrm rot="16200000">
            <a:off x="1987737" y="1625779"/>
            <a:ext cx="406000" cy="3121006"/>
          </a:xfrm>
          <a:prstGeom prst="round2SameRect">
            <a:avLst>
              <a:gd name="adj1" fmla="val 50000"/>
              <a:gd name="adj2" fmla="val 0"/>
            </a:avLst>
          </a:prstGeom>
          <a:gradFill>
            <a:gsLst>
              <a:gs pos="0">
                <a:srgbClr val="D6D6D6"/>
              </a:gs>
              <a:gs pos="73000">
                <a:srgbClr val="D6D6D6"/>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3" name="Marcador de texto 14">
            <a:extLst>
              <a:ext uri="{FF2B5EF4-FFF2-40B4-BE49-F238E27FC236}">
                <a16:creationId xmlns:a16="http://schemas.microsoft.com/office/drawing/2014/main" id="{79D2FD11-A46A-5FE9-4398-DF460563931F}"/>
              </a:ext>
            </a:extLst>
          </p:cNvPr>
          <p:cNvSpPr txBox="1">
            <a:spLocks/>
          </p:cNvSpPr>
          <p:nvPr/>
        </p:nvSpPr>
        <p:spPr>
          <a:xfrm>
            <a:off x="748393" y="3081963"/>
            <a:ext cx="2452954" cy="215444"/>
          </a:xfrm>
          <a:prstGeom prst="rect">
            <a:avLst/>
          </a:prstGeom>
        </p:spPr>
        <p:txBody>
          <a:bodyPr wrap="square" lIns="0" tIns="0" rIns="0" bIns="0" numCol="1" spcCol="180000">
            <a:sp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a:solidFill>
                  <a:schemeClr val="bg1"/>
                </a:solidFill>
                <a:effectLst/>
                <a:latin typeface="HelveticaNeueLT Std" panose="020B0604020202020204" pitchFamily="34" charset="77"/>
                <a:ea typeface="+mn-ea"/>
                <a:cs typeface="+mn-cs"/>
              </a:defRPr>
            </a:lvl1pPr>
            <a:lvl2pPr marL="0" marR="0" indent="0" algn="l" defTabSz="914400" rtl="0" eaLnBrk="1" fontAlgn="auto" latinLnBrk="0" hangingPunct="1">
              <a:lnSpc>
                <a:spcPct val="100000"/>
              </a:lnSpc>
              <a:spcBef>
                <a:spcPts val="500"/>
              </a:spcBef>
              <a:spcAft>
                <a:spcPts val="500"/>
              </a:spcAft>
              <a:buClrTx/>
              <a:buSzTx/>
              <a:buFontTx/>
              <a:buNone/>
              <a:tabLst/>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24242"/>
                </a:solidFill>
              </a:rPr>
              <a:t>Countries of origin by projects</a:t>
            </a:r>
          </a:p>
        </p:txBody>
      </p:sp>
      <p:sp>
        <p:nvSpPr>
          <p:cNvPr id="94" name="Redondear rectángulo de esquina del mismo lado 17">
            <a:extLst>
              <a:ext uri="{FF2B5EF4-FFF2-40B4-BE49-F238E27FC236}">
                <a16:creationId xmlns:a16="http://schemas.microsoft.com/office/drawing/2014/main" id="{F4E9795F-7A9A-484F-0166-27A209B58C63}"/>
              </a:ext>
              <a:ext uri="{C183D7F6-B498-43B3-948B-1728B52AA6E4}">
                <adec:decorative xmlns:adec="http://schemas.microsoft.com/office/drawing/2017/decorative" xmlns="" val="1"/>
              </a:ext>
            </a:extLst>
          </p:cNvPr>
          <p:cNvSpPr/>
          <p:nvPr/>
        </p:nvSpPr>
        <p:spPr>
          <a:xfrm rot="16200000">
            <a:off x="5108440" y="1625281"/>
            <a:ext cx="406800" cy="3121200"/>
          </a:xfrm>
          <a:prstGeom prst="round2SameRect">
            <a:avLst>
              <a:gd name="adj1" fmla="val 50000"/>
              <a:gd name="adj2" fmla="val 0"/>
            </a:avLst>
          </a:prstGeom>
          <a:gradFill>
            <a:gsLst>
              <a:gs pos="0">
                <a:srgbClr val="D6D6D6"/>
              </a:gs>
              <a:gs pos="73000">
                <a:srgbClr val="D6D6D6"/>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96" name="Connector recte 95">
            <a:extLst>
              <a:ext uri="{FF2B5EF4-FFF2-40B4-BE49-F238E27FC236}">
                <a16:creationId xmlns:a16="http://schemas.microsoft.com/office/drawing/2014/main" id="{AA896074-7F16-39F1-69D9-E5585F472749}"/>
              </a:ext>
              <a:ext uri="{C183D7F6-B498-43B3-948B-1728B52AA6E4}">
                <adec:decorative xmlns:adec="http://schemas.microsoft.com/office/drawing/2017/decorative" xmlns="" val="1"/>
              </a:ext>
            </a:extLst>
          </p:cNvPr>
          <p:cNvCxnSpPr>
            <a:cxnSpLocks/>
          </p:cNvCxnSpPr>
          <p:nvPr/>
        </p:nvCxnSpPr>
        <p:spPr>
          <a:xfrm>
            <a:off x="4774303" y="2078591"/>
            <a:ext cx="0" cy="82800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97" name="Connector recte 96">
            <a:extLst>
              <a:ext uri="{FF2B5EF4-FFF2-40B4-BE49-F238E27FC236}">
                <a16:creationId xmlns:a16="http://schemas.microsoft.com/office/drawing/2014/main" id="{882F87DF-CEFE-6B75-576E-0FD217317141}"/>
              </a:ext>
              <a:ext uri="{C183D7F6-B498-43B3-948B-1728B52AA6E4}">
                <adec:decorative xmlns:adec="http://schemas.microsoft.com/office/drawing/2017/decorative" xmlns="" val="1"/>
              </a:ext>
            </a:extLst>
          </p:cNvPr>
          <p:cNvCxnSpPr>
            <a:cxnSpLocks/>
          </p:cNvCxnSpPr>
          <p:nvPr/>
        </p:nvCxnSpPr>
        <p:spPr>
          <a:xfrm>
            <a:off x="2570075" y="2078660"/>
            <a:ext cx="0" cy="82800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101" name="QuadreDeText 100">
            <a:extLst>
              <a:ext uri="{FF2B5EF4-FFF2-40B4-BE49-F238E27FC236}">
                <a16:creationId xmlns:a16="http://schemas.microsoft.com/office/drawing/2014/main" id="{697BF978-63A4-725C-69D8-309757CB6094}"/>
              </a:ext>
            </a:extLst>
          </p:cNvPr>
          <p:cNvSpPr txBox="1"/>
          <p:nvPr/>
        </p:nvSpPr>
        <p:spPr>
          <a:xfrm>
            <a:off x="988059" y="3520061"/>
            <a:ext cx="2481451"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1</a:t>
            </a:r>
            <a:r>
              <a:rPr lang="en-US" sz="1200">
                <a:solidFill>
                  <a:schemeClr val="accent5">
                    <a:lumMod val="25000"/>
                  </a:schemeClr>
                </a:solidFill>
                <a:latin typeface="HelveticaNeueLT Std" panose="020B0604020202020204" pitchFamily="34" charset="0"/>
              </a:rPr>
              <a:t> United States | 320 projects </a:t>
            </a:r>
          </a:p>
        </p:txBody>
      </p:sp>
      <p:sp>
        <p:nvSpPr>
          <p:cNvPr id="107" name="QuadreDeText 106">
            <a:extLst>
              <a:ext uri="{FF2B5EF4-FFF2-40B4-BE49-F238E27FC236}">
                <a16:creationId xmlns:a16="http://schemas.microsoft.com/office/drawing/2014/main" id="{3BD684E8-0E9B-D1D8-3E5F-FE78C5D6EAEF}"/>
              </a:ext>
            </a:extLst>
          </p:cNvPr>
          <p:cNvSpPr txBox="1"/>
          <p:nvPr/>
        </p:nvSpPr>
        <p:spPr>
          <a:xfrm>
            <a:off x="984595" y="3935817"/>
            <a:ext cx="2481451"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2</a:t>
            </a:r>
            <a:r>
              <a:rPr lang="en-US" sz="1200">
                <a:solidFill>
                  <a:schemeClr val="accent5">
                    <a:lumMod val="25000"/>
                  </a:schemeClr>
                </a:solidFill>
                <a:latin typeface="HelveticaNeueLT Std" panose="020B0604020202020204" pitchFamily="34" charset="0"/>
              </a:rPr>
              <a:t> United Kingdom | 133 projects</a:t>
            </a:r>
          </a:p>
        </p:txBody>
      </p:sp>
      <p:sp>
        <p:nvSpPr>
          <p:cNvPr id="108" name="QuadreDeText 107">
            <a:extLst>
              <a:ext uri="{FF2B5EF4-FFF2-40B4-BE49-F238E27FC236}">
                <a16:creationId xmlns:a16="http://schemas.microsoft.com/office/drawing/2014/main" id="{F432257E-4FAA-E428-C761-BBDC7CD47280}"/>
              </a:ext>
            </a:extLst>
          </p:cNvPr>
          <p:cNvSpPr txBox="1"/>
          <p:nvPr/>
        </p:nvSpPr>
        <p:spPr>
          <a:xfrm>
            <a:off x="984595" y="4337949"/>
            <a:ext cx="2481451"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3</a:t>
            </a:r>
            <a:r>
              <a:rPr lang="en-US" sz="1200">
                <a:solidFill>
                  <a:schemeClr val="accent5">
                    <a:lumMod val="25000"/>
                  </a:schemeClr>
                </a:solidFill>
                <a:latin typeface="HelveticaNeueLT Std" panose="020B0604020202020204" pitchFamily="34" charset="0"/>
              </a:rPr>
              <a:t> Japan | 125 projects</a:t>
            </a:r>
          </a:p>
        </p:txBody>
      </p:sp>
      <p:sp>
        <p:nvSpPr>
          <p:cNvPr id="109" name="QuadreDeText 108">
            <a:extLst>
              <a:ext uri="{FF2B5EF4-FFF2-40B4-BE49-F238E27FC236}">
                <a16:creationId xmlns:a16="http://schemas.microsoft.com/office/drawing/2014/main" id="{14B09F11-92A0-0D36-E440-70FD45B838D8}"/>
              </a:ext>
            </a:extLst>
          </p:cNvPr>
          <p:cNvSpPr txBox="1"/>
          <p:nvPr/>
        </p:nvSpPr>
        <p:spPr>
          <a:xfrm>
            <a:off x="983191" y="4739539"/>
            <a:ext cx="2481451"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4</a:t>
            </a:r>
            <a:r>
              <a:rPr lang="en-US" sz="1200">
                <a:solidFill>
                  <a:schemeClr val="accent5">
                    <a:lumMod val="25000"/>
                  </a:schemeClr>
                </a:solidFill>
                <a:latin typeface="HelveticaNeueLT Std" panose="020B0604020202020204" pitchFamily="34" charset="0"/>
              </a:rPr>
              <a:t> France | 123 projects</a:t>
            </a:r>
          </a:p>
        </p:txBody>
      </p:sp>
      <p:sp>
        <p:nvSpPr>
          <p:cNvPr id="110" name="QuadreDeText 109">
            <a:extLst>
              <a:ext uri="{FF2B5EF4-FFF2-40B4-BE49-F238E27FC236}">
                <a16:creationId xmlns:a16="http://schemas.microsoft.com/office/drawing/2014/main" id="{8F118C40-F0CF-A091-EC00-28A00418F445}"/>
              </a:ext>
            </a:extLst>
          </p:cNvPr>
          <p:cNvSpPr txBox="1"/>
          <p:nvPr/>
        </p:nvSpPr>
        <p:spPr>
          <a:xfrm>
            <a:off x="983190" y="5155837"/>
            <a:ext cx="2481451"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5</a:t>
            </a:r>
            <a:r>
              <a:rPr lang="en-US" sz="1200">
                <a:solidFill>
                  <a:schemeClr val="accent5">
                    <a:lumMod val="25000"/>
                  </a:schemeClr>
                </a:solidFill>
                <a:latin typeface="HelveticaNeueLT Std" panose="020B0604020202020204" pitchFamily="34" charset="0"/>
              </a:rPr>
              <a:t> China | 82 projects</a:t>
            </a:r>
          </a:p>
        </p:txBody>
      </p:sp>
      <p:sp>
        <p:nvSpPr>
          <p:cNvPr id="95" name="Marcador de texto 14">
            <a:extLst>
              <a:ext uri="{FF2B5EF4-FFF2-40B4-BE49-F238E27FC236}">
                <a16:creationId xmlns:a16="http://schemas.microsoft.com/office/drawing/2014/main" id="{63EE2366-A0E1-3F30-5D1B-685A7DB93038}"/>
              </a:ext>
            </a:extLst>
          </p:cNvPr>
          <p:cNvSpPr txBox="1">
            <a:spLocks/>
          </p:cNvSpPr>
          <p:nvPr/>
        </p:nvSpPr>
        <p:spPr>
          <a:xfrm>
            <a:off x="3869399" y="3081962"/>
            <a:ext cx="2844740" cy="215444"/>
          </a:xfrm>
          <a:prstGeom prst="rect">
            <a:avLst/>
          </a:prstGeom>
        </p:spPr>
        <p:txBody>
          <a:bodyPr wrap="square" lIns="0" tIns="0" rIns="0" bIns="0" numCol="1" spcCol="180000">
            <a:sp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a:solidFill>
                  <a:schemeClr val="bg1"/>
                </a:solidFill>
                <a:effectLst/>
                <a:latin typeface="HelveticaNeueLT Std" panose="020B0604020202020204" pitchFamily="34" charset="77"/>
                <a:ea typeface="+mn-ea"/>
                <a:cs typeface="+mn-cs"/>
              </a:defRPr>
            </a:lvl1pPr>
            <a:lvl2pPr marL="0" marR="0" indent="0" algn="l" defTabSz="914400" rtl="0" eaLnBrk="1" fontAlgn="auto" latinLnBrk="0" hangingPunct="1">
              <a:lnSpc>
                <a:spcPct val="100000"/>
              </a:lnSpc>
              <a:spcBef>
                <a:spcPts val="500"/>
              </a:spcBef>
              <a:spcAft>
                <a:spcPts val="500"/>
              </a:spcAft>
              <a:buClrTx/>
              <a:buSzTx/>
              <a:buFontTx/>
              <a:buNone/>
              <a:tabLst/>
              <a:defRPr sz="3500" b="0" i="0" kern="1200">
                <a:solidFill>
                  <a:schemeClr val="bg1"/>
                </a:solidFill>
                <a:latin typeface="HelveticaNeueLT Std Thin"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24242"/>
                </a:solidFill>
              </a:rPr>
              <a:t>Destination countries by projects</a:t>
            </a:r>
          </a:p>
        </p:txBody>
      </p:sp>
      <p:sp>
        <p:nvSpPr>
          <p:cNvPr id="111" name="QuadreDeText 110">
            <a:extLst>
              <a:ext uri="{FF2B5EF4-FFF2-40B4-BE49-F238E27FC236}">
                <a16:creationId xmlns:a16="http://schemas.microsoft.com/office/drawing/2014/main" id="{4506B88B-EC02-F8A0-C827-0135FAE22321}"/>
              </a:ext>
            </a:extLst>
          </p:cNvPr>
          <p:cNvSpPr txBox="1"/>
          <p:nvPr/>
        </p:nvSpPr>
        <p:spPr>
          <a:xfrm>
            <a:off x="4117006" y="3519307"/>
            <a:ext cx="2480400"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1</a:t>
            </a:r>
            <a:r>
              <a:rPr lang="en-US" sz="1200">
                <a:solidFill>
                  <a:schemeClr val="accent5">
                    <a:lumMod val="25000"/>
                  </a:schemeClr>
                </a:solidFill>
                <a:latin typeface="HelveticaNeueLT Std" panose="020B0604020202020204" pitchFamily="34" charset="0"/>
              </a:rPr>
              <a:t> United States | 169 projects</a:t>
            </a:r>
          </a:p>
        </p:txBody>
      </p:sp>
      <p:grpSp>
        <p:nvGrpSpPr>
          <p:cNvPr id="4" name="Agrupa 3">
            <a:extLst>
              <a:ext uri="{FF2B5EF4-FFF2-40B4-BE49-F238E27FC236}">
                <a16:creationId xmlns:a16="http://schemas.microsoft.com/office/drawing/2014/main" id="{CD26EEB7-7D82-EC9D-A75F-F71C053D0621}"/>
              </a:ext>
              <a:ext uri="{C183D7F6-B498-43B3-948B-1728B52AA6E4}">
                <adec:decorative xmlns:adec="http://schemas.microsoft.com/office/drawing/2017/decorative" xmlns="" val="1"/>
              </a:ext>
            </a:extLst>
          </p:cNvPr>
          <p:cNvGrpSpPr/>
          <p:nvPr/>
        </p:nvGrpSpPr>
        <p:grpSpPr>
          <a:xfrm>
            <a:off x="622741" y="3477807"/>
            <a:ext cx="3492004" cy="1994274"/>
            <a:chOff x="622741" y="3477807"/>
            <a:chExt cx="3492004" cy="1994274"/>
          </a:xfrm>
        </p:grpSpPr>
        <p:pic>
          <p:nvPicPr>
            <p:cNvPr id="102" name="Imatge 101">
              <a:extLst>
                <a:ext uri="{FF2B5EF4-FFF2-40B4-BE49-F238E27FC236}">
                  <a16:creationId xmlns:a16="http://schemas.microsoft.com/office/drawing/2014/main" id="{854F4776-6E51-8356-64F6-908553824CCE}"/>
                </a:ext>
                <a:ext uri="{C183D7F6-B498-43B3-948B-1728B52AA6E4}">
                  <adec:decorative xmlns:adec="http://schemas.microsoft.com/office/drawing/2017/decorative" xmlns="" val="1"/>
                </a:ext>
              </a:extLst>
            </p:cNvPr>
            <p:cNvPicPr>
              <a:picLocks noChangeAspect="1"/>
            </p:cNvPicPr>
            <p:nvPr/>
          </p:nvPicPr>
          <p:blipFill>
            <a:blip r:embed="rId3"/>
            <a:srcRect/>
            <a:stretch/>
          </p:blipFill>
          <p:spPr>
            <a:xfrm>
              <a:off x="625797" y="3478561"/>
              <a:ext cx="360000" cy="360000"/>
            </a:xfrm>
            <a:prstGeom prst="rect">
              <a:avLst/>
            </a:prstGeom>
          </p:spPr>
        </p:pic>
        <p:pic>
          <p:nvPicPr>
            <p:cNvPr id="103" name="Imatge 102">
              <a:extLst>
                <a:ext uri="{FF2B5EF4-FFF2-40B4-BE49-F238E27FC236}">
                  <a16:creationId xmlns:a16="http://schemas.microsoft.com/office/drawing/2014/main" id="{465F51E9-0AB4-0F3C-1765-9B56D21F8BB6}"/>
                </a:ext>
                <a:ext uri="{C183D7F6-B498-43B3-948B-1728B52AA6E4}">
                  <adec:decorative xmlns:adec="http://schemas.microsoft.com/office/drawing/2017/decorative" xmlns="" val="1"/>
                </a:ext>
              </a:extLst>
            </p:cNvPr>
            <p:cNvPicPr>
              <a:picLocks noChangeAspect="1"/>
            </p:cNvPicPr>
            <p:nvPr/>
          </p:nvPicPr>
          <p:blipFill>
            <a:blip r:embed="rId4"/>
            <a:srcRect/>
            <a:stretch/>
          </p:blipFill>
          <p:spPr>
            <a:xfrm>
              <a:off x="622744" y="3888633"/>
              <a:ext cx="360000" cy="360000"/>
            </a:xfrm>
            <a:prstGeom prst="rect">
              <a:avLst/>
            </a:prstGeom>
          </p:spPr>
        </p:pic>
        <p:pic>
          <p:nvPicPr>
            <p:cNvPr id="104" name="Imatge 103">
              <a:extLst>
                <a:ext uri="{FF2B5EF4-FFF2-40B4-BE49-F238E27FC236}">
                  <a16:creationId xmlns:a16="http://schemas.microsoft.com/office/drawing/2014/main" id="{9F758F59-EE32-777D-E394-0AE8ADD11BB2}"/>
                </a:ext>
                <a:ext uri="{C183D7F6-B498-43B3-948B-1728B52AA6E4}">
                  <adec:decorative xmlns:adec="http://schemas.microsoft.com/office/drawing/2017/decorative" xmlns="" val="1"/>
                </a:ext>
              </a:extLst>
            </p:cNvPr>
            <p:cNvPicPr>
              <a:picLocks noChangeAspect="1"/>
            </p:cNvPicPr>
            <p:nvPr/>
          </p:nvPicPr>
          <p:blipFill>
            <a:blip r:embed="rId5"/>
            <a:srcRect/>
            <a:stretch/>
          </p:blipFill>
          <p:spPr>
            <a:xfrm>
              <a:off x="622743" y="4296449"/>
              <a:ext cx="360000" cy="360000"/>
            </a:xfrm>
            <a:prstGeom prst="rect">
              <a:avLst/>
            </a:prstGeom>
          </p:spPr>
        </p:pic>
        <p:pic>
          <p:nvPicPr>
            <p:cNvPr id="105" name="Imatge 104">
              <a:extLst>
                <a:ext uri="{FF2B5EF4-FFF2-40B4-BE49-F238E27FC236}">
                  <a16:creationId xmlns:a16="http://schemas.microsoft.com/office/drawing/2014/main" id="{AD4AB4D8-6E8B-C35A-9083-DE0E52882565}"/>
                </a:ext>
                <a:ext uri="{C183D7F6-B498-43B3-948B-1728B52AA6E4}">
                  <adec:decorative xmlns:adec="http://schemas.microsoft.com/office/drawing/2017/decorative" xmlns="" val="1"/>
                </a:ext>
              </a:extLst>
            </p:cNvPr>
            <p:cNvPicPr>
              <a:picLocks noChangeAspect="1"/>
            </p:cNvPicPr>
            <p:nvPr/>
          </p:nvPicPr>
          <p:blipFill>
            <a:blip r:embed="rId6"/>
            <a:srcRect/>
            <a:stretch/>
          </p:blipFill>
          <p:spPr>
            <a:xfrm>
              <a:off x="622742" y="4704265"/>
              <a:ext cx="360000" cy="360000"/>
            </a:xfrm>
            <a:prstGeom prst="rect">
              <a:avLst/>
            </a:prstGeom>
          </p:spPr>
        </p:pic>
        <p:pic>
          <p:nvPicPr>
            <p:cNvPr id="106" name="Imatge 105">
              <a:extLst>
                <a:ext uri="{FF2B5EF4-FFF2-40B4-BE49-F238E27FC236}">
                  <a16:creationId xmlns:a16="http://schemas.microsoft.com/office/drawing/2014/main" id="{79674161-0E5F-B5AE-480F-B1D1F4622DBD}"/>
                </a:ext>
                <a:ext uri="{C183D7F6-B498-43B3-948B-1728B52AA6E4}">
                  <adec:decorative xmlns:adec="http://schemas.microsoft.com/office/drawing/2017/decorative" xmlns="" val="1"/>
                </a:ext>
              </a:extLst>
            </p:cNvPr>
            <p:cNvPicPr>
              <a:picLocks noChangeAspect="1"/>
            </p:cNvPicPr>
            <p:nvPr/>
          </p:nvPicPr>
          <p:blipFill>
            <a:blip r:embed="rId7"/>
            <a:srcRect/>
            <a:stretch/>
          </p:blipFill>
          <p:spPr>
            <a:xfrm>
              <a:off x="622741" y="5112081"/>
              <a:ext cx="360000" cy="360000"/>
            </a:xfrm>
            <a:prstGeom prst="rect">
              <a:avLst/>
            </a:prstGeom>
          </p:spPr>
        </p:pic>
        <p:pic>
          <p:nvPicPr>
            <p:cNvPr id="112" name="Imatge 111">
              <a:extLst>
                <a:ext uri="{FF2B5EF4-FFF2-40B4-BE49-F238E27FC236}">
                  <a16:creationId xmlns:a16="http://schemas.microsoft.com/office/drawing/2014/main" id="{E28DF0B7-8257-A18F-7E92-FE4DF2DF0ACB}"/>
                </a:ext>
                <a:ext uri="{C183D7F6-B498-43B3-948B-1728B52AA6E4}">
                  <adec:decorative xmlns:adec="http://schemas.microsoft.com/office/drawing/2017/decorative" xmlns="" val="1"/>
                </a:ext>
              </a:extLst>
            </p:cNvPr>
            <p:cNvPicPr>
              <a:picLocks noChangeAspect="1"/>
            </p:cNvPicPr>
            <p:nvPr/>
          </p:nvPicPr>
          <p:blipFill>
            <a:blip r:embed="rId3"/>
            <a:srcRect/>
            <a:stretch/>
          </p:blipFill>
          <p:spPr>
            <a:xfrm>
              <a:off x="3754745" y="3477807"/>
              <a:ext cx="360000" cy="360000"/>
            </a:xfrm>
            <a:prstGeom prst="rect">
              <a:avLst/>
            </a:prstGeom>
          </p:spPr>
        </p:pic>
        <p:pic>
          <p:nvPicPr>
            <p:cNvPr id="113" name="Imatge 112">
              <a:extLst>
                <a:ext uri="{FF2B5EF4-FFF2-40B4-BE49-F238E27FC236}">
                  <a16:creationId xmlns:a16="http://schemas.microsoft.com/office/drawing/2014/main" id="{6F1C1E59-BEB0-520B-73F1-FDA050CF31A6}"/>
                </a:ext>
                <a:ext uri="{C183D7F6-B498-43B3-948B-1728B52AA6E4}">
                  <adec:decorative xmlns:adec="http://schemas.microsoft.com/office/drawing/2017/decorative" xmlns="" val="1"/>
                </a:ext>
              </a:extLst>
            </p:cNvPr>
            <p:cNvPicPr>
              <a:picLocks noChangeAspect="1"/>
            </p:cNvPicPr>
            <p:nvPr/>
          </p:nvPicPr>
          <p:blipFill>
            <a:blip r:embed="rId4"/>
            <a:srcRect/>
            <a:stretch/>
          </p:blipFill>
          <p:spPr>
            <a:xfrm>
              <a:off x="3751692" y="3887879"/>
              <a:ext cx="360000" cy="360000"/>
            </a:xfrm>
            <a:prstGeom prst="rect">
              <a:avLst/>
            </a:prstGeom>
          </p:spPr>
        </p:pic>
        <p:pic>
          <p:nvPicPr>
            <p:cNvPr id="114" name="Imatge 113">
              <a:extLst>
                <a:ext uri="{FF2B5EF4-FFF2-40B4-BE49-F238E27FC236}">
                  <a16:creationId xmlns:a16="http://schemas.microsoft.com/office/drawing/2014/main" id="{AC97B74D-B81A-9844-47F4-C8302B490A5F}"/>
                </a:ext>
                <a:ext uri="{C183D7F6-B498-43B3-948B-1728B52AA6E4}">
                  <adec:decorative xmlns:adec="http://schemas.microsoft.com/office/drawing/2017/decorative" xmlns="" val="1"/>
                </a:ext>
              </a:extLst>
            </p:cNvPr>
            <p:cNvPicPr>
              <a:picLocks noChangeAspect="1"/>
            </p:cNvPicPr>
            <p:nvPr/>
          </p:nvPicPr>
          <p:blipFill>
            <a:blip r:embed="rId8"/>
            <a:srcRect/>
            <a:stretch/>
          </p:blipFill>
          <p:spPr>
            <a:xfrm>
              <a:off x="3751691" y="4295695"/>
              <a:ext cx="360000" cy="360000"/>
            </a:xfrm>
            <a:prstGeom prst="rect">
              <a:avLst/>
            </a:prstGeom>
          </p:spPr>
        </p:pic>
        <p:pic>
          <p:nvPicPr>
            <p:cNvPr id="115" name="Imatge 114">
              <a:extLst>
                <a:ext uri="{FF2B5EF4-FFF2-40B4-BE49-F238E27FC236}">
                  <a16:creationId xmlns:a16="http://schemas.microsoft.com/office/drawing/2014/main" id="{485694D5-B271-067A-272B-B0EDFE04E433}"/>
                </a:ext>
                <a:ext uri="{C183D7F6-B498-43B3-948B-1728B52AA6E4}">
                  <adec:decorative xmlns:adec="http://schemas.microsoft.com/office/drawing/2017/decorative" xmlns="" val="1"/>
                </a:ext>
              </a:extLst>
            </p:cNvPr>
            <p:cNvPicPr>
              <a:picLocks noChangeAspect="1"/>
            </p:cNvPicPr>
            <p:nvPr/>
          </p:nvPicPr>
          <p:blipFill>
            <a:blip r:embed="rId9"/>
            <a:srcRect/>
            <a:stretch/>
          </p:blipFill>
          <p:spPr>
            <a:xfrm>
              <a:off x="3751690" y="4703511"/>
              <a:ext cx="360000" cy="360000"/>
            </a:xfrm>
            <a:prstGeom prst="rect">
              <a:avLst/>
            </a:prstGeom>
          </p:spPr>
        </p:pic>
        <p:pic>
          <p:nvPicPr>
            <p:cNvPr id="116" name="Imatge 115">
              <a:extLst>
                <a:ext uri="{FF2B5EF4-FFF2-40B4-BE49-F238E27FC236}">
                  <a16:creationId xmlns:a16="http://schemas.microsoft.com/office/drawing/2014/main" id="{C39226EE-6A41-C814-0017-C9FE55892F12}"/>
                </a:ext>
                <a:ext uri="{C183D7F6-B498-43B3-948B-1728B52AA6E4}">
                  <adec:decorative xmlns:adec="http://schemas.microsoft.com/office/drawing/2017/decorative" xmlns="" val="1"/>
                </a:ext>
              </a:extLst>
            </p:cNvPr>
            <p:cNvPicPr>
              <a:picLocks noChangeAspect="1"/>
            </p:cNvPicPr>
            <p:nvPr/>
          </p:nvPicPr>
          <p:blipFill>
            <a:blip r:embed="rId10"/>
            <a:srcRect/>
            <a:stretch/>
          </p:blipFill>
          <p:spPr>
            <a:xfrm>
              <a:off x="3751689" y="5111327"/>
              <a:ext cx="360000" cy="360000"/>
            </a:xfrm>
            <a:prstGeom prst="rect">
              <a:avLst/>
            </a:prstGeom>
          </p:spPr>
        </p:pic>
      </p:grpSp>
      <p:sp>
        <p:nvSpPr>
          <p:cNvPr id="117" name="QuadreDeText 116">
            <a:extLst>
              <a:ext uri="{FF2B5EF4-FFF2-40B4-BE49-F238E27FC236}">
                <a16:creationId xmlns:a16="http://schemas.microsoft.com/office/drawing/2014/main" id="{C2E0EBB1-24D2-F61A-DDD9-BD71735D3CD0}"/>
              </a:ext>
            </a:extLst>
          </p:cNvPr>
          <p:cNvSpPr txBox="1"/>
          <p:nvPr/>
        </p:nvSpPr>
        <p:spPr>
          <a:xfrm>
            <a:off x="4113542" y="3935063"/>
            <a:ext cx="2480400"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2</a:t>
            </a:r>
            <a:r>
              <a:rPr lang="en-US" sz="1200">
                <a:solidFill>
                  <a:schemeClr val="accent5">
                    <a:lumMod val="25000"/>
                  </a:schemeClr>
                </a:solidFill>
                <a:latin typeface="HelveticaNeueLT Std" panose="020B0604020202020204" pitchFamily="34" charset="0"/>
              </a:rPr>
              <a:t> United Kingdom | 157 projects</a:t>
            </a:r>
          </a:p>
        </p:txBody>
      </p:sp>
      <p:sp>
        <p:nvSpPr>
          <p:cNvPr id="118" name="QuadreDeText 117">
            <a:extLst>
              <a:ext uri="{FF2B5EF4-FFF2-40B4-BE49-F238E27FC236}">
                <a16:creationId xmlns:a16="http://schemas.microsoft.com/office/drawing/2014/main" id="{C05C97DE-37A0-CC9D-C330-36D3FF9EBDFB}"/>
              </a:ext>
            </a:extLst>
          </p:cNvPr>
          <p:cNvSpPr txBox="1"/>
          <p:nvPr/>
        </p:nvSpPr>
        <p:spPr>
          <a:xfrm>
            <a:off x="4113542" y="4337195"/>
            <a:ext cx="2480400"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3</a:t>
            </a:r>
            <a:r>
              <a:rPr lang="en-US" sz="1200">
                <a:solidFill>
                  <a:schemeClr val="accent5">
                    <a:lumMod val="25000"/>
                  </a:schemeClr>
                </a:solidFill>
                <a:latin typeface="HelveticaNeueLT Std" panose="020B0604020202020204" pitchFamily="34" charset="0"/>
              </a:rPr>
              <a:t> Canada | 133 projects</a:t>
            </a:r>
          </a:p>
        </p:txBody>
      </p:sp>
      <p:sp>
        <p:nvSpPr>
          <p:cNvPr id="119" name="QuadreDeText 118">
            <a:extLst>
              <a:ext uri="{FF2B5EF4-FFF2-40B4-BE49-F238E27FC236}">
                <a16:creationId xmlns:a16="http://schemas.microsoft.com/office/drawing/2014/main" id="{CEF06E87-5FCE-A0AC-7598-942C7DD02AD9}"/>
              </a:ext>
            </a:extLst>
          </p:cNvPr>
          <p:cNvSpPr txBox="1"/>
          <p:nvPr/>
        </p:nvSpPr>
        <p:spPr>
          <a:xfrm>
            <a:off x="4112138" y="4738785"/>
            <a:ext cx="2480400"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4</a:t>
            </a:r>
            <a:r>
              <a:rPr lang="en-US" sz="1200">
                <a:solidFill>
                  <a:schemeClr val="accent5">
                    <a:lumMod val="25000"/>
                  </a:schemeClr>
                </a:solidFill>
                <a:latin typeface="HelveticaNeueLT Std" panose="020B0604020202020204" pitchFamily="34" charset="0"/>
              </a:rPr>
              <a:t> Germany | 81 projects</a:t>
            </a:r>
          </a:p>
        </p:txBody>
      </p:sp>
      <p:sp>
        <p:nvSpPr>
          <p:cNvPr id="120" name="QuadreDeText 119">
            <a:extLst>
              <a:ext uri="{FF2B5EF4-FFF2-40B4-BE49-F238E27FC236}">
                <a16:creationId xmlns:a16="http://schemas.microsoft.com/office/drawing/2014/main" id="{885A8C67-05F2-53DC-68E3-71B7BC790896}"/>
              </a:ext>
            </a:extLst>
          </p:cNvPr>
          <p:cNvSpPr txBox="1"/>
          <p:nvPr/>
        </p:nvSpPr>
        <p:spPr>
          <a:xfrm>
            <a:off x="4112137" y="5155083"/>
            <a:ext cx="2480400" cy="276999"/>
          </a:xfrm>
          <a:prstGeom prst="rect">
            <a:avLst/>
          </a:prstGeom>
          <a:noFill/>
        </p:spPr>
        <p:txBody>
          <a:bodyPr wrap="square">
            <a:spAutoFit/>
          </a:bodyPr>
          <a:lstStyle/>
          <a:p>
            <a:pPr marL="0" marR="0" lvl="1" indent="0" defTabSz="914400" rtl="0" eaLnBrk="1" fontAlgn="auto" latinLnBrk="0" hangingPunct="1">
              <a:lnSpc>
                <a:spcPct val="100000"/>
              </a:lnSpc>
              <a:spcBef>
                <a:spcPts val="0"/>
              </a:spcBef>
              <a:spcAft>
                <a:spcPts val="500"/>
              </a:spcAft>
              <a:buClrTx/>
              <a:buSzTx/>
              <a:buFontTx/>
              <a:buNone/>
              <a:tabLst/>
              <a:defRPr/>
            </a:pPr>
            <a:r>
              <a:rPr lang="en-US" sz="1200" b="1">
                <a:solidFill>
                  <a:schemeClr val="tx2"/>
                </a:solidFill>
                <a:latin typeface="HelveticaNeueLT Std" panose="020B0604020202020204" pitchFamily="34" charset="0"/>
              </a:rPr>
              <a:t>5</a:t>
            </a:r>
            <a:r>
              <a:rPr lang="en-US" sz="1200">
                <a:solidFill>
                  <a:schemeClr val="accent5">
                    <a:lumMod val="25000"/>
                  </a:schemeClr>
                </a:solidFill>
                <a:latin typeface="HelveticaNeueLT Std" panose="020B0604020202020204" pitchFamily="34" charset="0"/>
              </a:rPr>
              <a:t> Spain | 55 projects</a:t>
            </a:r>
          </a:p>
        </p:txBody>
      </p:sp>
      <p:sp>
        <p:nvSpPr>
          <p:cNvPr id="89" name="Contenidor de text 2">
            <a:extLst>
              <a:ext uri="{FF2B5EF4-FFF2-40B4-BE49-F238E27FC236}">
                <a16:creationId xmlns:a16="http://schemas.microsoft.com/office/drawing/2014/main" id="{EB26A354-6E7F-D6A7-60F5-540D0BCBEB19}"/>
              </a:ext>
            </a:extLst>
          </p:cNvPr>
          <p:cNvSpPr txBox="1">
            <a:spLocks/>
          </p:cNvSpPr>
          <p:nvPr/>
        </p:nvSpPr>
        <p:spPr>
          <a:xfrm>
            <a:off x="7079195" y="1586364"/>
            <a:ext cx="4554877" cy="252000"/>
          </a:xfrm>
          <a:prstGeom prst="rect">
            <a:avLst/>
          </a:prstGeom>
        </p:spPr>
        <p:txBody>
          <a:bodyPr wrap="square" lIns="0" tIns="0" rIns="0" bIns="0" numCol="1" spcCol="180000">
            <a:noAutofit/>
          </a:bodyPr>
          <a:lstStyle>
            <a:lvl1pPr marL="0" marR="0" indent="0" algn="l" defTabSz="914400" rtl="0" eaLnBrk="1" fontAlgn="auto" latinLnBrk="0" hangingPunct="1">
              <a:lnSpc>
                <a:spcPct val="100000"/>
              </a:lnSpc>
              <a:spcBef>
                <a:spcPts val="0"/>
              </a:spcBef>
              <a:spcAft>
                <a:spcPts val="500"/>
              </a:spcAft>
              <a:buClrTx/>
              <a:buSzTx/>
              <a:buFontTx/>
              <a:buNone/>
              <a:tabLst/>
              <a:defRPr lang="es-ES" sz="1400" b="0" i="0" kern="1200" smtClean="0">
                <a:solidFill>
                  <a:srgbClr val="FF0000"/>
                </a:solidFill>
                <a:effectLst/>
                <a:latin typeface="HelveticaNeueLT Std Med" panose="020B0604020202020204" pitchFamily="34" charset="77"/>
                <a:ea typeface="+mn-ea"/>
                <a:cs typeface="+mn-cs"/>
              </a:defRPr>
            </a:lvl1pPr>
            <a:lvl2pPr marL="0" marR="0" indent="0" algn="l" defTabSz="914400" rtl="0" eaLnBrk="1" fontAlgn="auto" latinLnBrk="0" hangingPunct="1">
              <a:lnSpc>
                <a:spcPct val="100000"/>
              </a:lnSpc>
              <a:spcBef>
                <a:spcPts val="0"/>
              </a:spcBef>
              <a:spcAft>
                <a:spcPts val="500"/>
              </a:spcAft>
              <a:buClrTx/>
              <a:buSzTx/>
              <a:buFontTx/>
              <a:buNone/>
              <a:tabLst/>
              <a:defRPr sz="1400" b="0" i="0" kern="1200">
                <a:solidFill>
                  <a:srgbClr val="424242"/>
                </a:solidFill>
                <a:latin typeface="HelveticaNeueLT Std Lt" panose="020B06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a:solidFill>
                  <a:schemeClr val="tx1"/>
                </a:solidFill>
                <a:latin typeface="HelveticaNeueLT Std" panose="020B0604020202020204" pitchFamily="34" charset="0"/>
              </a:rPr>
              <a:t>The 25 top investing companies in the period 2003-2022</a:t>
            </a:r>
          </a:p>
        </p:txBody>
      </p:sp>
      <p:grpSp>
        <p:nvGrpSpPr>
          <p:cNvPr id="5" name="Grupo 4" descr="Logos of the 25 companies that have invested the most throughout the 2003-2022 period.">
            <a:extLst>
              <a:ext uri="{FF2B5EF4-FFF2-40B4-BE49-F238E27FC236}">
                <a16:creationId xmlns:a16="http://schemas.microsoft.com/office/drawing/2014/main" id="{C7B33A17-9B66-93FE-7D65-58FCF888A382}"/>
              </a:ext>
              <a:ext uri="{C183D7F6-B498-43B3-948B-1728B52AA6E4}">
                <adec:decorative xmlns:adec="http://schemas.microsoft.com/office/drawing/2017/decorative" xmlns="" val="0"/>
              </a:ext>
            </a:extLst>
          </p:cNvPr>
          <p:cNvGrpSpPr/>
          <p:nvPr/>
        </p:nvGrpSpPr>
        <p:grpSpPr>
          <a:xfrm>
            <a:off x="7279466" y="2018205"/>
            <a:ext cx="4188639" cy="3297369"/>
            <a:chOff x="7279466" y="2018205"/>
            <a:chExt cx="4188639" cy="3297369"/>
          </a:xfrm>
        </p:grpSpPr>
        <p:pic>
          <p:nvPicPr>
            <p:cNvPr id="123" name="Gràfic 122">
              <a:extLst>
                <a:ext uri="{FF2B5EF4-FFF2-40B4-BE49-F238E27FC236}">
                  <a16:creationId xmlns:a16="http://schemas.microsoft.com/office/drawing/2014/main" id="{4214439C-D5ED-79B9-8E9F-8E0802919CCC}"/>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7351746" y="2018780"/>
              <a:ext cx="590163" cy="540000"/>
            </a:xfrm>
            <a:prstGeom prst="rect">
              <a:avLst/>
            </a:prstGeom>
          </p:spPr>
        </p:pic>
        <p:pic>
          <p:nvPicPr>
            <p:cNvPr id="1028" name="Picture 4" descr="Unity Technologies - Wikipedia">
              <a:extLst>
                <a:ext uri="{FF2B5EF4-FFF2-40B4-BE49-F238E27FC236}">
                  <a16:creationId xmlns:a16="http://schemas.microsoft.com/office/drawing/2014/main" id="{33C75872-2CD1-FA4C-A8D0-270469B0DEA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79466" y="2788553"/>
              <a:ext cx="879638" cy="324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1255FE2-0471-7392-D60A-149E98E52F28}"/>
                </a:ext>
              </a:extLst>
            </p:cNvPr>
            <p:cNvPicPr>
              <a:picLocks noChangeAspect="1" noChangeArrowheads="1"/>
            </p:cNvPicPr>
            <p:nvPr/>
          </p:nvPicPr>
          <p:blipFill>
            <a:blip r:embed="rId14"/>
            <a:srcRect/>
            <a:stretch/>
          </p:blipFill>
          <p:spPr bwMode="auto">
            <a:xfrm>
              <a:off x="8239248" y="2018205"/>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Keywords Studios - IGDA">
              <a:extLst>
                <a:ext uri="{FF2B5EF4-FFF2-40B4-BE49-F238E27FC236}">
                  <a16:creationId xmlns:a16="http://schemas.microsoft.com/office/drawing/2014/main" id="{4F70044E-8A82-B174-609D-036D96B997A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03700" y="2788553"/>
              <a:ext cx="1264812" cy="324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B4CDF15D-4685-A098-55D6-4074B171CC3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049477" y="3357634"/>
              <a:ext cx="1183704" cy="2520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Gameloft - Wikipedia">
              <a:extLst>
                <a:ext uri="{FF2B5EF4-FFF2-40B4-BE49-F238E27FC236}">
                  <a16:creationId xmlns:a16="http://schemas.microsoft.com/office/drawing/2014/main" id="{6BCAA1CB-ECCE-85E1-0569-C28973AB245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583772" y="2020319"/>
              <a:ext cx="781145"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1AB245DD-1FC2-2DE8-E0CA-7C114B3A9F2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822444" y="3788369"/>
              <a:ext cx="552960" cy="3240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13DD3CBC-B2C4-5BFF-3FC9-73A96687B56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295873" y="4289444"/>
              <a:ext cx="876074" cy="4680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GUMI.SG - One Step Beyond, Wow the World!">
              <a:extLst>
                <a:ext uri="{FF2B5EF4-FFF2-40B4-BE49-F238E27FC236}">
                  <a16:creationId xmlns:a16="http://schemas.microsoft.com/office/drawing/2014/main" id="{0B884153-5B23-CC38-F3EE-13990EDB90FE}"/>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t="9824" b="12029"/>
            <a:stretch/>
          </p:blipFill>
          <p:spPr bwMode="auto">
            <a:xfrm>
              <a:off x="10492737" y="3356869"/>
              <a:ext cx="867138" cy="25200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Riot Games displays a new logo and press website - Sons of Ks">
              <a:extLst>
                <a:ext uri="{FF2B5EF4-FFF2-40B4-BE49-F238E27FC236}">
                  <a16:creationId xmlns:a16="http://schemas.microsoft.com/office/drawing/2014/main" id="{1702046E-E15C-0917-7FDF-799972BA9B5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712887" y="2809034"/>
              <a:ext cx="1026376" cy="28800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E31DA666-C722-772F-BB77-376E64480B3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327479" y="3831317"/>
              <a:ext cx="640913" cy="23400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King (company) - Wikipedia">
              <a:extLst>
                <a:ext uri="{FF2B5EF4-FFF2-40B4-BE49-F238E27FC236}">
                  <a16:creationId xmlns:a16="http://schemas.microsoft.com/office/drawing/2014/main" id="{EB98A160-F8BC-87A2-B848-C4BC3F8DD01D}"/>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883638" y="2746315"/>
              <a:ext cx="584467" cy="39600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957D8774-415A-7A91-B4D9-06150041DB7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079599" y="2019984"/>
              <a:ext cx="43575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7EEF6A10-08DB-1997-6CEE-2D9B46396D6D}"/>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349920" y="3393634"/>
              <a:ext cx="1440001" cy="18000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6B8BBE44-03B5-3D63-B3E6-509176915AF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553972" y="3829070"/>
              <a:ext cx="975000" cy="23400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Zynga Logo">
              <a:extLst>
                <a:ext uri="{FF2B5EF4-FFF2-40B4-BE49-F238E27FC236}">
                  <a16:creationId xmlns:a16="http://schemas.microsoft.com/office/drawing/2014/main" id="{FFD72C1D-ADF8-47EB-CAAA-F8E4BD83BBF3}"/>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265125" y="3829070"/>
              <a:ext cx="995375" cy="234000"/>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8D056A7A-0CD3-AE55-2EC8-6F704990043B}"/>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812241" y="2020319"/>
              <a:ext cx="474639"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a:extLst>
                <a:ext uri="{FF2B5EF4-FFF2-40B4-BE49-F238E27FC236}">
                  <a16:creationId xmlns:a16="http://schemas.microsoft.com/office/drawing/2014/main" id="{9580F0F8-8EFC-3678-F633-5D1A066FB97E}"/>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l="19065" t="12717" r="13839" b="24776"/>
            <a:stretch/>
          </p:blipFill>
          <p:spPr bwMode="auto">
            <a:xfrm>
              <a:off x="9425013" y="4310052"/>
              <a:ext cx="567718" cy="396000"/>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CCP Games - Wikipedia, the free encyclopedia">
              <a:extLst>
                <a:ext uri="{FF2B5EF4-FFF2-40B4-BE49-F238E27FC236}">
                  <a16:creationId xmlns:a16="http://schemas.microsoft.com/office/drawing/2014/main" id="{89800A15-D753-D228-D75D-432CC5A7FF1E}"/>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0160262" y="4310052"/>
              <a:ext cx="594000" cy="396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lay free games from G5 Games!">
              <a:extLst>
                <a:ext uri="{FF2B5EF4-FFF2-40B4-BE49-F238E27FC236}">
                  <a16:creationId xmlns:a16="http://schemas.microsoft.com/office/drawing/2014/main" id="{0682DBF5-EAB1-98DC-6612-3FE3C6840D91}"/>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0921793" y="4265177"/>
              <a:ext cx="504000" cy="504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Glu Mobile - Wikipedia, the free encyclopedia">
              <a:extLst>
                <a:ext uri="{FF2B5EF4-FFF2-40B4-BE49-F238E27FC236}">
                  <a16:creationId xmlns:a16="http://schemas.microsoft.com/office/drawing/2014/main" id="{F7B676EE-94A2-0AC8-8D7A-AB7AA27E0467}"/>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411361" y="4919574"/>
              <a:ext cx="376567" cy="396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8A892D7-E044-A624-69AF-9D8ECB048B2E}"/>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8021572" y="4993678"/>
              <a:ext cx="1133780" cy="252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oom 8 Group Reviews 2023: Details, Pricing, &amp; Features | G2">
              <a:extLst>
                <a:ext uri="{FF2B5EF4-FFF2-40B4-BE49-F238E27FC236}">
                  <a16:creationId xmlns:a16="http://schemas.microsoft.com/office/drawing/2014/main" id="{802684AB-6B30-5934-075A-771A588EF841}"/>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9386156" y="4919574"/>
              <a:ext cx="754286" cy="396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a:extLst>
                <a:ext uri="{FF2B5EF4-FFF2-40B4-BE49-F238E27FC236}">
                  <a16:creationId xmlns:a16="http://schemas.microsoft.com/office/drawing/2014/main" id="{F5131238-8474-F396-4815-80F35C7A9CAA}"/>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0374036" y="5017625"/>
              <a:ext cx="982325" cy="19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Wargaming - Logos Download">
              <a:extLst>
                <a:ext uri="{FF2B5EF4-FFF2-40B4-BE49-F238E27FC236}">
                  <a16:creationId xmlns:a16="http://schemas.microsoft.com/office/drawing/2014/main" id="{7909E56B-5652-BE54-9765-77936FAFA714}"/>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8315332" y="4282506"/>
              <a:ext cx="961200" cy="441927"/>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CuadroTexto 32">
            <a:extLst>
              <a:ext uri="{FF2B5EF4-FFF2-40B4-BE49-F238E27FC236}">
                <a16:creationId xmlns:a16="http://schemas.microsoft.com/office/drawing/2014/main" id="{4967FBB7-90F7-8126-A347-C65F406EAB11}"/>
              </a:ext>
            </a:extLst>
          </p:cNvPr>
          <p:cNvSpPr txBox="1"/>
          <p:nvPr/>
        </p:nvSpPr>
        <p:spPr>
          <a:xfrm>
            <a:off x="630236" y="5610662"/>
            <a:ext cx="11009093" cy="461665"/>
          </a:xfrm>
          <a:prstGeom prst="rect">
            <a:avLst/>
          </a:prstGeom>
        </p:spPr>
        <p:txBody>
          <a:bodyPr wrap="square">
            <a:spAutoFit/>
          </a:bodyPr>
          <a:lstStyle>
            <a:defPPr>
              <a:defRPr lang="es-ES"/>
            </a:defPPr>
            <a:lvl1pPr algn="r">
              <a:defRPr sz="1200" b="1" i="1">
                <a:solidFill>
                  <a:srgbClr val="424242"/>
                </a:solidFill>
                <a:latin typeface="HelveticaNeueLT Std" panose="020B0604020202020204" pitchFamily="34" charset="0"/>
              </a:defRPr>
            </a:lvl1pPr>
          </a:lstStyle>
          <a:p>
            <a:r>
              <a:rPr lang="en-US">
                <a:solidFill>
                  <a:schemeClr val="accent5">
                    <a:lumMod val="25000"/>
                  </a:schemeClr>
                </a:solidFill>
              </a:rPr>
              <a:t>Note: </a:t>
            </a:r>
            <a:r>
              <a:rPr lang="en-US" b="0">
                <a:solidFill>
                  <a:schemeClr val="accent5">
                    <a:lumMod val="25000"/>
                  </a:schemeClr>
                </a:solidFill>
              </a:rPr>
              <a:t>Investments made in video games, applications and digital content activities have been taken into account </a:t>
            </a:r>
          </a:p>
          <a:p>
            <a:r>
              <a:rPr lang="en-US">
                <a:solidFill>
                  <a:schemeClr val="accent5">
                    <a:lumMod val="25000"/>
                  </a:schemeClr>
                </a:solidFill>
              </a:rPr>
              <a:t>Source: </a:t>
            </a:r>
            <a:r>
              <a:rPr lang="en-US" b="0">
                <a:solidFill>
                  <a:schemeClr val="accent5">
                    <a:lumMod val="25000"/>
                  </a:schemeClr>
                </a:solidFill>
              </a:rPr>
              <a:t>ACCIÓ, based on fDi Markets</a:t>
            </a:r>
          </a:p>
        </p:txBody>
      </p:sp>
    </p:spTree>
    <p:extLst>
      <p:ext uri="{BB962C8B-B14F-4D97-AF65-F5344CB8AC3E}">
        <p14:creationId xmlns:p14="http://schemas.microsoft.com/office/powerpoint/2010/main" val="2207297783"/>
      </p:ext>
    </p:extLst>
  </p:cSld>
  <p:clrMapOvr>
    <a:masterClrMapping/>
  </p:clrMapOvr>
</p:sld>
</file>

<file path=ppt/theme/theme1.xml><?xml version="1.0" encoding="utf-8"?>
<a:theme xmlns:a="http://schemas.openxmlformats.org/drawingml/2006/main" name="Plantilla ACCIO CAT">
  <a:themeElements>
    <a:clrScheme name="Personalizados 1">
      <a:dk1>
        <a:srgbClr val="FF0000"/>
      </a:dk1>
      <a:lt1>
        <a:srgbClr val="FFFFFF"/>
      </a:lt1>
      <a:dk2>
        <a:srgbClr val="78003A"/>
      </a:dk2>
      <a:lt2>
        <a:srgbClr val="D5D5D5"/>
      </a:lt2>
      <a:accent1>
        <a:srgbClr val="78003A"/>
      </a:accent1>
      <a:accent2>
        <a:srgbClr val="B2B2B2"/>
      </a:accent2>
      <a:accent3>
        <a:srgbClr val="FF7F7F"/>
      </a:accent3>
      <a:accent4>
        <a:srgbClr val="BA7F9C"/>
      </a:accent4>
      <a:accent5>
        <a:srgbClr val="D5D5D5"/>
      </a:accent5>
      <a:accent6>
        <a:srgbClr val="FF0000"/>
      </a:accent6>
      <a:hlink>
        <a:srgbClr val="FF0000"/>
      </a:hlink>
      <a:folHlink>
        <a:srgbClr val="78003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22205</TotalTime>
  <Words>9375</Words>
  <Application>Microsoft Office PowerPoint</Application>
  <PresentationFormat>Pantalla panoràmica</PresentationFormat>
  <Paragraphs>1011</Paragraphs>
  <Slides>51</Slides>
  <Notes>7</Notes>
  <HiddenSlides>0</HiddenSlides>
  <MMClips>0</MMClips>
  <ScaleCrop>false</ScaleCrop>
  <HeadingPairs>
    <vt:vector size="6" baseType="variant">
      <vt:variant>
        <vt:lpstr>Tipus de lletra utilitzats</vt:lpstr>
      </vt:variant>
      <vt:variant>
        <vt:i4>10</vt:i4>
      </vt:variant>
      <vt:variant>
        <vt:lpstr>Tema</vt:lpstr>
      </vt:variant>
      <vt:variant>
        <vt:i4>1</vt:i4>
      </vt:variant>
      <vt:variant>
        <vt:lpstr>Títols de les diapositives</vt:lpstr>
      </vt:variant>
      <vt:variant>
        <vt:i4>51</vt:i4>
      </vt:variant>
    </vt:vector>
  </HeadingPairs>
  <TitlesOfParts>
    <vt:vector size="62" baseType="lpstr">
      <vt:lpstr>Arial</vt:lpstr>
      <vt:lpstr>Calibri</vt:lpstr>
      <vt:lpstr>Calibri Light</vt:lpstr>
      <vt:lpstr>Courier New</vt:lpstr>
      <vt:lpstr>Helvetica</vt:lpstr>
      <vt:lpstr>HelveticaNeueLT Std</vt:lpstr>
      <vt:lpstr>HelveticaNeueLT Std Lt</vt:lpstr>
      <vt:lpstr>HelveticaNeueLT Std Med</vt:lpstr>
      <vt:lpstr>HelveticaNeueLT Std Thin</vt:lpstr>
      <vt:lpstr>ヒラギノ角ゴ Pro W3</vt:lpstr>
      <vt:lpstr>Plantilla ACCIO CAT</vt:lpstr>
      <vt:lpstr>The video game industry</vt:lpstr>
      <vt:lpstr>The video game industry in Catalonia</vt:lpstr>
      <vt:lpstr>Contents</vt:lpstr>
      <vt:lpstr>1. The video game industry</vt:lpstr>
      <vt:lpstr>Definition of the video game industry</vt:lpstr>
      <vt:lpstr>The global video game industry (I)</vt:lpstr>
      <vt:lpstr>The global video game industry (II)</vt:lpstr>
      <vt:lpstr>The global video game industry (III)</vt:lpstr>
      <vt:lpstr>The global video game industry (IV)</vt:lpstr>
      <vt:lpstr>Catalonia elevates Spain to a prominent position in the international rankings</vt:lpstr>
      <vt:lpstr>An eminently digital industry</vt:lpstr>
      <vt:lpstr>Video game users are a diverse and growing group (I)</vt:lpstr>
      <vt:lpstr>Video game users are a diverse and growing group (II)</vt:lpstr>
      <vt:lpstr>eSports have become a central component of the online video game culture (I)</vt:lpstr>
      <vt:lpstr>eSports have become a central component of the online video game culture (II)</vt:lpstr>
      <vt:lpstr>2. The video game industry in Catalonia</vt:lpstr>
      <vt:lpstr>The huge potential of Catalan video games is acknowledged both at home and abroad</vt:lpstr>
      <vt:lpstr>Almost 200 companies and studios make up the video game industry in Catalonia</vt:lpstr>
      <vt:lpstr>The turnover and employment generated by the video game industry is growing year by year</vt:lpstr>
      <vt:lpstr>Barcelona, a pole of attraction for companies and video game studios</vt:lpstr>
      <vt:lpstr>The forecasts indicate that Catalan video games will undergo a highly favorable evolution</vt:lpstr>
      <vt:lpstr>Profile of the video game companies and studios in Catalonia (I)</vt:lpstr>
      <vt:lpstr>Profile of the video game companies and studios in Catalonia (II)</vt:lpstr>
      <vt:lpstr>Profile of the video game companies and studios in Catalonia (III)</vt:lpstr>
      <vt:lpstr>Companies and studios in Catalonia according to the phase of the video game creation process</vt:lpstr>
      <vt:lpstr>Main video game companies and studios in Catalonia (I)</vt:lpstr>
      <vt:lpstr>Main video game companies and studios in Catalonia (II)</vt:lpstr>
      <vt:lpstr>The video game industry ecosystem in Catalonia</vt:lpstr>
      <vt:lpstr>Catalonia, a technological hub with international renown</vt:lpstr>
      <vt:lpstr>Projects led by Catalan technological centers related to video games</vt:lpstr>
      <vt:lpstr>An excellent location for foreign investments</vt:lpstr>
      <vt:lpstr>Catalan talent, a major factor in attracting foreign investment</vt:lpstr>
      <vt:lpstr>Catalonia is the third-ranked destination region for FDI in video games in the world</vt:lpstr>
      <vt:lpstr>Catalonia is the first region in the EU in terms of the number of FDI projects for video games</vt:lpstr>
      <vt:lpstr>The large international companies are choosing Barcelona</vt:lpstr>
      <vt:lpstr>The recruitment of Catalan talent is set to undergo significant growth in 2022</vt:lpstr>
      <vt:lpstr>Catalonia, a pole of attraction for young professionals, researchers and video game developers</vt:lpstr>
      <vt:lpstr>Talent</vt:lpstr>
      <vt:lpstr>Barcelona also stands at the forefront of coding bootcamp training and digital training</vt:lpstr>
      <vt:lpstr>Barcelona offers extremely competitive operating costs in Europe</vt:lpstr>
      <vt:lpstr>Barcelona supports talented people in vulnerable situations</vt:lpstr>
      <vt:lpstr>3. Trends and opportunities in the video game industry</vt:lpstr>
      <vt:lpstr>Level up: the major trends and technologies set to transform the video game industry</vt:lpstr>
      <vt:lpstr>Trends in the video game industry (I)</vt:lpstr>
      <vt:lpstr>Trends in the video game industry (II)</vt:lpstr>
      <vt:lpstr>Trends in the video game industry (III)</vt:lpstr>
      <vt:lpstr>Trends in the video game industry (IV)</vt:lpstr>
      <vt:lpstr>Technologies in the video game industry (I)</vt:lpstr>
      <vt:lpstr>Technologies in the video game sector (II)</vt:lpstr>
      <vt:lpstr>International business opportunities for video games</vt:lpstr>
      <vt:lpstr>Thank you!</vt:lpstr>
    </vt:vector>
  </TitlesOfParts>
  <Company>ACCIÓ - Agència per la Competitivitat de l'Empresa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Videojocs a Catalunya: píndola sectorial</dc:title>
  <dc:subject>Document que descriu el sector dels videojocs a Catalunya</dc:subject>
  <dc:creator>ACCIÓ - Agència per la Competitivitat de l'Empresa</dc:creator>
  <cp:keywords>Videojocs, gaming</cp:keywords>
  <cp:lastModifiedBy>Jiménez Arandia, Yolanda</cp:lastModifiedBy>
  <cp:revision>1160</cp:revision>
  <dcterms:created xsi:type="dcterms:W3CDTF">2021-03-15T09:12:17Z</dcterms:created>
  <dcterms:modified xsi:type="dcterms:W3CDTF">2024-07-08T10:19:01Z</dcterms:modified>
</cp:coreProperties>
</file>